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72" r:id="rId8"/>
    <p:sldId id="262" r:id="rId9"/>
    <p:sldId id="273" r:id="rId10"/>
    <p:sldId id="263" r:id="rId11"/>
    <p:sldId id="274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80" r:id="rId20"/>
    <p:sldId id="271" r:id="rId21"/>
    <p:sldId id="275" r:id="rId22"/>
    <p:sldId id="281" r:id="rId23"/>
    <p:sldId id="276" r:id="rId24"/>
    <p:sldId id="277" r:id="rId25"/>
    <p:sldId id="278" r:id="rId26"/>
    <p:sldId id="282" r:id="rId27"/>
    <p:sldId id="279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ANATOMY </a:t>
            </a:r>
            <a:br>
              <a:rPr lang="en-US" b="1" dirty="0" smtClean="0"/>
            </a:br>
            <a:r>
              <a:rPr lang="en-US" b="1" dirty="0" smtClean="0"/>
              <a:t>THE THORAX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BS RIT,OTT</a:t>
            </a:r>
          </a:p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SEMESTER </a:t>
            </a:r>
          </a:p>
          <a:p>
            <a:r>
              <a:rPr lang="en-US" b="1" dirty="0" smtClean="0"/>
              <a:t>DR DANISH </a:t>
            </a:r>
          </a:p>
          <a:p>
            <a:r>
              <a:rPr lang="en-US" b="1" dirty="0" smtClean="0"/>
              <a:t>DPT(S.M.C),MPPTA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569" y="1407381"/>
            <a:ext cx="623639" cy="46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974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Importance of Phrenic Nerve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Diaphragmatic </a:t>
            </a:r>
            <a:r>
              <a:rPr lang="en-US" dirty="0"/>
              <a:t>paralysis may result from: </a:t>
            </a:r>
          </a:p>
          <a:p>
            <a:pPr lvl="1"/>
            <a:r>
              <a:rPr lang="en-US" dirty="0"/>
              <a:t>Neck injury </a:t>
            </a:r>
          </a:p>
          <a:p>
            <a:pPr lvl="1"/>
            <a:r>
              <a:rPr lang="en-US" dirty="0"/>
              <a:t>Thoracic surgery </a:t>
            </a:r>
          </a:p>
          <a:p>
            <a:pPr lvl="1"/>
            <a:r>
              <a:rPr lang="en-US" dirty="0"/>
              <a:t>Tumors compressing nerve </a:t>
            </a:r>
          </a:p>
          <a:p>
            <a:r>
              <a:rPr lang="en-US" dirty="0"/>
              <a:t>Unilateral paralysis: </a:t>
            </a:r>
          </a:p>
          <a:p>
            <a:pPr lvl="1"/>
            <a:r>
              <a:rPr lang="en-US" dirty="0"/>
              <a:t>Elevation of affected </a:t>
            </a:r>
            <a:r>
              <a:rPr lang="en-US" dirty="0" err="1"/>
              <a:t>hemidiaphragm</a:t>
            </a:r>
            <a:r>
              <a:rPr lang="en-US" dirty="0"/>
              <a:t> </a:t>
            </a:r>
          </a:p>
          <a:p>
            <a:r>
              <a:rPr lang="en-US" dirty="0"/>
              <a:t>Referred pain: </a:t>
            </a:r>
          </a:p>
          <a:p>
            <a:pPr lvl="1"/>
            <a:r>
              <a:rPr lang="en-US" dirty="0" smtClean="0"/>
              <a:t>Pain </a:t>
            </a:r>
            <a:r>
              <a:rPr lang="en-US" dirty="0"/>
              <a:t>referred to shoulder </a:t>
            </a:r>
            <a:r>
              <a:rPr lang="en-US" dirty="0" smtClean="0"/>
              <a:t>region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666" y="485029"/>
            <a:ext cx="623639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88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485029"/>
            <a:ext cx="11203388" cy="58998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666" y="485029"/>
            <a:ext cx="623639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14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Vagus</a:t>
            </a:r>
            <a:r>
              <a:rPr lang="en-US" b="1" dirty="0"/>
              <a:t> </a:t>
            </a:r>
            <a:r>
              <a:rPr lang="en-US" b="1" dirty="0" smtClean="0"/>
              <a:t>Nerve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Tenth </a:t>
            </a:r>
            <a:r>
              <a:rPr lang="en-US" dirty="0"/>
              <a:t>cranial nerve (CN X) </a:t>
            </a:r>
          </a:p>
          <a:p>
            <a:r>
              <a:rPr lang="en-US" dirty="0"/>
              <a:t>Main parasympathetic nerve of thorax and abdomen </a:t>
            </a:r>
          </a:p>
          <a:p>
            <a:r>
              <a:rPr lang="en-US" dirty="0"/>
              <a:t>Supplies: </a:t>
            </a:r>
          </a:p>
          <a:p>
            <a:pPr lvl="1"/>
            <a:r>
              <a:rPr lang="en-US" dirty="0"/>
              <a:t>Heart </a:t>
            </a:r>
          </a:p>
          <a:p>
            <a:pPr lvl="1"/>
            <a:r>
              <a:rPr lang="en-US" dirty="0"/>
              <a:t>Lungs </a:t>
            </a:r>
          </a:p>
          <a:p>
            <a:pPr lvl="1"/>
            <a:r>
              <a:rPr lang="en-US" dirty="0"/>
              <a:t>Esophagus </a:t>
            </a:r>
          </a:p>
          <a:p>
            <a:pPr lvl="1"/>
            <a:r>
              <a:rPr lang="en-US" dirty="0"/>
              <a:t>Gastrointestinal tract (up to proximal two-thirds of transverse colon) </a:t>
            </a:r>
          </a:p>
          <a:p>
            <a:r>
              <a:rPr lang="en-US" dirty="0"/>
              <a:t>Carries: </a:t>
            </a:r>
          </a:p>
          <a:p>
            <a:pPr lvl="1"/>
            <a:r>
              <a:rPr lang="en-US" dirty="0"/>
              <a:t>Motor fibers </a:t>
            </a:r>
          </a:p>
          <a:p>
            <a:pPr lvl="1"/>
            <a:r>
              <a:rPr lang="en-US" dirty="0"/>
              <a:t>Sensory fibers </a:t>
            </a:r>
          </a:p>
          <a:p>
            <a:pPr lvl="1"/>
            <a:r>
              <a:rPr lang="en-US" dirty="0"/>
              <a:t>Parasympathetic fibers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666" y="485029"/>
            <a:ext cx="623639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628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9" y="485029"/>
            <a:ext cx="11219290" cy="58839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666" y="485029"/>
            <a:ext cx="623639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48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Right </a:t>
            </a:r>
            <a:r>
              <a:rPr lang="en-US" b="1" dirty="0" err="1"/>
              <a:t>Vagus</a:t>
            </a:r>
            <a:r>
              <a:rPr lang="en-US" b="1" dirty="0"/>
              <a:t> Nerve in Thorax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Enters </a:t>
            </a:r>
            <a:r>
              <a:rPr lang="en-US" dirty="0"/>
              <a:t>thorax anterior to right subclavian artery </a:t>
            </a:r>
          </a:p>
          <a:p>
            <a:r>
              <a:rPr lang="en-US" dirty="0"/>
              <a:t>Gives: </a:t>
            </a:r>
          </a:p>
          <a:p>
            <a:pPr lvl="1"/>
            <a:r>
              <a:rPr lang="en-US" dirty="0"/>
              <a:t>Right recurrent laryngeal nerve </a:t>
            </a:r>
          </a:p>
          <a:p>
            <a:r>
              <a:rPr lang="en-US" dirty="0"/>
              <a:t>Descends posterior to: </a:t>
            </a:r>
          </a:p>
          <a:p>
            <a:pPr lvl="1"/>
            <a:r>
              <a:rPr lang="en-US" dirty="0"/>
              <a:t>Right brachiocephalic vein </a:t>
            </a:r>
          </a:p>
          <a:p>
            <a:pPr lvl="1"/>
            <a:r>
              <a:rPr lang="en-US" dirty="0"/>
              <a:t>Superior vena cava </a:t>
            </a:r>
          </a:p>
          <a:p>
            <a:r>
              <a:rPr lang="en-US" dirty="0"/>
              <a:t>Passes posterior to root of right lung </a:t>
            </a:r>
          </a:p>
          <a:p>
            <a:r>
              <a:rPr lang="en-US" dirty="0"/>
              <a:t>Contributes to: </a:t>
            </a:r>
          </a:p>
          <a:p>
            <a:pPr lvl="1"/>
            <a:r>
              <a:rPr lang="en-US" dirty="0"/>
              <a:t>Pulmonary plexus </a:t>
            </a:r>
          </a:p>
          <a:p>
            <a:pPr lvl="1"/>
            <a:r>
              <a:rPr lang="en-US" dirty="0"/>
              <a:t>Esophageal plexus </a:t>
            </a:r>
          </a:p>
          <a:p>
            <a:r>
              <a:rPr lang="en-US" dirty="0"/>
              <a:t>Forms posterior vagal trunk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666" y="485029"/>
            <a:ext cx="623639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70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0" y="485029"/>
            <a:ext cx="11235193" cy="58680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666" y="485029"/>
            <a:ext cx="623639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26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Left </a:t>
            </a:r>
            <a:r>
              <a:rPr lang="en-US" b="1" dirty="0" err="1"/>
              <a:t>Vagus</a:t>
            </a:r>
            <a:r>
              <a:rPr lang="en-US" b="1" dirty="0"/>
              <a:t> Nerve in Thorax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Crosses </a:t>
            </a:r>
            <a:r>
              <a:rPr lang="en-US" dirty="0"/>
              <a:t>left side of aortic arch </a:t>
            </a:r>
          </a:p>
          <a:p>
            <a:r>
              <a:rPr lang="en-US" dirty="0"/>
              <a:t>Gives: </a:t>
            </a:r>
          </a:p>
          <a:p>
            <a:pPr lvl="1"/>
            <a:r>
              <a:rPr lang="en-US" dirty="0"/>
              <a:t>Left recurrent laryngeal nerve </a:t>
            </a:r>
          </a:p>
          <a:p>
            <a:r>
              <a:rPr lang="en-US" dirty="0"/>
              <a:t>Left recurrent laryngeal nerve loops under: </a:t>
            </a:r>
          </a:p>
          <a:p>
            <a:pPr lvl="1"/>
            <a:r>
              <a:rPr lang="en-US" dirty="0"/>
              <a:t>Arch of aorta </a:t>
            </a:r>
          </a:p>
          <a:p>
            <a:pPr lvl="1"/>
            <a:r>
              <a:rPr lang="en-US" dirty="0"/>
              <a:t>Lateral to </a:t>
            </a:r>
            <a:r>
              <a:rPr lang="en-US" dirty="0" err="1"/>
              <a:t>ligamentum</a:t>
            </a:r>
            <a:r>
              <a:rPr lang="en-US" dirty="0"/>
              <a:t> </a:t>
            </a:r>
            <a:r>
              <a:rPr lang="en-US" dirty="0" err="1"/>
              <a:t>arteriosum</a:t>
            </a:r>
            <a:r>
              <a:rPr lang="en-US" dirty="0"/>
              <a:t> </a:t>
            </a:r>
          </a:p>
          <a:p>
            <a:r>
              <a:rPr lang="en-US" dirty="0"/>
              <a:t>Passes posterior to root of left lung </a:t>
            </a:r>
          </a:p>
          <a:p>
            <a:r>
              <a:rPr lang="en-US" dirty="0"/>
              <a:t>Contributes to: </a:t>
            </a:r>
          </a:p>
          <a:p>
            <a:pPr lvl="1"/>
            <a:r>
              <a:rPr lang="en-US" dirty="0"/>
              <a:t>Pulmonary plexus </a:t>
            </a:r>
          </a:p>
          <a:p>
            <a:pPr lvl="1"/>
            <a:r>
              <a:rPr lang="en-US" dirty="0"/>
              <a:t>Esophageal plexus </a:t>
            </a:r>
          </a:p>
          <a:p>
            <a:r>
              <a:rPr lang="en-US" dirty="0"/>
              <a:t>Forms anterior vagal trunk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666" y="485029"/>
            <a:ext cx="623639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499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85029"/>
            <a:ext cx="11211339" cy="5860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666" y="485029"/>
            <a:ext cx="623639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87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Recurrent Laryngeal Nerves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Right Recurrent Laryngeal Nerve</a:t>
            </a:r>
          </a:p>
          <a:p>
            <a:r>
              <a:rPr lang="en-US" dirty="0"/>
              <a:t>Loops around right subclavian artery </a:t>
            </a:r>
          </a:p>
          <a:p>
            <a:r>
              <a:rPr lang="en-US" b="1" dirty="0" smtClean="0"/>
              <a:t>Left </a:t>
            </a:r>
            <a:r>
              <a:rPr lang="en-US" b="1" dirty="0"/>
              <a:t>Recurrent Laryngeal Nerve</a:t>
            </a:r>
          </a:p>
          <a:p>
            <a:r>
              <a:rPr lang="en-US" dirty="0"/>
              <a:t>Loops beneath aortic arch </a:t>
            </a:r>
          </a:p>
          <a:p>
            <a:r>
              <a:rPr lang="en-US" dirty="0"/>
              <a:t>Ascends in tracheoesophageal groove </a:t>
            </a:r>
          </a:p>
          <a:p>
            <a:r>
              <a:rPr lang="en-US" b="1" dirty="0"/>
              <a:t>Functions</a:t>
            </a:r>
          </a:p>
          <a:p>
            <a:r>
              <a:rPr lang="en-US" dirty="0"/>
              <a:t>Motor supply to most intrinsic laryngeal muscles </a:t>
            </a:r>
          </a:p>
          <a:p>
            <a:r>
              <a:rPr lang="en-US" dirty="0"/>
              <a:t>Sensory supply below vocal folds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666" y="485029"/>
            <a:ext cx="623639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922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85029"/>
            <a:ext cx="11211339" cy="5860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666" y="485029"/>
            <a:ext cx="623639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906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Phrenic Nerve –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Forms at lateral border of anterior scalene muscle </a:t>
            </a:r>
          </a:p>
          <a:p>
            <a:r>
              <a:rPr lang="en-US" dirty="0"/>
              <a:t>Descends obliquely across anterior surface of anterior scalene </a:t>
            </a:r>
          </a:p>
          <a:p>
            <a:r>
              <a:rPr lang="en-US" dirty="0"/>
              <a:t>Lies deep to: </a:t>
            </a:r>
          </a:p>
          <a:p>
            <a:pPr lvl="1"/>
            <a:r>
              <a:rPr lang="en-US" dirty="0"/>
              <a:t>Prevertebral fascia </a:t>
            </a:r>
          </a:p>
          <a:p>
            <a:pPr lvl="1"/>
            <a:r>
              <a:rPr lang="en-US" dirty="0"/>
              <a:t>Sternocleidomastoid muscle </a:t>
            </a:r>
          </a:p>
          <a:p>
            <a:r>
              <a:rPr lang="en-US" dirty="0"/>
              <a:t>Passes posterior to: </a:t>
            </a:r>
          </a:p>
          <a:p>
            <a:pPr lvl="1"/>
            <a:r>
              <a:rPr lang="en-US" dirty="0"/>
              <a:t>Subclavian vein </a:t>
            </a:r>
          </a:p>
          <a:p>
            <a:r>
              <a:rPr lang="en-US" dirty="0"/>
              <a:t>Enters thorax between: </a:t>
            </a:r>
          </a:p>
          <a:p>
            <a:pPr lvl="1"/>
            <a:r>
              <a:rPr lang="en-US" dirty="0"/>
              <a:t>Subclavian artery </a:t>
            </a:r>
          </a:p>
          <a:p>
            <a:pPr lvl="1"/>
            <a:r>
              <a:rPr lang="en-US" dirty="0"/>
              <a:t>Subclavian vein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666" y="485029"/>
            <a:ext cx="623639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92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Functions of the </a:t>
            </a:r>
            <a:r>
              <a:rPr lang="en-US" b="1" dirty="0" err="1"/>
              <a:t>Vagus</a:t>
            </a:r>
            <a:r>
              <a:rPr lang="en-US" b="1" dirty="0"/>
              <a:t> Nerve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Heart</a:t>
            </a:r>
            <a:endParaRPr lang="en-US" b="1" dirty="0"/>
          </a:p>
          <a:p>
            <a:r>
              <a:rPr lang="en-US" dirty="0"/>
              <a:t>Decreases heart rate </a:t>
            </a:r>
          </a:p>
          <a:p>
            <a:r>
              <a:rPr lang="en-US" dirty="0"/>
              <a:t>Decreases force of contraction </a:t>
            </a:r>
          </a:p>
          <a:p>
            <a:r>
              <a:rPr lang="en-US" b="1" dirty="0"/>
              <a:t>Lungs</a:t>
            </a:r>
          </a:p>
          <a:p>
            <a:r>
              <a:rPr lang="en-US" dirty="0"/>
              <a:t>Bronchoconstriction </a:t>
            </a:r>
          </a:p>
          <a:p>
            <a:r>
              <a:rPr lang="en-US" dirty="0"/>
              <a:t>Increased glandular secretion </a:t>
            </a:r>
          </a:p>
          <a:p>
            <a:r>
              <a:rPr lang="en-US" b="1" dirty="0"/>
              <a:t>Gastrointestinal Tract</a:t>
            </a:r>
          </a:p>
          <a:p>
            <a:r>
              <a:rPr lang="en-US" dirty="0"/>
              <a:t>Increases peristalsis </a:t>
            </a:r>
          </a:p>
          <a:p>
            <a:r>
              <a:rPr lang="en-US" dirty="0"/>
              <a:t>Stimulates secretion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666" y="485029"/>
            <a:ext cx="623639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84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Importance of </a:t>
            </a:r>
            <a:r>
              <a:rPr lang="en-US" b="1" dirty="0" err="1"/>
              <a:t>Vagus</a:t>
            </a:r>
            <a:r>
              <a:rPr lang="en-US" b="1" dirty="0"/>
              <a:t> Nerve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Injury </a:t>
            </a:r>
            <a:r>
              <a:rPr lang="en-US" dirty="0"/>
              <a:t>may cause: </a:t>
            </a:r>
          </a:p>
          <a:p>
            <a:pPr lvl="1"/>
            <a:r>
              <a:rPr lang="en-US" dirty="0"/>
              <a:t>Hoarseness </a:t>
            </a:r>
          </a:p>
          <a:p>
            <a:pPr lvl="1"/>
            <a:r>
              <a:rPr lang="en-US" dirty="0"/>
              <a:t>Dysphagia </a:t>
            </a:r>
          </a:p>
          <a:p>
            <a:pPr lvl="1"/>
            <a:r>
              <a:rPr lang="en-US" dirty="0"/>
              <a:t>Voice changes </a:t>
            </a:r>
          </a:p>
          <a:p>
            <a:r>
              <a:rPr lang="en-US" dirty="0"/>
              <a:t>Left recurrent laryngeal nerve may be compressed by: </a:t>
            </a:r>
          </a:p>
          <a:p>
            <a:pPr lvl="1"/>
            <a:r>
              <a:rPr lang="en-US" dirty="0"/>
              <a:t>Aortic aneurysm </a:t>
            </a:r>
          </a:p>
          <a:p>
            <a:pPr lvl="1"/>
            <a:r>
              <a:rPr lang="en-US" dirty="0"/>
              <a:t>Enlarged lymph nodes </a:t>
            </a:r>
          </a:p>
          <a:p>
            <a:pPr lvl="1"/>
            <a:r>
              <a:rPr lang="en-US" dirty="0"/>
              <a:t>Mediastinal tumors </a:t>
            </a:r>
          </a:p>
          <a:p>
            <a:r>
              <a:rPr lang="en-US" dirty="0"/>
              <a:t>Bilateral vagal injury: </a:t>
            </a:r>
          </a:p>
          <a:p>
            <a:pPr lvl="1"/>
            <a:r>
              <a:rPr lang="en-US" dirty="0"/>
              <a:t>Severe autonomic dysfunction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666" y="485029"/>
            <a:ext cx="623639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930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85029"/>
            <a:ext cx="11211339" cy="5860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666" y="485029"/>
            <a:ext cx="623639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190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Sympathetic Trunks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Paired </a:t>
            </a:r>
            <a:r>
              <a:rPr lang="en-US" dirty="0"/>
              <a:t>longitudinal nerve trunks </a:t>
            </a:r>
          </a:p>
          <a:p>
            <a:r>
              <a:rPr lang="en-US" dirty="0"/>
              <a:t>Extend from skull base to coccyx </a:t>
            </a:r>
          </a:p>
          <a:p>
            <a:r>
              <a:rPr lang="en-US" dirty="0"/>
              <a:t>Located on either side of vertebral column </a:t>
            </a:r>
          </a:p>
          <a:p>
            <a:r>
              <a:rPr lang="en-US" dirty="0"/>
              <a:t>Components of sympathetic nervous system </a:t>
            </a:r>
          </a:p>
          <a:p>
            <a:r>
              <a:rPr lang="en-US" dirty="0"/>
              <a:t>Connected to spinal nerves by: </a:t>
            </a:r>
          </a:p>
          <a:p>
            <a:pPr lvl="1"/>
            <a:r>
              <a:rPr lang="en-US" dirty="0"/>
              <a:t>White rami </a:t>
            </a:r>
            <a:r>
              <a:rPr lang="en-US" dirty="0" err="1"/>
              <a:t>communicantes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Gray rami </a:t>
            </a:r>
            <a:r>
              <a:rPr lang="en-US" dirty="0" err="1"/>
              <a:t>communicantes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666" y="485029"/>
            <a:ext cx="623639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263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540689"/>
            <a:ext cx="11187485" cy="58203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666" y="485029"/>
            <a:ext cx="623639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1887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Thoracic Sympathetic Trunk – 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Lies </a:t>
            </a:r>
            <a:r>
              <a:rPr lang="en-US" dirty="0"/>
              <a:t>on heads of ribs in upper thorax </a:t>
            </a:r>
          </a:p>
          <a:p>
            <a:r>
              <a:rPr lang="en-US" dirty="0"/>
              <a:t>Lies on sides of vertebral bodies in lower thorax </a:t>
            </a:r>
          </a:p>
          <a:p>
            <a:r>
              <a:rPr lang="en-US" dirty="0"/>
              <a:t>Covered by parietal pleura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666" y="485029"/>
            <a:ext cx="623639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766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540689"/>
            <a:ext cx="11187485" cy="58203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666" y="485029"/>
            <a:ext cx="623639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731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Structure of Sympathetic Trunks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Consist of</a:t>
            </a:r>
          </a:p>
          <a:p>
            <a:r>
              <a:rPr lang="en-US" dirty="0"/>
              <a:t>Sympathetic ganglia </a:t>
            </a:r>
          </a:p>
          <a:p>
            <a:r>
              <a:rPr lang="en-US" dirty="0" err="1"/>
              <a:t>Interganglionic</a:t>
            </a:r>
            <a:r>
              <a:rPr lang="en-US" dirty="0"/>
              <a:t> nerve fibers </a:t>
            </a:r>
          </a:p>
          <a:p>
            <a:r>
              <a:rPr lang="en-US" b="1" dirty="0"/>
              <a:t>White Rami </a:t>
            </a:r>
            <a:r>
              <a:rPr lang="en-US" b="1" dirty="0" err="1"/>
              <a:t>Communicantes</a:t>
            </a:r>
            <a:endParaRPr lang="en-US" b="1" dirty="0"/>
          </a:p>
          <a:p>
            <a:r>
              <a:rPr lang="en-US" dirty="0"/>
              <a:t>Carry preganglionic fibers </a:t>
            </a:r>
          </a:p>
          <a:p>
            <a:r>
              <a:rPr lang="en-US" dirty="0"/>
              <a:t>Present from T1–L2 spinal levels </a:t>
            </a:r>
          </a:p>
          <a:p>
            <a:r>
              <a:rPr lang="en-US" b="1" dirty="0"/>
              <a:t>Gray Rami </a:t>
            </a:r>
            <a:r>
              <a:rPr lang="en-US" b="1" dirty="0" err="1"/>
              <a:t>Communicantes</a:t>
            </a:r>
            <a:endParaRPr lang="en-US" b="1" dirty="0"/>
          </a:p>
          <a:p>
            <a:r>
              <a:rPr lang="en-US" dirty="0"/>
              <a:t>Carry postganglionic fibers </a:t>
            </a:r>
          </a:p>
          <a:p>
            <a:r>
              <a:rPr lang="en-US" dirty="0"/>
              <a:t>Present at all spinal levels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666" y="485029"/>
            <a:ext cx="623639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2663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2" y="485029"/>
            <a:ext cx="11195437" cy="58839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666" y="485029"/>
            <a:ext cx="623639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27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Functions of Sympathetic Trunks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/>
              <a:t>Cardiovascular Effects</a:t>
            </a:r>
          </a:p>
          <a:p>
            <a:r>
              <a:rPr lang="en-US" dirty="0"/>
              <a:t>Increase heart rate </a:t>
            </a:r>
          </a:p>
          <a:p>
            <a:r>
              <a:rPr lang="en-US" dirty="0"/>
              <a:t>Increase force of contraction </a:t>
            </a:r>
          </a:p>
          <a:p>
            <a:r>
              <a:rPr lang="en-US" b="1" dirty="0"/>
              <a:t>Respiratory Effects</a:t>
            </a:r>
          </a:p>
          <a:p>
            <a:r>
              <a:rPr lang="en-US" dirty="0"/>
              <a:t>Bronchodilation </a:t>
            </a:r>
          </a:p>
          <a:p>
            <a:r>
              <a:rPr lang="en-US" b="1" dirty="0"/>
              <a:t>Vascular Effects</a:t>
            </a:r>
          </a:p>
          <a:p>
            <a:r>
              <a:rPr lang="en-US" dirty="0"/>
              <a:t>Vasoconstriction of many blood vessels </a:t>
            </a:r>
          </a:p>
          <a:p>
            <a:r>
              <a:rPr lang="en-US" b="1" dirty="0"/>
              <a:t>Other Effects</a:t>
            </a:r>
          </a:p>
          <a:p>
            <a:r>
              <a:rPr lang="en-US" dirty="0"/>
              <a:t>Decreased gastrointestinal activity </a:t>
            </a:r>
          </a:p>
          <a:p>
            <a:r>
              <a:rPr lang="en-US" dirty="0"/>
              <a:t>Increased sweating </a:t>
            </a:r>
          </a:p>
          <a:p>
            <a:r>
              <a:rPr lang="en-US" dirty="0"/>
              <a:t>Pupil dilation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666" y="485029"/>
            <a:ext cx="623639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80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3" y="485030"/>
            <a:ext cx="11195436" cy="58680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666" y="485029"/>
            <a:ext cx="623639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455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1" y="485029"/>
            <a:ext cx="11203386" cy="58998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666" y="485029"/>
            <a:ext cx="623639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2467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7" y="485029"/>
            <a:ext cx="11243145" cy="59078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666" y="485029"/>
            <a:ext cx="623639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19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Right Phrenic Nerve in Thorax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666" y="485029"/>
            <a:ext cx="623639" cy="49710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Descends </a:t>
            </a:r>
            <a:r>
              <a:rPr lang="en-US" dirty="0"/>
              <a:t>along right side of: </a:t>
            </a:r>
          </a:p>
          <a:p>
            <a:pPr lvl="1"/>
            <a:r>
              <a:rPr lang="en-US" dirty="0"/>
              <a:t>Right brachiocephalic vein </a:t>
            </a:r>
          </a:p>
          <a:p>
            <a:pPr lvl="1"/>
            <a:r>
              <a:rPr lang="en-US" dirty="0"/>
              <a:t>Superior vena cava </a:t>
            </a:r>
          </a:p>
          <a:p>
            <a:r>
              <a:rPr lang="en-US" dirty="0"/>
              <a:t>Runs anterior to root of right lung </a:t>
            </a:r>
          </a:p>
          <a:p>
            <a:r>
              <a:rPr lang="en-US" dirty="0"/>
              <a:t>Accompanied by: </a:t>
            </a:r>
          </a:p>
          <a:p>
            <a:pPr lvl="1"/>
            <a:r>
              <a:rPr lang="en-US" dirty="0" err="1"/>
              <a:t>Pericardiacophrenic</a:t>
            </a:r>
            <a:r>
              <a:rPr lang="en-US" dirty="0"/>
              <a:t> vessels </a:t>
            </a:r>
          </a:p>
          <a:p>
            <a:r>
              <a:rPr lang="en-US" dirty="0"/>
              <a:t>Descends on fibrous pericardium over right atrium </a:t>
            </a:r>
          </a:p>
          <a:p>
            <a:r>
              <a:rPr lang="en-US" dirty="0"/>
              <a:t>Passes through diaphragm with: </a:t>
            </a:r>
          </a:p>
          <a:p>
            <a:pPr lvl="1"/>
            <a:r>
              <a:rPr lang="en-US" dirty="0"/>
              <a:t>Inferior vena cava </a:t>
            </a:r>
          </a:p>
          <a:p>
            <a:r>
              <a:rPr lang="en-US" dirty="0"/>
              <a:t>Traverses </a:t>
            </a:r>
            <a:r>
              <a:rPr lang="en-US" dirty="0" err="1"/>
              <a:t>caval</a:t>
            </a:r>
            <a:r>
              <a:rPr lang="en-US" dirty="0"/>
              <a:t> opening at T8 level</a:t>
            </a:r>
          </a:p>
        </p:txBody>
      </p:sp>
    </p:spTree>
    <p:extLst>
      <p:ext uri="{BB962C8B-B14F-4D97-AF65-F5344CB8AC3E}">
        <p14:creationId xmlns:p14="http://schemas.microsoft.com/office/powerpoint/2010/main" val="1852783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485029"/>
            <a:ext cx="11203388" cy="58998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666" y="485029"/>
            <a:ext cx="623639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147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Left Phrenic Nerve in Thorax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Crosses </a:t>
            </a:r>
            <a:r>
              <a:rPr lang="en-US" dirty="0"/>
              <a:t>left side of: </a:t>
            </a:r>
          </a:p>
          <a:p>
            <a:pPr lvl="1"/>
            <a:r>
              <a:rPr lang="en-US" dirty="0"/>
              <a:t>Aortic arch </a:t>
            </a:r>
          </a:p>
          <a:p>
            <a:r>
              <a:rPr lang="en-US" dirty="0"/>
              <a:t>Passes anterior to root of left lung </a:t>
            </a:r>
          </a:p>
          <a:p>
            <a:r>
              <a:rPr lang="en-US" dirty="0"/>
              <a:t>Descends on fibrous pericardium over left ventricle </a:t>
            </a:r>
          </a:p>
          <a:p>
            <a:r>
              <a:rPr lang="en-US" dirty="0"/>
              <a:t>Pierces diaphragm independently </a:t>
            </a:r>
          </a:p>
          <a:p>
            <a:r>
              <a:rPr lang="en-US" dirty="0"/>
              <a:t>Reaches abdominal surface of diaphragm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666" y="485029"/>
            <a:ext cx="623639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9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485029"/>
            <a:ext cx="11203388" cy="58998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666" y="485029"/>
            <a:ext cx="623639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623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Functions of the Phrenic Nerve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Motor Supply</a:t>
            </a:r>
          </a:p>
          <a:p>
            <a:r>
              <a:rPr lang="en-US" dirty="0"/>
              <a:t>Entire diaphragm </a:t>
            </a:r>
          </a:p>
          <a:p>
            <a:r>
              <a:rPr lang="en-US" b="1" dirty="0"/>
              <a:t>Sensory Supply</a:t>
            </a:r>
          </a:p>
          <a:p>
            <a:r>
              <a:rPr lang="en-US" dirty="0"/>
              <a:t>Fibrous pericardium </a:t>
            </a:r>
          </a:p>
          <a:p>
            <a:r>
              <a:rPr lang="en-US" dirty="0"/>
              <a:t>Parietal serous pericardium </a:t>
            </a:r>
          </a:p>
          <a:p>
            <a:r>
              <a:rPr lang="en-US" dirty="0"/>
              <a:t>Mediastinal pleura </a:t>
            </a:r>
          </a:p>
          <a:p>
            <a:r>
              <a:rPr lang="en-US" dirty="0"/>
              <a:t>Central diaphragmatic pleura </a:t>
            </a:r>
          </a:p>
          <a:p>
            <a:r>
              <a:rPr lang="en-US" dirty="0"/>
              <a:t>Central diaphragmatic peritoneum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666" y="485029"/>
            <a:ext cx="623639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21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485029"/>
            <a:ext cx="11203388" cy="58998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666" y="485029"/>
            <a:ext cx="623639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8183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82</TotalTime>
  <Words>552</Words>
  <Application>Microsoft Office PowerPoint</Application>
  <PresentationFormat>Widescreen</PresentationFormat>
  <Paragraphs>152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Garamond</vt:lpstr>
      <vt:lpstr>Organic</vt:lpstr>
      <vt:lpstr>ANATOMY  THE THORAX </vt:lpstr>
      <vt:lpstr>Phrenic Nerve – Course</vt:lpstr>
      <vt:lpstr>PowerPoint Presentation</vt:lpstr>
      <vt:lpstr>Right Phrenic Nerve in Thorax</vt:lpstr>
      <vt:lpstr>PowerPoint Presentation</vt:lpstr>
      <vt:lpstr>Left Phrenic Nerve in Thorax</vt:lpstr>
      <vt:lpstr>PowerPoint Presentation</vt:lpstr>
      <vt:lpstr>Functions of the Phrenic Nerve</vt:lpstr>
      <vt:lpstr>PowerPoint Presentation</vt:lpstr>
      <vt:lpstr>Clinical Importance of Phrenic Nerve</vt:lpstr>
      <vt:lpstr>PowerPoint Presentation</vt:lpstr>
      <vt:lpstr>Vagus Nerve</vt:lpstr>
      <vt:lpstr>PowerPoint Presentation</vt:lpstr>
      <vt:lpstr>Right Vagus Nerve in Thorax</vt:lpstr>
      <vt:lpstr>PowerPoint Presentation</vt:lpstr>
      <vt:lpstr>Left Vagus Nerve in Thorax</vt:lpstr>
      <vt:lpstr>PowerPoint Presentation</vt:lpstr>
      <vt:lpstr>Recurrent Laryngeal Nerves</vt:lpstr>
      <vt:lpstr>PowerPoint Presentation</vt:lpstr>
      <vt:lpstr>Functions of the Vagus Nerve</vt:lpstr>
      <vt:lpstr>Clinical Importance of Vagus Nerve</vt:lpstr>
      <vt:lpstr>PowerPoint Presentation</vt:lpstr>
      <vt:lpstr>Sympathetic Trunks</vt:lpstr>
      <vt:lpstr>PowerPoint Presentation</vt:lpstr>
      <vt:lpstr>Thoracic Sympathetic Trunk – Position</vt:lpstr>
      <vt:lpstr>PowerPoint Presentation</vt:lpstr>
      <vt:lpstr>Structure of Sympathetic Trunks</vt:lpstr>
      <vt:lpstr>PowerPoint Presentation</vt:lpstr>
      <vt:lpstr>Functions of Sympathetic Trunks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 THE THORAX</dc:title>
  <dc:creator>Moorche</dc:creator>
  <cp:lastModifiedBy>Moorche</cp:lastModifiedBy>
  <cp:revision>5</cp:revision>
  <dcterms:created xsi:type="dcterms:W3CDTF">2026-06-01T14:19:57Z</dcterms:created>
  <dcterms:modified xsi:type="dcterms:W3CDTF">2026-06-01T15:42:27Z</dcterms:modified>
</cp:coreProperties>
</file>