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72" r:id="rId12"/>
    <p:sldId id="273" r:id="rId13"/>
    <p:sldId id="265" r:id="rId14"/>
    <p:sldId id="266" r:id="rId15"/>
    <p:sldId id="267" r:id="rId16"/>
    <p:sldId id="274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 </a:t>
            </a:r>
            <a:br>
              <a:rPr lang="en-US" b="1" dirty="0" smtClean="0"/>
            </a:br>
            <a:r>
              <a:rPr lang="en-US" b="1" dirty="0" smtClean="0"/>
              <a:t>THE LOWER LIMB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520" y="1407382"/>
            <a:ext cx="607735" cy="4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6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Common Peroneal (Fibular) </a:t>
            </a:r>
            <a:r>
              <a:rPr lang="en-US" b="1" dirty="0" smtClean="0"/>
              <a:t>Nerve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Smaller </a:t>
            </a:r>
            <a:r>
              <a:rPr lang="en-US" dirty="0"/>
              <a:t>terminal branch of sciatic nerve </a:t>
            </a:r>
          </a:p>
          <a:p>
            <a:r>
              <a:rPr lang="en-US" dirty="0"/>
              <a:t>Root value: L4, L5, S1, S2 </a:t>
            </a:r>
          </a:p>
          <a:p>
            <a:r>
              <a:rPr lang="en-US" b="1" dirty="0"/>
              <a:t>Course</a:t>
            </a:r>
          </a:p>
          <a:p>
            <a:r>
              <a:rPr lang="en-US" dirty="0"/>
              <a:t>Follows medial border of biceps </a:t>
            </a:r>
            <a:r>
              <a:rPr lang="en-US" dirty="0" err="1"/>
              <a:t>femoris</a:t>
            </a:r>
            <a:r>
              <a:rPr lang="en-US" dirty="0"/>
              <a:t> </a:t>
            </a:r>
          </a:p>
          <a:p>
            <a:r>
              <a:rPr lang="en-US" dirty="0"/>
              <a:t>Winds around neck of fibula </a:t>
            </a:r>
          </a:p>
          <a:p>
            <a:r>
              <a:rPr lang="en-US" dirty="0"/>
              <a:t>Pierces </a:t>
            </a:r>
            <a:r>
              <a:rPr lang="en-US" dirty="0" err="1"/>
              <a:t>fibularis</a:t>
            </a:r>
            <a:r>
              <a:rPr lang="en-US" dirty="0"/>
              <a:t> longus </a:t>
            </a:r>
          </a:p>
          <a:p>
            <a:r>
              <a:rPr lang="en-US" dirty="0"/>
              <a:t>Divides into: </a:t>
            </a:r>
          </a:p>
          <a:p>
            <a:pPr lvl="1"/>
            <a:r>
              <a:rPr lang="en-US" dirty="0"/>
              <a:t>Superficial peroneal nerve </a:t>
            </a:r>
          </a:p>
          <a:p>
            <a:pPr lvl="1"/>
            <a:r>
              <a:rPr lang="en-US" dirty="0"/>
              <a:t>Deep peroneal nerve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3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5030"/>
            <a:ext cx="11266999" cy="5931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5030"/>
            <a:ext cx="11179534" cy="5883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Obturator Nerve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Root Value</a:t>
            </a:r>
          </a:p>
          <a:p>
            <a:r>
              <a:rPr lang="en-US" dirty="0"/>
              <a:t>L2, L3, L4 </a:t>
            </a:r>
          </a:p>
          <a:p>
            <a:r>
              <a:rPr lang="en-US" b="1" dirty="0"/>
              <a:t>Origin</a:t>
            </a:r>
          </a:p>
          <a:p>
            <a:r>
              <a:rPr lang="en-US" dirty="0"/>
              <a:t>Lumbar plexus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4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5030"/>
            <a:ext cx="11219290" cy="5883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70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Course</a:t>
            </a:r>
          </a:p>
          <a:p>
            <a:r>
              <a:rPr lang="en-US" dirty="0"/>
              <a:t>Emerges from medial border of psoas major </a:t>
            </a:r>
          </a:p>
          <a:p>
            <a:r>
              <a:rPr lang="en-US" dirty="0"/>
              <a:t>Passes along lateral pelvic wall </a:t>
            </a:r>
          </a:p>
          <a:p>
            <a:r>
              <a:rPr lang="en-US" dirty="0"/>
              <a:t>Traverses obturator canal </a:t>
            </a:r>
          </a:p>
          <a:p>
            <a:r>
              <a:rPr lang="en-US" dirty="0"/>
              <a:t>Enters medial compartment of thigh </a:t>
            </a:r>
          </a:p>
          <a:p>
            <a:r>
              <a:rPr lang="en-US" b="1" dirty="0"/>
              <a:t>Divisions</a:t>
            </a:r>
          </a:p>
          <a:p>
            <a:r>
              <a:rPr lang="en-US" dirty="0"/>
              <a:t>Anterior division </a:t>
            </a:r>
          </a:p>
          <a:p>
            <a:r>
              <a:rPr lang="en-US" dirty="0"/>
              <a:t>Posterior division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52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5030"/>
            <a:ext cx="11219290" cy="5883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35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30"/>
            <a:ext cx="11211339" cy="5899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05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85030"/>
            <a:ext cx="11243145" cy="5923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9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Tibial</a:t>
            </a:r>
            <a:r>
              <a:rPr lang="en-US" b="1" dirty="0"/>
              <a:t> Nerve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Largest </a:t>
            </a:r>
            <a:r>
              <a:rPr lang="en-US" dirty="0"/>
              <a:t>terminal branch of the sciatic nerve </a:t>
            </a:r>
          </a:p>
          <a:p>
            <a:r>
              <a:rPr lang="en-US" dirty="0"/>
              <a:t>Root value: L4, L5, S1, S2, S3 </a:t>
            </a:r>
          </a:p>
          <a:p>
            <a:r>
              <a:rPr lang="en-US" dirty="0"/>
              <a:t>Begins at the superior angle of the popliteal fossa </a:t>
            </a:r>
          </a:p>
          <a:p>
            <a:r>
              <a:rPr lang="en-US" dirty="0"/>
              <a:t>Descends vertically through the popliteal fossa </a:t>
            </a:r>
          </a:p>
          <a:p>
            <a:r>
              <a:rPr lang="en-US" dirty="0"/>
              <a:t>Passes deep to the tendinous arch of soleus </a:t>
            </a:r>
          </a:p>
          <a:p>
            <a:r>
              <a:rPr lang="en-US" dirty="0"/>
              <a:t>Continues in the posterior compartment of the leg </a:t>
            </a:r>
          </a:p>
          <a:p>
            <a:r>
              <a:rPr lang="en-US" dirty="0"/>
              <a:t>Enters the foot posterior to the medial malleolus through the tarsal tunnel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4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6167" y="485030"/>
            <a:ext cx="5279666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2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Terminates by dividing into: </a:t>
            </a:r>
          </a:p>
          <a:p>
            <a:pPr lvl="1"/>
            <a:r>
              <a:rPr lang="en-US" dirty="0"/>
              <a:t>Medial plantar nerve </a:t>
            </a:r>
          </a:p>
          <a:p>
            <a:pPr lvl="1"/>
            <a:r>
              <a:rPr lang="en-US" dirty="0"/>
              <a:t>Lateral plantar nerve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7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5030"/>
            <a:ext cx="11266999" cy="5931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7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Tibial</a:t>
            </a:r>
            <a:r>
              <a:rPr lang="en-US" b="1" dirty="0"/>
              <a:t> Nerve – Branches in the Popliteal Fossa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Muscular Branches</a:t>
            </a:r>
          </a:p>
          <a:p>
            <a:r>
              <a:rPr lang="en-US" dirty="0"/>
              <a:t>Gastrocnemius </a:t>
            </a:r>
          </a:p>
          <a:p>
            <a:r>
              <a:rPr lang="en-US" dirty="0" err="1"/>
              <a:t>Plantaris</a:t>
            </a:r>
            <a:r>
              <a:rPr lang="en-US" dirty="0"/>
              <a:t> </a:t>
            </a:r>
          </a:p>
          <a:p>
            <a:r>
              <a:rPr lang="en-US" dirty="0"/>
              <a:t>Soleus </a:t>
            </a:r>
          </a:p>
          <a:p>
            <a:r>
              <a:rPr lang="en-US" dirty="0"/>
              <a:t>Popliteus </a:t>
            </a:r>
          </a:p>
          <a:p>
            <a:r>
              <a:rPr lang="en-US" b="1" dirty="0"/>
              <a:t>Articular Branches</a:t>
            </a:r>
          </a:p>
          <a:p>
            <a:r>
              <a:rPr lang="en-US" dirty="0"/>
              <a:t>To the knee joint </a:t>
            </a:r>
          </a:p>
          <a:p>
            <a:r>
              <a:rPr lang="en-US" b="1" dirty="0"/>
              <a:t>Cutaneous Branch</a:t>
            </a:r>
          </a:p>
          <a:p>
            <a:r>
              <a:rPr lang="en-US" dirty="0"/>
              <a:t>Medial sural cutaneous nerve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7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5030"/>
            <a:ext cx="11179534" cy="5883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5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Terminal branches of </a:t>
            </a:r>
            <a:r>
              <a:rPr lang="en-US" b="1" dirty="0" err="1"/>
              <a:t>T</a:t>
            </a:r>
            <a:r>
              <a:rPr lang="en-US" b="1" dirty="0" err="1" smtClean="0"/>
              <a:t>ibial</a:t>
            </a:r>
            <a:r>
              <a:rPr lang="en-US" b="1" dirty="0" smtClean="0"/>
              <a:t> Nerve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Medial Plantar Nerve</a:t>
            </a:r>
          </a:p>
          <a:p>
            <a:r>
              <a:rPr lang="en-US" dirty="0"/>
              <a:t>Larger terminal branch of </a:t>
            </a:r>
            <a:r>
              <a:rPr lang="en-US" dirty="0" err="1"/>
              <a:t>tibial</a:t>
            </a:r>
            <a:r>
              <a:rPr lang="en-US" dirty="0"/>
              <a:t> nerve </a:t>
            </a:r>
          </a:p>
          <a:p>
            <a:r>
              <a:rPr lang="en-US" dirty="0"/>
              <a:t>Comparable to median nerve of hand</a:t>
            </a:r>
          </a:p>
          <a:p>
            <a:r>
              <a:rPr lang="en-US" b="1" dirty="0"/>
              <a:t>Lateral Plantar Nerve</a:t>
            </a:r>
          </a:p>
          <a:p>
            <a:r>
              <a:rPr lang="en-US" dirty="0"/>
              <a:t>Smaller terminal branch of </a:t>
            </a:r>
            <a:r>
              <a:rPr lang="en-US" dirty="0" err="1"/>
              <a:t>tibial</a:t>
            </a:r>
            <a:r>
              <a:rPr lang="en-US" dirty="0"/>
              <a:t> nerve </a:t>
            </a:r>
          </a:p>
          <a:p>
            <a:r>
              <a:rPr lang="en-US" dirty="0"/>
              <a:t>Comparable to ulnar nerve of hand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13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5030"/>
            <a:ext cx="11266999" cy="5931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862" y="485030"/>
            <a:ext cx="607735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0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231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ANATOMY  THE LOWER LIMB </vt:lpstr>
      <vt:lpstr>Tibial Nerve</vt:lpstr>
      <vt:lpstr>PowerPoint Presentation</vt:lpstr>
      <vt:lpstr>Continued </vt:lpstr>
      <vt:lpstr>PowerPoint Presentation</vt:lpstr>
      <vt:lpstr>Tibial Nerve – Branches in the Popliteal Fossa</vt:lpstr>
      <vt:lpstr>PowerPoint Presentation</vt:lpstr>
      <vt:lpstr>Terminal branches of Tibial Nerve </vt:lpstr>
      <vt:lpstr>PowerPoint Presentation</vt:lpstr>
      <vt:lpstr>Common Peroneal (Fibular) Nerve</vt:lpstr>
      <vt:lpstr>PowerPoint Presentation</vt:lpstr>
      <vt:lpstr>PowerPoint Presentation</vt:lpstr>
      <vt:lpstr>Obturator Nerve </vt:lpstr>
      <vt:lpstr>PowerPoint Presentation</vt:lpstr>
      <vt:lpstr>Continued 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THE LOWER LIMB</dc:title>
  <dc:creator>Moorche</dc:creator>
  <cp:lastModifiedBy>Moorche</cp:lastModifiedBy>
  <cp:revision>4</cp:revision>
  <dcterms:created xsi:type="dcterms:W3CDTF">2026-06-01T13:30:51Z</dcterms:created>
  <dcterms:modified xsi:type="dcterms:W3CDTF">2026-06-01T14:08:20Z</dcterms:modified>
</cp:coreProperties>
</file>