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PHARMACOLOGY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BS RIT,OTT,MLT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 </a:t>
            </a:r>
          </a:p>
          <a:p>
            <a:r>
              <a:rPr lang="en-US" b="1" dirty="0" smtClean="0"/>
              <a:t>DPT(S.M.C),MPPTA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851" y="1415332"/>
            <a:ext cx="655443" cy="45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032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Potency of Local Anesthetics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Lipid </a:t>
            </a:r>
            <a:r>
              <a:rPr lang="en-US" b="1" dirty="0"/>
              <a:t>solubility</a:t>
            </a:r>
            <a:endParaRPr lang="en-US" dirty="0"/>
          </a:p>
          <a:p>
            <a:r>
              <a:rPr lang="en-US" dirty="0"/>
              <a:t>Higher lipid solubility:</a:t>
            </a:r>
          </a:p>
          <a:p>
            <a:r>
              <a:rPr lang="en-US" dirty="0"/>
              <a:t>Better membrane penetration </a:t>
            </a:r>
          </a:p>
          <a:p>
            <a:r>
              <a:rPr lang="en-US" dirty="0"/>
              <a:t>Greater sodium channel access </a:t>
            </a:r>
          </a:p>
          <a:p>
            <a:r>
              <a:rPr lang="en-US" dirty="0"/>
              <a:t>Increased potency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82989"/>
            <a:ext cx="655443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366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914400" eaLnBrk="0" fontAlgn="base" hangingPunct="0">
              <a:spcAft>
                <a:spcPct val="0"/>
              </a:spcAft>
            </a:pPr>
            <a:r>
              <a:rPr lang="en-US" altLang="en-US" b="1" dirty="0">
                <a:ln>
                  <a:noFill/>
                </a:ln>
                <a:solidFill>
                  <a:schemeClr val="tx1"/>
                </a:solidFill>
                <a:latin typeface="Arial" panose="020B0604020202020204" pitchFamily="34" charset="0"/>
              </a:rPr>
              <a:t>Relative Potency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2957819"/>
              </p:ext>
            </p:extLst>
          </p:nvPr>
        </p:nvGraphicFramePr>
        <p:xfrm>
          <a:off x="1295400" y="2576223"/>
          <a:ext cx="9601200" cy="3586037"/>
        </p:xfrm>
        <a:graphic>
          <a:graphicData uri="http://schemas.openxmlformats.org/drawingml/2006/table">
            <a:tbl>
              <a:tblPr/>
              <a:tblGrid>
                <a:gridCol w="4800600">
                  <a:extLst>
                    <a:ext uri="{9D8B030D-6E8A-4147-A177-3AD203B41FA5}">
                      <a16:colId xmlns:a16="http://schemas.microsoft.com/office/drawing/2014/main" val="1302700516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val="1721077535"/>
                    </a:ext>
                  </a:extLst>
                </a:gridCol>
              </a:tblGrid>
              <a:tr h="512291">
                <a:tc>
                  <a:txBody>
                    <a:bodyPr/>
                    <a:lstStyle/>
                    <a:p>
                      <a:r>
                        <a:rPr lang="en-US" b="1" dirty="0"/>
                        <a:t>Drug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Relative Potency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5442769"/>
                  </a:ext>
                </a:extLst>
              </a:tr>
              <a:tr h="512291">
                <a:tc>
                  <a:txBody>
                    <a:bodyPr/>
                    <a:lstStyle/>
                    <a:p>
                      <a:r>
                        <a:rPr lang="en-US" b="1"/>
                        <a:t>Procaine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Low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1147871"/>
                  </a:ext>
                </a:extLst>
              </a:tr>
              <a:tr h="512291">
                <a:tc>
                  <a:txBody>
                    <a:bodyPr/>
                    <a:lstStyle/>
                    <a:p>
                      <a:r>
                        <a:rPr lang="en-US" b="1"/>
                        <a:t>Lidocaine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Intermediate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6114624"/>
                  </a:ext>
                </a:extLst>
              </a:tr>
              <a:tr h="512291">
                <a:tc>
                  <a:txBody>
                    <a:bodyPr/>
                    <a:lstStyle/>
                    <a:p>
                      <a:r>
                        <a:rPr lang="en-US" b="1"/>
                        <a:t>Mepivacaine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Intermediate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3894062"/>
                  </a:ext>
                </a:extLst>
              </a:tr>
              <a:tr h="512291">
                <a:tc>
                  <a:txBody>
                    <a:bodyPr/>
                    <a:lstStyle/>
                    <a:p>
                      <a:r>
                        <a:rPr lang="en-US" b="1"/>
                        <a:t>Bupivacaine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High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1220973"/>
                  </a:ext>
                </a:extLst>
              </a:tr>
              <a:tr h="512291">
                <a:tc>
                  <a:txBody>
                    <a:bodyPr/>
                    <a:lstStyle/>
                    <a:p>
                      <a:r>
                        <a:rPr lang="en-US" b="1"/>
                        <a:t>Ropivacaine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High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8586057"/>
                  </a:ext>
                </a:extLst>
              </a:tr>
              <a:tr h="512291">
                <a:tc>
                  <a:txBody>
                    <a:bodyPr/>
                    <a:lstStyle/>
                    <a:p>
                      <a:r>
                        <a:rPr lang="en-US" b="1" dirty="0" err="1"/>
                        <a:t>Tetracaine</a:t>
                      </a:r>
                      <a:endParaRPr lang="en-US" b="1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Very High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0850039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82989"/>
            <a:ext cx="655443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0863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Key Point</a:t>
            </a:r>
          </a:p>
          <a:p>
            <a:r>
              <a:rPr lang="en-US" b="1" dirty="0"/>
              <a:t>Potency ∝ Lipid Solubility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82989"/>
            <a:ext cx="655443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47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Duration of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Determinants</a:t>
            </a:r>
          </a:p>
          <a:p>
            <a:r>
              <a:rPr lang="en-US" dirty="0"/>
              <a:t>Protein binding </a:t>
            </a:r>
          </a:p>
          <a:p>
            <a:r>
              <a:rPr lang="en-US" dirty="0"/>
              <a:t>Lipid solubility </a:t>
            </a:r>
          </a:p>
          <a:p>
            <a:r>
              <a:rPr lang="en-US" dirty="0"/>
              <a:t>Local blood flow </a:t>
            </a:r>
          </a:p>
          <a:p>
            <a:r>
              <a:rPr lang="en-US" dirty="0"/>
              <a:t>Addition of vasoconstrictors (epinephrine)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82989"/>
            <a:ext cx="655443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3422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Increased Duration</a:t>
            </a:r>
          </a:p>
          <a:p>
            <a:r>
              <a:rPr lang="en-US" dirty="0"/>
              <a:t>High protein binding → longer action </a:t>
            </a:r>
          </a:p>
          <a:p>
            <a:r>
              <a:rPr lang="en-US" dirty="0"/>
              <a:t>Vasoconstriction decreases systemic absorption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82989"/>
            <a:ext cx="655443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6678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EXAMPLES </a:t>
            </a:r>
            <a:endParaRPr lang="en-US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128469"/>
              </p:ext>
            </p:extLst>
          </p:nvPr>
        </p:nvGraphicFramePr>
        <p:xfrm>
          <a:off x="1295400" y="2449005"/>
          <a:ext cx="9601200" cy="3681454"/>
        </p:xfrm>
        <a:graphic>
          <a:graphicData uri="http://schemas.openxmlformats.org/drawingml/2006/table">
            <a:tbl>
              <a:tblPr/>
              <a:tblGrid>
                <a:gridCol w="4800600">
                  <a:extLst>
                    <a:ext uri="{9D8B030D-6E8A-4147-A177-3AD203B41FA5}">
                      <a16:colId xmlns:a16="http://schemas.microsoft.com/office/drawing/2014/main" val="3880901255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val="2607583472"/>
                    </a:ext>
                  </a:extLst>
                </a:gridCol>
              </a:tblGrid>
              <a:tr h="525922">
                <a:tc>
                  <a:txBody>
                    <a:bodyPr/>
                    <a:lstStyle/>
                    <a:p>
                      <a:r>
                        <a:rPr lang="en-US" b="1" dirty="0"/>
                        <a:t>Drug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Duration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6057460"/>
                  </a:ext>
                </a:extLst>
              </a:tr>
              <a:tr h="525922">
                <a:tc>
                  <a:txBody>
                    <a:bodyPr/>
                    <a:lstStyle/>
                    <a:p>
                      <a:r>
                        <a:rPr lang="en-US" b="1"/>
                        <a:t>Procaine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Short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9290698"/>
                  </a:ext>
                </a:extLst>
              </a:tr>
              <a:tr h="525922">
                <a:tc>
                  <a:txBody>
                    <a:bodyPr/>
                    <a:lstStyle/>
                    <a:p>
                      <a:r>
                        <a:rPr lang="en-US" b="1"/>
                        <a:t>Lidocaine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Intermediate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1769742"/>
                  </a:ext>
                </a:extLst>
              </a:tr>
              <a:tr h="525922">
                <a:tc>
                  <a:txBody>
                    <a:bodyPr/>
                    <a:lstStyle/>
                    <a:p>
                      <a:r>
                        <a:rPr lang="en-US" b="1"/>
                        <a:t>Mepivacaine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Intermediate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236533"/>
                  </a:ext>
                </a:extLst>
              </a:tr>
              <a:tr h="525922">
                <a:tc>
                  <a:txBody>
                    <a:bodyPr/>
                    <a:lstStyle/>
                    <a:p>
                      <a:r>
                        <a:rPr lang="en-US" b="1"/>
                        <a:t>Bupivacaine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Long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614201"/>
                  </a:ext>
                </a:extLst>
              </a:tr>
              <a:tr h="525922">
                <a:tc>
                  <a:txBody>
                    <a:bodyPr/>
                    <a:lstStyle/>
                    <a:p>
                      <a:r>
                        <a:rPr lang="en-US" b="1"/>
                        <a:t>Ropivacaine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Long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9395245"/>
                  </a:ext>
                </a:extLst>
              </a:tr>
              <a:tr h="525922">
                <a:tc>
                  <a:txBody>
                    <a:bodyPr/>
                    <a:lstStyle/>
                    <a:p>
                      <a:r>
                        <a:rPr lang="en-US" b="1" dirty="0" err="1"/>
                        <a:t>Tetracaine</a:t>
                      </a:r>
                      <a:endParaRPr lang="en-US" b="1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7870344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82989"/>
            <a:ext cx="655443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4254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Effect of Epinephrine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Why </a:t>
            </a:r>
            <a:r>
              <a:rPr lang="en-US" b="1" dirty="0"/>
              <a:t>Add Epinephrine?</a:t>
            </a:r>
          </a:p>
          <a:p>
            <a:r>
              <a:rPr lang="en-US" dirty="0"/>
              <a:t>Produces vasoconstriction. </a:t>
            </a:r>
          </a:p>
          <a:p>
            <a:r>
              <a:rPr lang="en-US" dirty="0"/>
              <a:t>Decreases local blood flow. </a:t>
            </a:r>
          </a:p>
          <a:p>
            <a:r>
              <a:rPr lang="en-US" dirty="0"/>
              <a:t>Slows systemic absorption. </a:t>
            </a:r>
          </a:p>
          <a:p>
            <a:r>
              <a:rPr lang="en-US" dirty="0"/>
              <a:t>Prolongs duration. </a:t>
            </a:r>
          </a:p>
          <a:p>
            <a:r>
              <a:rPr lang="en-US" dirty="0"/>
              <a:t>Reduces toxicity. </a:t>
            </a:r>
          </a:p>
          <a:p>
            <a:r>
              <a:rPr lang="en-US" dirty="0"/>
              <a:t>Provides better hemostasis.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82989"/>
            <a:ext cx="655443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8106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Metabolism of Local Anesthetics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Ester Local Anesthetics</a:t>
            </a:r>
          </a:p>
          <a:p>
            <a:r>
              <a:rPr lang="en-US" dirty="0"/>
              <a:t>Metabolized by:</a:t>
            </a:r>
          </a:p>
          <a:p>
            <a:r>
              <a:rPr lang="en-US" dirty="0"/>
              <a:t>Plasma </a:t>
            </a:r>
            <a:r>
              <a:rPr lang="en-US" dirty="0" err="1"/>
              <a:t>pseudocholinesterase</a:t>
            </a:r>
            <a:r>
              <a:rPr lang="en-US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82989"/>
            <a:ext cx="655443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3271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Examples: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Procaine </a:t>
            </a:r>
            <a:endParaRPr lang="en-US" dirty="0"/>
          </a:p>
          <a:p>
            <a:r>
              <a:rPr lang="en-US" dirty="0" err="1"/>
              <a:t>Chloroprocaine</a:t>
            </a:r>
            <a:r>
              <a:rPr lang="en-US" dirty="0"/>
              <a:t> </a:t>
            </a:r>
          </a:p>
          <a:p>
            <a:r>
              <a:rPr lang="en-US" dirty="0" err="1"/>
              <a:t>Tetracaine</a:t>
            </a:r>
            <a:r>
              <a:rPr lang="en-US" dirty="0"/>
              <a:t> </a:t>
            </a:r>
          </a:p>
          <a:p>
            <a:r>
              <a:rPr lang="en-US" dirty="0"/>
              <a:t>Characteristics:</a:t>
            </a:r>
          </a:p>
          <a:p>
            <a:r>
              <a:rPr lang="en-US" dirty="0"/>
              <a:t>Rapid metabolism </a:t>
            </a:r>
          </a:p>
          <a:p>
            <a:r>
              <a:rPr lang="en-US" dirty="0"/>
              <a:t>Shorter duration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82989"/>
            <a:ext cx="655443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3011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Metabolism of Amide Local Anesthetics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Amide Local Anesthetics</a:t>
            </a:r>
          </a:p>
          <a:p>
            <a:r>
              <a:rPr lang="en-US" dirty="0"/>
              <a:t>Metabolized in:</a:t>
            </a:r>
          </a:p>
          <a:p>
            <a:r>
              <a:rPr lang="en-US" dirty="0"/>
              <a:t>Liver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82989"/>
            <a:ext cx="655443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661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Local Anesthetics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Drugs </a:t>
            </a:r>
            <a:r>
              <a:rPr lang="en-US" dirty="0"/>
              <a:t>that cause </a:t>
            </a:r>
            <a:r>
              <a:rPr lang="en-US" b="1" dirty="0"/>
              <a:t>reversible loss of sensation</a:t>
            </a:r>
            <a:r>
              <a:rPr lang="en-US" dirty="0"/>
              <a:t> in a limited area of the body. </a:t>
            </a:r>
          </a:p>
          <a:p>
            <a:r>
              <a:rPr lang="en-US" dirty="0"/>
              <a:t>Block nerve impulse conduction without loss of consciousness. </a:t>
            </a:r>
          </a:p>
          <a:p>
            <a:r>
              <a:rPr lang="en-US" dirty="0"/>
              <a:t>Used for: </a:t>
            </a:r>
          </a:p>
          <a:p>
            <a:pPr lvl="1"/>
            <a:r>
              <a:rPr lang="en-US" dirty="0"/>
              <a:t>Topical anesthesia </a:t>
            </a:r>
          </a:p>
          <a:p>
            <a:pPr lvl="1"/>
            <a:r>
              <a:rPr lang="en-US" dirty="0"/>
              <a:t>Infiltration anesthesia </a:t>
            </a:r>
          </a:p>
          <a:p>
            <a:pPr lvl="1"/>
            <a:r>
              <a:rPr lang="en-US" dirty="0"/>
              <a:t>Nerve block anesthesia </a:t>
            </a:r>
          </a:p>
          <a:p>
            <a:pPr lvl="1"/>
            <a:r>
              <a:rPr lang="en-US" dirty="0"/>
              <a:t>Epidural anesthesia </a:t>
            </a:r>
          </a:p>
          <a:p>
            <a:pPr lvl="1"/>
            <a:r>
              <a:rPr lang="en-US" dirty="0"/>
              <a:t>Spinal anesthesia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82989"/>
            <a:ext cx="655443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5124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Examples: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Lidocaine </a:t>
            </a:r>
            <a:endParaRPr lang="en-US" dirty="0"/>
          </a:p>
          <a:p>
            <a:r>
              <a:rPr lang="en-US" dirty="0" err="1"/>
              <a:t>Mepivacaine</a:t>
            </a:r>
            <a:r>
              <a:rPr lang="en-US" dirty="0"/>
              <a:t> </a:t>
            </a:r>
          </a:p>
          <a:p>
            <a:r>
              <a:rPr lang="en-US" dirty="0" err="1"/>
              <a:t>Prilocaine</a:t>
            </a:r>
            <a:r>
              <a:rPr lang="en-US" dirty="0"/>
              <a:t> </a:t>
            </a:r>
          </a:p>
          <a:p>
            <a:r>
              <a:rPr lang="en-US" dirty="0"/>
              <a:t>Bupivacaine </a:t>
            </a:r>
          </a:p>
          <a:p>
            <a:r>
              <a:rPr lang="en-US" dirty="0" err="1"/>
              <a:t>Ropivacaine</a:t>
            </a:r>
            <a:r>
              <a:rPr lang="en-US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82989"/>
            <a:ext cx="655443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6552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Characteristics:</a:t>
            </a:r>
          </a:p>
          <a:p>
            <a:r>
              <a:rPr lang="en-US" dirty="0"/>
              <a:t>Slower metabolism </a:t>
            </a:r>
          </a:p>
          <a:p>
            <a:r>
              <a:rPr lang="en-US" dirty="0"/>
              <a:t>Longer duration </a:t>
            </a:r>
          </a:p>
          <a:p>
            <a:r>
              <a:rPr lang="en-US" dirty="0"/>
              <a:t>Dose adjustment may be needed in severe liver disease </a:t>
            </a:r>
          </a:p>
          <a:p>
            <a:r>
              <a:rPr lang="en-US" b="1" dirty="0"/>
              <a:t>Memory Aid</a:t>
            </a:r>
          </a:p>
          <a:p>
            <a:r>
              <a:rPr lang="en-US" b="1" dirty="0"/>
              <a:t>Amides have two "</a:t>
            </a:r>
            <a:r>
              <a:rPr lang="en-US" b="1" dirty="0" err="1"/>
              <a:t>i"s</a:t>
            </a:r>
            <a:r>
              <a:rPr lang="en-US" b="1" dirty="0"/>
              <a:t> in their names.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82989"/>
            <a:ext cx="655443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0685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Allergic Reactions to Amides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True </a:t>
            </a:r>
            <a:r>
              <a:rPr lang="en-US" dirty="0"/>
              <a:t>allergy is uncommon. </a:t>
            </a:r>
          </a:p>
          <a:p>
            <a:r>
              <a:rPr lang="en-US" dirty="0"/>
              <a:t>Reactions often due to: </a:t>
            </a:r>
          </a:p>
          <a:p>
            <a:pPr lvl="1"/>
            <a:r>
              <a:rPr lang="en-US" dirty="0"/>
              <a:t>Preservatives </a:t>
            </a:r>
          </a:p>
          <a:p>
            <a:pPr lvl="1"/>
            <a:r>
              <a:rPr lang="en-US" dirty="0"/>
              <a:t>Additives </a:t>
            </a:r>
          </a:p>
          <a:p>
            <a:pPr lvl="1"/>
            <a:r>
              <a:rPr lang="en-US" dirty="0"/>
              <a:t>Other components in formulations </a:t>
            </a:r>
          </a:p>
          <a:p>
            <a:r>
              <a:rPr lang="en-US" dirty="0"/>
              <a:t>Examples:</a:t>
            </a:r>
          </a:p>
          <a:p>
            <a:r>
              <a:rPr lang="en-US" dirty="0"/>
              <a:t>Lidocaine </a:t>
            </a:r>
          </a:p>
          <a:p>
            <a:r>
              <a:rPr lang="en-US" dirty="0"/>
              <a:t>Bupivacaine </a:t>
            </a:r>
          </a:p>
          <a:p>
            <a:r>
              <a:rPr lang="en-US" dirty="0" err="1"/>
              <a:t>Ropivacaine</a:t>
            </a:r>
            <a:r>
              <a:rPr lang="en-US" dirty="0"/>
              <a:t> </a:t>
            </a:r>
          </a:p>
          <a:p>
            <a:r>
              <a:rPr lang="en-US" b="1" dirty="0"/>
              <a:t>Clinical Point</a:t>
            </a:r>
          </a:p>
          <a:p>
            <a:r>
              <a:rPr lang="en-US" dirty="0"/>
              <a:t>When allergy to an ester occurs, an amide may be used as an alternative.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82989"/>
            <a:ext cx="655443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5938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Local Anesthetic Systemic Toxicity (LAST)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Serious </a:t>
            </a:r>
            <a:r>
              <a:rPr lang="en-US" dirty="0"/>
              <a:t>systemic adverse effects caused by excessive plasma concentrations of local anesthetics.</a:t>
            </a:r>
          </a:p>
          <a:p>
            <a:r>
              <a:rPr lang="en-US" b="1" dirty="0"/>
              <a:t>Causes</a:t>
            </a:r>
          </a:p>
          <a:p>
            <a:r>
              <a:rPr lang="en-US" dirty="0"/>
              <a:t>Accidental intravascular injection </a:t>
            </a:r>
          </a:p>
          <a:p>
            <a:r>
              <a:rPr lang="en-US" dirty="0"/>
              <a:t>Excessive dose </a:t>
            </a:r>
          </a:p>
          <a:p>
            <a:r>
              <a:rPr lang="en-US" dirty="0"/>
              <a:t>Rapid systemic absorption </a:t>
            </a:r>
          </a:p>
          <a:p>
            <a:r>
              <a:rPr lang="en-US" dirty="0"/>
              <a:t>Most commonly associated with:</a:t>
            </a:r>
          </a:p>
          <a:p>
            <a:r>
              <a:rPr lang="en-US" dirty="0"/>
              <a:t>Bupivacaine </a:t>
            </a:r>
          </a:p>
          <a:p>
            <a:r>
              <a:rPr lang="en-US" dirty="0"/>
              <a:t>Lidocaine (high doses)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82989"/>
            <a:ext cx="655443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4421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CNS Manifestations of LAST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Early Signs</a:t>
            </a:r>
          </a:p>
          <a:p>
            <a:r>
              <a:rPr lang="en-US" dirty="0" err="1"/>
              <a:t>Circumoral</a:t>
            </a:r>
            <a:r>
              <a:rPr lang="en-US" dirty="0"/>
              <a:t> numbness </a:t>
            </a:r>
          </a:p>
          <a:p>
            <a:r>
              <a:rPr lang="en-US" dirty="0"/>
              <a:t>Tongue paresthesia </a:t>
            </a:r>
          </a:p>
          <a:p>
            <a:r>
              <a:rPr lang="en-US" dirty="0"/>
              <a:t>Metallic taste </a:t>
            </a:r>
          </a:p>
          <a:p>
            <a:r>
              <a:rPr lang="en-US" dirty="0"/>
              <a:t>Dizziness </a:t>
            </a:r>
          </a:p>
          <a:p>
            <a:r>
              <a:rPr lang="en-US" dirty="0"/>
              <a:t>Tinnitus </a:t>
            </a:r>
          </a:p>
          <a:p>
            <a:r>
              <a:rPr lang="en-US" dirty="0"/>
              <a:t>Visual disturbances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82989"/>
            <a:ext cx="655443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428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Progressive Toxicity</a:t>
            </a:r>
          </a:p>
          <a:p>
            <a:r>
              <a:rPr lang="en-US" dirty="0"/>
              <a:t>Muscle twitching </a:t>
            </a:r>
          </a:p>
          <a:p>
            <a:r>
              <a:rPr lang="en-US" dirty="0"/>
              <a:t>Tremors </a:t>
            </a:r>
          </a:p>
          <a:p>
            <a:r>
              <a:rPr lang="en-US" dirty="0"/>
              <a:t>Seizures </a:t>
            </a:r>
          </a:p>
          <a:p>
            <a:r>
              <a:rPr lang="en-US" b="1" dirty="0"/>
              <a:t>Late Findings</a:t>
            </a:r>
          </a:p>
          <a:p>
            <a:r>
              <a:rPr lang="en-US" dirty="0"/>
              <a:t>CNS depression </a:t>
            </a:r>
          </a:p>
          <a:p>
            <a:r>
              <a:rPr lang="en-US" dirty="0"/>
              <a:t>Respiratory depression </a:t>
            </a:r>
          </a:p>
          <a:p>
            <a:r>
              <a:rPr lang="en-US" dirty="0"/>
              <a:t>Coma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82989"/>
            <a:ext cx="655443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6957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Cardiovascular Manifestations of LAST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Cardiovascular Toxicity</a:t>
            </a:r>
          </a:p>
          <a:p>
            <a:r>
              <a:rPr lang="en-US" dirty="0"/>
              <a:t>Hypotension </a:t>
            </a:r>
          </a:p>
          <a:p>
            <a:r>
              <a:rPr lang="en-US" dirty="0"/>
              <a:t>Bradycardia </a:t>
            </a:r>
          </a:p>
          <a:p>
            <a:r>
              <a:rPr lang="en-US" dirty="0"/>
              <a:t>Conduction abnormalities </a:t>
            </a:r>
          </a:p>
          <a:p>
            <a:r>
              <a:rPr lang="en-US" dirty="0"/>
              <a:t>Ventricular arrhythmias </a:t>
            </a:r>
          </a:p>
          <a:p>
            <a:r>
              <a:rPr lang="en-US" dirty="0"/>
              <a:t>Cardiac arrest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82989"/>
            <a:ext cx="655443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3955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Management of LAST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Immediate Management</a:t>
            </a:r>
          </a:p>
          <a:p>
            <a:r>
              <a:rPr lang="en-US" dirty="0"/>
              <a:t>Stop local anesthetic administration. </a:t>
            </a:r>
          </a:p>
          <a:p>
            <a:r>
              <a:rPr lang="en-US" dirty="0"/>
              <a:t>Ensure airway and oxygenation. </a:t>
            </a:r>
          </a:p>
          <a:p>
            <a:r>
              <a:rPr lang="en-US" dirty="0"/>
              <a:t>Control seizures (benzodiazepines preferred). </a:t>
            </a:r>
          </a:p>
          <a:p>
            <a:r>
              <a:rPr lang="en-US" dirty="0"/>
              <a:t>Advanced cardiovascular support as needed.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82989"/>
            <a:ext cx="655443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1109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Lipid Emulsion Therapy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20</a:t>
            </a:r>
            <a:r>
              <a:rPr lang="en-US" b="1" dirty="0"/>
              <a:t>% Intravenous Lipid Emulsion</a:t>
            </a:r>
            <a:endParaRPr lang="en-US" dirty="0"/>
          </a:p>
          <a:p>
            <a:r>
              <a:rPr lang="en-US" dirty="0"/>
              <a:t>Mechanism:</a:t>
            </a:r>
          </a:p>
          <a:p>
            <a:r>
              <a:rPr lang="en-US" dirty="0"/>
              <a:t>"Lipid sink" effect </a:t>
            </a:r>
          </a:p>
          <a:p>
            <a:r>
              <a:rPr lang="en-US" dirty="0"/>
              <a:t>Sequesters lipophilic anesthetic molecules </a:t>
            </a:r>
          </a:p>
          <a:p>
            <a:r>
              <a:rPr lang="en-US" dirty="0"/>
              <a:t>Reduces tissue toxicity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82989"/>
            <a:ext cx="655443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8701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29" y="482989"/>
            <a:ext cx="11235193" cy="58701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8" y="482989"/>
            <a:ext cx="655443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460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Examples: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Lidocaine </a:t>
            </a:r>
            <a:endParaRPr lang="en-US" dirty="0"/>
          </a:p>
          <a:p>
            <a:r>
              <a:rPr lang="en-US" dirty="0"/>
              <a:t>Bupivacaine </a:t>
            </a:r>
          </a:p>
          <a:p>
            <a:r>
              <a:rPr lang="en-US" dirty="0" err="1"/>
              <a:t>Ropivacaine</a:t>
            </a:r>
            <a:r>
              <a:rPr lang="en-US" dirty="0"/>
              <a:t> </a:t>
            </a:r>
          </a:p>
          <a:p>
            <a:r>
              <a:rPr lang="en-US" dirty="0"/>
              <a:t>Procaine </a:t>
            </a:r>
          </a:p>
          <a:p>
            <a:r>
              <a:rPr lang="en-US" dirty="0"/>
              <a:t>Benzocaine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82989"/>
            <a:ext cx="655443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020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176" y="482989"/>
            <a:ext cx="11235193" cy="58939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8" y="482989"/>
            <a:ext cx="655443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1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Mechanism of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Local </a:t>
            </a:r>
            <a:r>
              <a:rPr lang="en-US" dirty="0"/>
              <a:t>anesthetics block </a:t>
            </a:r>
            <a:r>
              <a:rPr lang="en-US" b="1" dirty="0"/>
              <a:t>voltage-gated sodium (Na⁺) channels</a:t>
            </a:r>
            <a:r>
              <a:rPr lang="en-US" dirty="0"/>
              <a:t>. </a:t>
            </a:r>
          </a:p>
          <a:p>
            <a:r>
              <a:rPr lang="en-US" dirty="0"/>
              <a:t>Prevent sodium influx during depolarization. </a:t>
            </a:r>
          </a:p>
          <a:p>
            <a:r>
              <a:rPr lang="en-US" dirty="0"/>
              <a:t>Inhibit generation and propagation of action potentials. </a:t>
            </a:r>
          </a:p>
          <a:p>
            <a:r>
              <a:rPr lang="en-US" dirty="0"/>
              <a:t>Result: Reversible blockade of nerve conduction.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82989"/>
            <a:ext cx="655443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85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Order of Nerve Blockade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Fibers Blocked First</a:t>
            </a:r>
          </a:p>
          <a:p>
            <a:r>
              <a:rPr lang="en-US" dirty="0"/>
              <a:t>Small myelinated fibers (B fibers) </a:t>
            </a:r>
          </a:p>
          <a:p>
            <a:r>
              <a:rPr lang="en-US" dirty="0"/>
              <a:t>Small unmyelinated fibers (C fibers) </a:t>
            </a:r>
          </a:p>
          <a:p>
            <a:r>
              <a:rPr lang="en-US" dirty="0"/>
              <a:t>Large myelinated fibers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82989"/>
            <a:ext cx="655443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153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Functional Loss Sequence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Pain </a:t>
            </a:r>
            <a:endParaRPr lang="en-US" dirty="0"/>
          </a:p>
          <a:p>
            <a:r>
              <a:rPr lang="en-US" dirty="0"/>
              <a:t>Temperature </a:t>
            </a:r>
          </a:p>
          <a:p>
            <a:r>
              <a:rPr lang="en-US" dirty="0"/>
              <a:t>Touch </a:t>
            </a:r>
          </a:p>
          <a:p>
            <a:r>
              <a:rPr lang="en-US" dirty="0"/>
              <a:t>Pressure </a:t>
            </a:r>
          </a:p>
          <a:p>
            <a:r>
              <a:rPr lang="en-US" dirty="0"/>
              <a:t>Motor function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82989"/>
            <a:ext cx="655443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898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Chemical Classification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Ester Local Anesthetics</a:t>
            </a:r>
          </a:p>
          <a:p>
            <a:r>
              <a:rPr lang="en-US" dirty="0"/>
              <a:t>Procaine </a:t>
            </a:r>
          </a:p>
          <a:p>
            <a:r>
              <a:rPr lang="en-US" dirty="0" err="1"/>
              <a:t>Chloroprocaine</a:t>
            </a:r>
            <a:r>
              <a:rPr lang="en-US" dirty="0"/>
              <a:t> </a:t>
            </a:r>
          </a:p>
          <a:p>
            <a:r>
              <a:rPr lang="en-US" dirty="0" err="1"/>
              <a:t>Tetracaine</a:t>
            </a:r>
            <a:r>
              <a:rPr lang="en-US" dirty="0"/>
              <a:t> </a:t>
            </a:r>
          </a:p>
          <a:p>
            <a:r>
              <a:rPr lang="en-US" dirty="0"/>
              <a:t>Benzocaine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82989"/>
            <a:ext cx="655443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885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Amide Local Anesthetics</a:t>
            </a:r>
          </a:p>
          <a:p>
            <a:r>
              <a:rPr lang="en-US" dirty="0"/>
              <a:t>Lidocaine </a:t>
            </a:r>
          </a:p>
          <a:p>
            <a:r>
              <a:rPr lang="en-US" dirty="0" err="1"/>
              <a:t>Mepivacaine</a:t>
            </a:r>
            <a:r>
              <a:rPr lang="en-US" dirty="0"/>
              <a:t> </a:t>
            </a:r>
          </a:p>
          <a:p>
            <a:r>
              <a:rPr lang="en-US" dirty="0" err="1"/>
              <a:t>Prilocaine</a:t>
            </a:r>
            <a:r>
              <a:rPr lang="en-US" dirty="0"/>
              <a:t> </a:t>
            </a:r>
          </a:p>
          <a:p>
            <a:r>
              <a:rPr lang="en-US" dirty="0"/>
              <a:t>Bupivacaine </a:t>
            </a:r>
          </a:p>
          <a:p>
            <a:r>
              <a:rPr lang="en-US" dirty="0" err="1"/>
              <a:t>Ropivacaine</a:t>
            </a:r>
            <a:r>
              <a:rPr lang="en-US" dirty="0"/>
              <a:t> </a:t>
            </a:r>
          </a:p>
          <a:p>
            <a:r>
              <a:rPr lang="en-US" dirty="0" err="1"/>
              <a:t>Articaine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82989"/>
            <a:ext cx="655443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099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Clinical </a:t>
            </a:r>
            <a:r>
              <a:rPr lang="en-US" b="1" dirty="0" smtClean="0"/>
              <a:t>Importance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Esters </a:t>
            </a:r>
            <a:r>
              <a:rPr lang="en-US" dirty="0"/>
              <a:t>→ Higher incidence of allergic reactions. </a:t>
            </a:r>
          </a:p>
          <a:p>
            <a:r>
              <a:rPr lang="en-US" dirty="0"/>
              <a:t>Amides → Allergic reactions are rare.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82989"/>
            <a:ext cx="655443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9292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48</TotalTime>
  <Words>525</Words>
  <Application>Microsoft Office PowerPoint</Application>
  <PresentationFormat>Widescreen</PresentationFormat>
  <Paragraphs>195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Arial</vt:lpstr>
      <vt:lpstr>Garamond</vt:lpstr>
      <vt:lpstr>Organic</vt:lpstr>
      <vt:lpstr>PHARMACOLOGY</vt:lpstr>
      <vt:lpstr>Local Anesthetics</vt:lpstr>
      <vt:lpstr>Examples:</vt:lpstr>
      <vt:lpstr>Mechanism of Action</vt:lpstr>
      <vt:lpstr>Order of Nerve Blockade</vt:lpstr>
      <vt:lpstr>Functional Loss Sequence</vt:lpstr>
      <vt:lpstr>Chemical Classification</vt:lpstr>
      <vt:lpstr>CONTINUED </vt:lpstr>
      <vt:lpstr>Clinical Importance</vt:lpstr>
      <vt:lpstr>Potency of Local Anesthetics</vt:lpstr>
      <vt:lpstr>Relative Potency</vt:lpstr>
      <vt:lpstr>CONTINUED </vt:lpstr>
      <vt:lpstr>Duration of Action</vt:lpstr>
      <vt:lpstr>CONTINUED </vt:lpstr>
      <vt:lpstr>EXAMPLES </vt:lpstr>
      <vt:lpstr>Effect of Epinephrine</vt:lpstr>
      <vt:lpstr>Metabolism of Local Anesthetics</vt:lpstr>
      <vt:lpstr>Examples:</vt:lpstr>
      <vt:lpstr>Metabolism of Amide Local Anesthetics</vt:lpstr>
      <vt:lpstr>Examples:</vt:lpstr>
      <vt:lpstr>CONTINUED </vt:lpstr>
      <vt:lpstr>Allergic Reactions to Amides</vt:lpstr>
      <vt:lpstr>Local Anesthetic Systemic Toxicity (LAST)</vt:lpstr>
      <vt:lpstr>CNS Manifestations of LAST</vt:lpstr>
      <vt:lpstr>CONTINUED </vt:lpstr>
      <vt:lpstr>Cardiovascular Manifestations of LAST</vt:lpstr>
      <vt:lpstr>Management of LAST</vt:lpstr>
      <vt:lpstr>Lipid Emulsion Therapy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PHARMACOLOGY</dc:title>
  <dc:creator>Moorche</dc:creator>
  <cp:lastModifiedBy>Moorche</cp:lastModifiedBy>
  <cp:revision>5</cp:revision>
  <dcterms:created xsi:type="dcterms:W3CDTF">2026-05-31T13:53:14Z</dcterms:created>
  <dcterms:modified xsi:type="dcterms:W3CDTF">2026-05-31T14:41:36Z</dcterms:modified>
</cp:coreProperties>
</file>