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 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851" y="1415332"/>
            <a:ext cx="655443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32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Potency of 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Lipid </a:t>
            </a:r>
            <a:r>
              <a:rPr lang="en-US" b="1" dirty="0"/>
              <a:t>solubility</a:t>
            </a:r>
            <a:endParaRPr lang="en-US" dirty="0"/>
          </a:p>
          <a:p>
            <a:r>
              <a:rPr lang="en-US" dirty="0"/>
              <a:t>Higher lipid solubility:</a:t>
            </a:r>
          </a:p>
          <a:p>
            <a:r>
              <a:rPr lang="en-US" dirty="0"/>
              <a:t>Better membrane penetration </a:t>
            </a:r>
          </a:p>
          <a:p>
            <a:r>
              <a:rPr lang="en-US" dirty="0"/>
              <a:t>Greater sodium channel access </a:t>
            </a:r>
          </a:p>
          <a:p>
            <a:r>
              <a:rPr lang="en-US" dirty="0"/>
              <a:t>Increased potency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6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Relative Potency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957819"/>
              </p:ext>
            </p:extLst>
          </p:nvPr>
        </p:nvGraphicFramePr>
        <p:xfrm>
          <a:off x="1295400" y="2576223"/>
          <a:ext cx="9601200" cy="3586037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1302700516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721077535"/>
                    </a:ext>
                  </a:extLst>
                </a:gridCol>
              </a:tblGrid>
              <a:tr h="512291">
                <a:tc>
                  <a:txBody>
                    <a:bodyPr/>
                    <a:lstStyle/>
                    <a:p>
                      <a:r>
                        <a:rPr lang="en-US" b="1" dirty="0"/>
                        <a:t>Drug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Relative Potency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442769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r>
                        <a:rPr lang="en-US" b="1"/>
                        <a:t>Procaine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Low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147871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r>
                        <a:rPr lang="en-US" b="1"/>
                        <a:t>Lidocaine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Intermediate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114624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r>
                        <a:rPr lang="en-US" b="1"/>
                        <a:t>Mepivacaine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Intermediate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894062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r>
                        <a:rPr lang="en-US" b="1"/>
                        <a:t>Bupivacaine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220973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r>
                        <a:rPr lang="en-US" b="1"/>
                        <a:t>Ropivacaine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586057"/>
                  </a:ext>
                </a:extLst>
              </a:tr>
              <a:tr h="512291">
                <a:tc>
                  <a:txBody>
                    <a:bodyPr/>
                    <a:lstStyle/>
                    <a:p>
                      <a:r>
                        <a:rPr lang="en-US" b="1" dirty="0" err="1"/>
                        <a:t>Tetracaine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High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85003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86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Point</a:t>
            </a:r>
          </a:p>
          <a:p>
            <a:r>
              <a:rPr lang="en-US" b="1" dirty="0"/>
              <a:t>Potency ∝ Lipid Solubility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Duration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Determinants</a:t>
            </a:r>
          </a:p>
          <a:p>
            <a:r>
              <a:rPr lang="en-US" dirty="0"/>
              <a:t>Protein binding </a:t>
            </a:r>
          </a:p>
          <a:p>
            <a:r>
              <a:rPr lang="en-US" dirty="0"/>
              <a:t>Lipid solubility </a:t>
            </a:r>
          </a:p>
          <a:p>
            <a:r>
              <a:rPr lang="en-US" dirty="0"/>
              <a:t>Local blood flow </a:t>
            </a:r>
          </a:p>
          <a:p>
            <a:r>
              <a:rPr lang="en-US" dirty="0"/>
              <a:t>Addition of vasoconstrictors (epinephrine)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42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Increased Duration</a:t>
            </a:r>
          </a:p>
          <a:p>
            <a:r>
              <a:rPr lang="en-US" dirty="0"/>
              <a:t>High protein binding → longer action </a:t>
            </a:r>
          </a:p>
          <a:p>
            <a:r>
              <a:rPr lang="en-US" dirty="0"/>
              <a:t>Vasoconstriction decreases systemic absorption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6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8469"/>
              </p:ext>
            </p:extLst>
          </p:nvPr>
        </p:nvGraphicFramePr>
        <p:xfrm>
          <a:off x="1295400" y="2449005"/>
          <a:ext cx="9601200" cy="3681454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3880901255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607583472"/>
                    </a:ext>
                  </a:extLst>
                </a:gridCol>
              </a:tblGrid>
              <a:tr h="525922">
                <a:tc>
                  <a:txBody>
                    <a:bodyPr/>
                    <a:lstStyle/>
                    <a:p>
                      <a:r>
                        <a:rPr lang="en-US" b="1" dirty="0"/>
                        <a:t>Drug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Duration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057460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b="1"/>
                        <a:t>Procaine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Short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290698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b="1"/>
                        <a:t>Lidocaine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Intermediate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769742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b="1"/>
                        <a:t>Mepivacaine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Intermediate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236533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b="1"/>
                        <a:t>Bupivacaine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14201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b="1"/>
                        <a:t>Ropivacaine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Long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395245"/>
                  </a:ext>
                </a:extLst>
              </a:tr>
              <a:tr h="525922">
                <a:tc>
                  <a:txBody>
                    <a:bodyPr/>
                    <a:lstStyle/>
                    <a:p>
                      <a:r>
                        <a:rPr lang="en-US" b="1" dirty="0" err="1"/>
                        <a:t>Tetracaine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87034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2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Effect of Epinephrine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Why </a:t>
            </a:r>
            <a:r>
              <a:rPr lang="en-US" b="1" dirty="0"/>
              <a:t>Add Epinephrine?</a:t>
            </a:r>
          </a:p>
          <a:p>
            <a:r>
              <a:rPr lang="en-US" dirty="0"/>
              <a:t>Produces vasoconstriction. </a:t>
            </a:r>
          </a:p>
          <a:p>
            <a:r>
              <a:rPr lang="en-US" dirty="0"/>
              <a:t>Decreases local blood flow. </a:t>
            </a:r>
          </a:p>
          <a:p>
            <a:r>
              <a:rPr lang="en-US" dirty="0"/>
              <a:t>Slows systemic absorption. </a:t>
            </a:r>
          </a:p>
          <a:p>
            <a:r>
              <a:rPr lang="en-US" dirty="0"/>
              <a:t>Prolongs duration. </a:t>
            </a:r>
          </a:p>
          <a:p>
            <a:r>
              <a:rPr lang="en-US" dirty="0"/>
              <a:t>Reduces toxicity. </a:t>
            </a:r>
          </a:p>
          <a:p>
            <a:r>
              <a:rPr lang="en-US" dirty="0"/>
              <a:t>Provides better hemostasis.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1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Metabolism of 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Ester Local Anesthetics</a:t>
            </a:r>
          </a:p>
          <a:p>
            <a:r>
              <a:rPr lang="en-US" dirty="0"/>
              <a:t>Metabolized by:</a:t>
            </a:r>
          </a:p>
          <a:p>
            <a:r>
              <a:rPr lang="en-US" dirty="0"/>
              <a:t>Plasma </a:t>
            </a:r>
            <a:r>
              <a:rPr lang="en-US" dirty="0" err="1"/>
              <a:t>pseudocholinesterase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2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Procaine </a:t>
            </a:r>
            <a:endParaRPr lang="en-US" dirty="0"/>
          </a:p>
          <a:p>
            <a:r>
              <a:rPr lang="en-US" dirty="0" err="1"/>
              <a:t>Chloroprocaine</a:t>
            </a:r>
            <a:r>
              <a:rPr lang="en-US" dirty="0"/>
              <a:t> </a:t>
            </a:r>
          </a:p>
          <a:p>
            <a:r>
              <a:rPr lang="en-US" dirty="0" err="1"/>
              <a:t>Tetracaine</a:t>
            </a:r>
            <a:r>
              <a:rPr lang="en-US" dirty="0"/>
              <a:t> </a:t>
            </a:r>
          </a:p>
          <a:p>
            <a:r>
              <a:rPr lang="en-US" dirty="0"/>
              <a:t>Characteristics:</a:t>
            </a:r>
          </a:p>
          <a:p>
            <a:r>
              <a:rPr lang="en-US" dirty="0"/>
              <a:t>Rapid metabolism </a:t>
            </a:r>
          </a:p>
          <a:p>
            <a:r>
              <a:rPr lang="en-US" dirty="0"/>
              <a:t>Shorter duration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01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Metabolism of Amide 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Amide Local Anesthetics</a:t>
            </a:r>
          </a:p>
          <a:p>
            <a:r>
              <a:rPr lang="en-US" dirty="0"/>
              <a:t>Metabolized in:</a:t>
            </a:r>
          </a:p>
          <a:p>
            <a:r>
              <a:rPr lang="en-US" dirty="0"/>
              <a:t>Liver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Local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Drugs </a:t>
            </a:r>
            <a:r>
              <a:rPr lang="en-US" dirty="0"/>
              <a:t>that cause </a:t>
            </a:r>
            <a:r>
              <a:rPr lang="en-US" b="1" dirty="0"/>
              <a:t>reversible loss of sensation</a:t>
            </a:r>
            <a:r>
              <a:rPr lang="en-US" dirty="0"/>
              <a:t> in a limited area of the body. </a:t>
            </a:r>
          </a:p>
          <a:p>
            <a:r>
              <a:rPr lang="en-US" dirty="0"/>
              <a:t>Block nerve impulse conduction without loss of consciousness. </a:t>
            </a:r>
          </a:p>
          <a:p>
            <a:r>
              <a:rPr lang="en-US" dirty="0"/>
              <a:t>Used for: </a:t>
            </a:r>
          </a:p>
          <a:p>
            <a:pPr lvl="1"/>
            <a:r>
              <a:rPr lang="en-US" dirty="0"/>
              <a:t>Topical anesthesia </a:t>
            </a:r>
          </a:p>
          <a:p>
            <a:pPr lvl="1"/>
            <a:r>
              <a:rPr lang="en-US" dirty="0"/>
              <a:t>Infiltration anesthesia </a:t>
            </a:r>
          </a:p>
          <a:p>
            <a:pPr lvl="1"/>
            <a:r>
              <a:rPr lang="en-US" dirty="0"/>
              <a:t>Nerve block anesthesia </a:t>
            </a:r>
          </a:p>
          <a:p>
            <a:pPr lvl="1"/>
            <a:r>
              <a:rPr lang="en-US" dirty="0"/>
              <a:t>Epidural anesthesia </a:t>
            </a:r>
          </a:p>
          <a:p>
            <a:pPr lvl="1"/>
            <a:r>
              <a:rPr lang="en-US" dirty="0"/>
              <a:t>Spinal anesthesia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12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Lidocaine </a:t>
            </a:r>
            <a:endParaRPr lang="en-US" dirty="0"/>
          </a:p>
          <a:p>
            <a:r>
              <a:rPr lang="en-US" dirty="0" err="1"/>
              <a:t>Mepivacaine</a:t>
            </a:r>
            <a:r>
              <a:rPr lang="en-US" dirty="0"/>
              <a:t> </a:t>
            </a:r>
          </a:p>
          <a:p>
            <a:r>
              <a:rPr lang="en-US" dirty="0" err="1"/>
              <a:t>Prilocaine</a:t>
            </a:r>
            <a:r>
              <a:rPr lang="en-US" dirty="0"/>
              <a:t> </a:t>
            </a:r>
          </a:p>
          <a:p>
            <a:r>
              <a:rPr lang="en-US" dirty="0"/>
              <a:t>Bupivacaine </a:t>
            </a:r>
          </a:p>
          <a:p>
            <a:r>
              <a:rPr lang="en-US" dirty="0" err="1"/>
              <a:t>Ropivacaine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55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Characteristics:</a:t>
            </a:r>
          </a:p>
          <a:p>
            <a:r>
              <a:rPr lang="en-US" dirty="0"/>
              <a:t>Slower metabolism </a:t>
            </a:r>
          </a:p>
          <a:p>
            <a:r>
              <a:rPr lang="en-US" dirty="0"/>
              <a:t>Longer duration </a:t>
            </a:r>
          </a:p>
          <a:p>
            <a:r>
              <a:rPr lang="en-US" dirty="0"/>
              <a:t>Dose adjustment may be needed in severe liver disease </a:t>
            </a:r>
          </a:p>
          <a:p>
            <a:r>
              <a:rPr lang="en-US" b="1" dirty="0"/>
              <a:t>Memory Aid</a:t>
            </a:r>
          </a:p>
          <a:p>
            <a:r>
              <a:rPr lang="en-US" b="1" dirty="0"/>
              <a:t>Amides have two "</a:t>
            </a:r>
            <a:r>
              <a:rPr lang="en-US" b="1" dirty="0" err="1"/>
              <a:t>i"s</a:t>
            </a:r>
            <a:r>
              <a:rPr lang="en-US" b="1" dirty="0"/>
              <a:t> in their names.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68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Allergic Reactions to Amides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True </a:t>
            </a:r>
            <a:r>
              <a:rPr lang="en-US" dirty="0"/>
              <a:t>allergy is uncommon. </a:t>
            </a:r>
          </a:p>
          <a:p>
            <a:r>
              <a:rPr lang="en-US" dirty="0"/>
              <a:t>Reactions often due to: </a:t>
            </a:r>
          </a:p>
          <a:p>
            <a:pPr lvl="1"/>
            <a:r>
              <a:rPr lang="en-US" dirty="0"/>
              <a:t>Preservatives </a:t>
            </a:r>
          </a:p>
          <a:p>
            <a:pPr lvl="1"/>
            <a:r>
              <a:rPr lang="en-US" dirty="0"/>
              <a:t>Additives </a:t>
            </a:r>
          </a:p>
          <a:p>
            <a:pPr lvl="1"/>
            <a:r>
              <a:rPr lang="en-US" dirty="0"/>
              <a:t>Other components in formulations 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Lidocaine </a:t>
            </a:r>
          </a:p>
          <a:p>
            <a:r>
              <a:rPr lang="en-US" dirty="0"/>
              <a:t>Bupivacaine </a:t>
            </a:r>
          </a:p>
          <a:p>
            <a:r>
              <a:rPr lang="en-US" dirty="0" err="1"/>
              <a:t>Ropivacaine</a:t>
            </a:r>
            <a:r>
              <a:rPr lang="en-US" dirty="0"/>
              <a:t> </a:t>
            </a:r>
          </a:p>
          <a:p>
            <a:r>
              <a:rPr lang="en-US" b="1" dirty="0"/>
              <a:t>Clinical Point</a:t>
            </a:r>
          </a:p>
          <a:p>
            <a:r>
              <a:rPr lang="en-US" dirty="0"/>
              <a:t>When allergy to an ester occurs, an amide may be used as an alternative.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9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Local Anesthetic Systemic Toxicity (LAST)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Serious </a:t>
            </a:r>
            <a:r>
              <a:rPr lang="en-US" dirty="0"/>
              <a:t>systemic adverse effects caused by excessive plasma concentrations of local anesthetics.</a:t>
            </a:r>
          </a:p>
          <a:p>
            <a:r>
              <a:rPr lang="en-US" b="1" dirty="0"/>
              <a:t>Causes</a:t>
            </a:r>
          </a:p>
          <a:p>
            <a:r>
              <a:rPr lang="en-US" dirty="0"/>
              <a:t>Accidental intravascular injection </a:t>
            </a:r>
          </a:p>
          <a:p>
            <a:r>
              <a:rPr lang="en-US" dirty="0"/>
              <a:t>Excessive dose </a:t>
            </a:r>
          </a:p>
          <a:p>
            <a:r>
              <a:rPr lang="en-US" dirty="0"/>
              <a:t>Rapid systemic absorption </a:t>
            </a:r>
          </a:p>
          <a:p>
            <a:r>
              <a:rPr lang="en-US" dirty="0"/>
              <a:t>Most commonly associated with:</a:t>
            </a:r>
          </a:p>
          <a:p>
            <a:r>
              <a:rPr lang="en-US" dirty="0"/>
              <a:t>Bupivacaine </a:t>
            </a:r>
          </a:p>
          <a:p>
            <a:r>
              <a:rPr lang="en-US" dirty="0"/>
              <a:t>Lidocaine (high doses)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42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CNS Manifestations of LAST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Early Signs</a:t>
            </a:r>
          </a:p>
          <a:p>
            <a:r>
              <a:rPr lang="en-US" dirty="0" err="1"/>
              <a:t>Circumoral</a:t>
            </a:r>
            <a:r>
              <a:rPr lang="en-US" dirty="0"/>
              <a:t> numbness </a:t>
            </a:r>
          </a:p>
          <a:p>
            <a:r>
              <a:rPr lang="en-US" dirty="0"/>
              <a:t>Tongue paresthesia </a:t>
            </a:r>
          </a:p>
          <a:p>
            <a:r>
              <a:rPr lang="en-US" dirty="0"/>
              <a:t>Metallic taste </a:t>
            </a:r>
          </a:p>
          <a:p>
            <a:r>
              <a:rPr lang="en-US" dirty="0"/>
              <a:t>Dizziness </a:t>
            </a:r>
          </a:p>
          <a:p>
            <a:r>
              <a:rPr lang="en-US" dirty="0"/>
              <a:t>Tinnitus </a:t>
            </a:r>
          </a:p>
          <a:p>
            <a:r>
              <a:rPr lang="en-US" dirty="0"/>
              <a:t>Visual disturbances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42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Progressive Toxicity</a:t>
            </a:r>
          </a:p>
          <a:p>
            <a:r>
              <a:rPr lang="en-US" dirty="0"/>
              <a:t>Muscle twitching </a:t>
            </a:r>
          </a:p>
          <a:p>
            <a:r>
              <a:rPr lang="en-US" dirty="0"/>
              <a:t>Tremors </a:t>
            </a:r>
          </a:p>
          <a:p>
            <a:r>
              <a:rPr lang="en-US" dirty="0"/>
              <a:t>Seizures </a:t>
            </a:r>
          </a:p>
          <a:p>
            <a:r>
              <a:rPr lang="en-US" b="1" dirty="0"/>
              <a:t>Late Findings</a:t>
            </a:r>
          </a:p>
          <a:p>
            <a:r>
              <a:rPr lang="en-US" dirty="0"/>
              <a:t>CNS depression 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Coma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695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Cardiovascular Manifestations of LAST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Cardiovascular Toxicity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Bradycardia </a:t>
            </a:r>
          </a:p>
          <a:p>
            <a:r>
              <a:rPr lang="en-US" dirty="0"/>
              <a:t>Conduction abnormalities </a:t>
            </a:r>
          </a:p>
          <a:p>
            <a:r>
              <a:rPr lang="en-US" dirty="0"/>
              <a:t>Ventricular arrhythmias </a:t>
            </a:r>
          </a:p>
          <a:p>
            <a:r>
              <a:rPr lang="en-US" dirty="0"/>
              <a:t>Cardiac arrest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95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Management of LAST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Immediate Management</a:t>
            </a:r>
          </a:p>
          <a:p>
            <a:r>
              <a:rPr lang="en-US" dirty="0"/>
              <a:t>Stop local anesthetic administration. </a:t>
            </a:r>
          </a:p>
          <a:p>
            <a:r>
              <a:rPr lang="en-US" dirty="0"/>
              <a:t>Ensure airway and oxygenation. </a:t>
            </a:r>
          </a:p>
          <a:p>
            <a:r>
              <a:rPr lang="en-US" dirty="0"/>
              <a:t>Control seizures (benzodiazepines preferred). </a:t>
            </a:r>
          </a:p>
          <a:p>
            <a:r>
              <a:rPr lang="en-US" dirty="0"/>
              <a:t>Advanced cardiovascular support as needed.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Lipid Emulsion Therapy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</a:t>
            </a:r>
            <a:r>
              <a:rPr lang="en-US" b="1" dirty="0"/>
              <a:t>% Intravenous Lipid Emulsion</a:t>
            </a:r>
            <a:endParaRPr lang="en-US" dirty="0"/>
          </a:p>
          <a:p>
            <a:r>
              <a:rPr lang="en-US" dirty="0"/>
              <a:t>Mechanism:</a:t>
            </a:r>
          </a:p>
          <a:p>
            <a:r>
              <a:rPr lang="en-US" dirty="0"/>
              <a:t>"Lipid sink" effect </a:t>
            </a:r>
          </a:p>
          <a:p>
            <a:r>
              <a:rPr lang="en-US" dirty="0"/>
              <a:t>Sequesters lipophilic anesthetic molecules </a:t>
            </a:r>
          </a:p>
          <a:p>
            <a:r>
              <a:rPr lang="en-US" dirty="0"/>
              <a:t>Reduces tissue toxicity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0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2989"/>
            <a:ext cx="11235193" cy="5870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6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Lidocaine </a:t>
            </a:r>
            <a:endParaRPr lang="en-US" dirty="0"/>
          </a:p>
          <a:p>
            <a:r>
              <a:rPr lang="en-US" dirty="0"/>
              <a:t>Bupivacaine </a:t>
            </a:r>
          </a:p>
          <a:p>
            <a:r>
              <a:rPr lang="en-US" dirty="0" err="1"/>
              <a:t>Ropivacaine</a:t>
            </a:r>
            <a:r>
              <a:rPr lang="en-US" dirty="0"/>
              <a:t> </a:t>
            </a:r>
          </a:p>
          <a:p>
            <a:r>
              <a:rPr lang="en-US" dirty="0"/>
              <a:t>Procaine </a:t>
            </a:r>
          </a:p>
          <a:p>
            <a:r>
              <a:rPr lang="en-US" dirty="0"/>
              <a:t>Benzocaine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2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82989"/>
            <a:ext cx="11235193" cy="58939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Mechanism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/>
              <a:t>anesthetics block </a:t>
            </a:r>
            <a:r>
              <a:rPr lang="en-US" b="1" dirty="0"/>
              <a:t>voltage-gated sodium (Na⁺) channels</a:t>
            </a:r>
            <a:r>
              <a:rPr lang="en-US" dirty="0"/>
              <a:t>. </a:t>
            </a:r>
          </a:p>
          <a:p>
            <a:r>
              <a:rPr lang="en-US" dirty="0"/>
              <a:t>Prevent sodium influx during depolarization. </a:t>
            </a:r>
          </a:p>
          <a:p>
            <a:r>
              <a:rPr lang="en-US" dirty="0"/>
              <a:t>Inhibit generation and propagation of action potentials. </a:t>
            </a:r>
          </a:p>
          <a:p>
            <a:r>
              <a:rPr lang="en-US" dirty="0"/>
              <a:t>Result: Reversible blockade of nerve conduction.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Order of Nerve Blockade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Fibers Blocked First</a:t>
            </a:r>
          </a:p>
          <a:p>
            <a:r>
              <a:rPr lang="en-US" dirty="0"/>
              <a:t>Small myelinated fibers (B fibers) </a:t>
            </a:r>
          </a:p>
          <a:p>
            <a:r>
              <a:rPr lang="en-US" dirty="0"/>
              <a:t>Small unmyelinated fibers (C fibers) </a:t>
            </a:r>
          </a:p>
          <a:p>
            <a:r>
              <a:rPr lang="en-US" dirty="0"/>
              <a:t>Large myelinated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5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Functional Loss Sequence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</a:t>
            </a:r>
            <a:endParaRPr lang="en-US" dirty="0"/>
          </a:p>
          <a:p>
            <a:r>
              <a:rPr lang="en-US" dirty="0"/>
              <a:t>Temperature </a:t>
            </a:r>
          </a:p>
          <a:p>
            <a:r>
              <a:rPr lang="en-US" dirty="0"/>
              <a:t>Touch </a:t>
            </a:r>
          </a:p>
          <a:p>
            <a:r>
              <a:rPr lang="en-US" dirty="0"/>
              <a:t>Pressure </a:t>
            </a:r>
          </a:p>
          <a:p>
            <a:r>
              <a:rPr lang="en-US" dirty="0"/>
              <a:t>Motor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9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Chemical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Ester Local Anesthetics</a:t>
            </a:r>
          </a:p>
          <a:p>
            <a:r>
              <a:rPr lang="en-US" dirty="0"/>
              <a:t>Procaine </a:t>
            </a:r>
          </a:p>
          <a:p>
            <a:r>
              <a:rPr lang="en-US" dirty="0" err="1"/>
              <a:t>Chloroprocaine</a:t>
            </a:r>
            <a:r>
              <a:rPr lang="en-US" dirty="0"/>
              <a:t> </a:t>
            </a:r>
          </a:p>
          <a:p>
            <a:r>
              <a:rPr lang="en-US" dirty="0" err="1"/>
              <a:t>Tetracaine</a:t>
            </a:r>
            <a:r>
              <a:rPr lang="en-US" dirty="0"/>
              <a:t> </a:t>
            </a:r>
          </a:p>
          <a:p>
            <a:r>
              <a:rPr lang="en-US" dirty="0"/>
              <a:t>Benzocaine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8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Amide Local Anesthetics</a:t>
            </a:r>
          </a:p>
          <a:p>
            <a:r>
              <a:rPr lang="en-US" dirty="0"/>
              <a:t>Lidocaine </a:t>
            </a:r>
          </a:p>
          <a:p>
            <a:r>
              <a:rPr lang="en-US" dirty="0" err="1"/>
              <a:t>Mepivacaine</a:t>
            </a:r>
            <a:r>
              <a:rPr lang="en-US" dirty="0"/>
              <a:t> </a:t>
            </a:r>
          </a:p>
          <a:p>
            <a:r>
              <a:rPr lang="en-US" dirty="0" err="1"/>
              <a:t>Prilocaine</a:t>
            </a:r>
            <a:r>
              <a:rPr lang="en-US" dirty="0"/>
              <a:t> </a:t>
            </a:r>
          </a:p>
          <a:p>
            <a:r>
              <a:rPr lang="en-US" dirty="0"/>
              <a:t>Bupivacaine </a:t>
            </a:r>
          </a:p>
          <a:p>
            <a:r>
              <a:rPr lang="en-US" dirty="0" err="1"/>
              <a:t>Ropivacaine</a:t>
            </a:r>
            <a:r>
              <a:rPr lang="en-US" dirty="0"/>
              <a:t> </a:t>
            </a:r>
          </a:p>
          <a:p>
            <a:r>
              <a:rPr lang="en-US" dirty="0" err="1"/>
              <a:t>Articaine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Clinical </a:t>
            </a:r>
            <a:r>
              <a:rPr lang="en-US" b="1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Esters </a:t>
            </a:r>
            <a:r>
              <a:rPr lang="en-US" dirty="0"/>
              <a:t>→ Higher incidence of allergic reactions. </a:t>
            </a:r>
          </a:p>
          <a:p>
            <a:r>
              <a:rPr lang="en-US" dirty="0"/>
              <a:t>Amides → Allergic reactions are rare.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18" y="482989"/>
            <a:ext cx="655443" cy="49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29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525</Words>
  <Application>Microsoft Office PowerPoint</Application>
  <PresentationFormat>Widescreen</PresentationFormat>
  <Paragraphs>195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Garamond</vt:lpstr>
      <vt:lpstr>Organic</vt:lpstr>
      <vt:lpstr>PHARMACOLOGY</vt:lpstr>
      <vt:lpstr>Local Anesthetics</vt:lpstr>
      <vt:lpstr>Examples:</vt:lpstr>
      <vt:lpstr>Mechanism of Action</vt:lpstr>
      <vt:lpstr>Order of Nerve Blockade</vt:lpstr>
      <vt:lpstr>Functional Loss Sequence</vt:lpstr>
      <vt:lpstr>Chemical Classification</vt:lpstr>
      <vt:lpstr>CONTINUED </vt:lpstr>
      <vt:lpstr>Clinical Importance</vt:lpstr>
      <vt:lpstr>Potency of Local Anesthetics</vt:lpstr>
      <vt:lpstr>Relative Potency</vt:lpstr>
      <vt:lpstr>CONTINUED </vt:lpstr>
      <vt:lpstr>Duration of Action</vt:lpstr>
      <vt:lpstr>CONTINUED </vt:lpstr>
      <vt:lpstr>EXAMPLES </vt:lpstr>
      <vt:lpstr>Effect of Epinephrine</vt:lpstr>
      <vt:lpstr>Metabolism of Local Anesthetics</vt:lpstr>
      <vt:lpstr>Examples:</vt:lpstr>
      <vt:lpstr>Metabolism of Amide Local Anesthetics</vt:lpstr>
      <vt:lpstr>Examples:</vt:lpstr>
      <vt:lpstr>CONTINUED </vt:lpstr>
      <vt:lpstr>Allergic Reactions to Amides</vt:lpstr>
      <vt:lpstr>Local Anesthetic Systemic Toxicity (LAST)</vt:lpstr>
      <vt:lpstr>CNS Manifestations of LAST</vt:lpstr>
      <vt:lpstr>CONTINUED </vt:lpstr>
      <vt:lpstr>Cardiovascular Manifestations of LAST</vt:lpstr>
      <vt:lpstr>Management of LAST</vt:lpstr>
      <vt:lpstr>Lipid Emulsion Therapy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5</cp:revision>
  <dcterms:created xsi:type="dcterms:W3CDTF">2026-05-31T13:53:14Z</dcterms:created>
  <dcterms:modified xsi:type="dcterms:W3CDTF">2026-05-31T14:41:36Z</dcterms:modified>
</cp:coreProperties>
</file>