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67" r:id="rId14"/>
    <p:sldId id="276" r:id="rId15"/>
    <p:sldId id="268" r:id="rId16"/>
    <p:sldId id="269" r:id="rId17"/>
    <p:sldId id="270" r:id="rId18"/>
    <p:sldId id="271" r:id="rId19"/>
    <p:sldId id="283" r:id="rId20"/>
    <p:sldId id="284" r:id="rId21"/>
    <p:sldId id="272" r:id="rId22"/>
    <p:sldId id="273" r:id="rId23"/>
    <p:sldId id="274" r:id="rId24"/>
    <p:sldId id="277" r:id="rId25"/>
    <p:sldId id="285" r:id="rId26"/>
    <p:sldId id="278" r:id="rId27"/>
    <p:sldId id="279" r:id="rId28"/>
    <p:sldId id="280" r:id="rId29"/>
    <p:sldId id="281" r:id="rId30"/>
    <p:sldId id="291" r:id="rId31"/>
    <p:sldId id="282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425" y="1415332"/>
            <a:ext cx="575930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80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3" y="496832"/>
            <a:ext cx="11259047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9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Floor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Popliteal </a:t>
            </a:r>
            <a:r>
              <a:rPr lang="en-US" dirty="0"/>
              <a:t>surface of the femur </a:t>
            </a:r>
          </a:p>
          <a:p>
            <a:r>
              <a:rPr lang="en-US" dirty="0"/>
              <a:t>Capsule of the knee joint </a:t>
            </a:r>
          </a:p>
          <a:p>
            <a:r>
              <a:rPr lang="en-US" dirty="0"/>
              <a:t>Popliteus muscle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25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3" y="496832"/>
            <a:ext cx="11259047" cy="5872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18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Muscles Associated with the Popliteal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Hamstring Muscles</a:t>
            </a:r>
          </a:p>
          <a:p>
            <a:r>
              <a:rPr lang="en-US" dirty="0"/>
              <a:t>Biceps </a:t>
            </a:r>
            <a:r>
              <a:rPr lang="en-US" dirty="0" err="1"/>
              <a:t>femoris</a:t>
            </a:r>
            <a:r>
              <a:rPr lang="en-US" dirty="0"/>
              <a:t> </a:t>
            </a:r>
          </a:p>
          <a:p>
            <a:r>
              <a:rPr lang="en-US" dirty="0"/>
              <a:t>Semimembranosus </a:t>
            </a:r>
          </a:p>
          <a:p>
            <a:r>
              <a:rPr lang="en-US" dirty="0"/>
              <a:t>Semitendinosus </a:t>
            </a:r>
          </a:p>
          <a:p>
            <a:r>
              <a:rPr lang="en-US" b="1" dirty="0"/>
              <a:t>Posterior Fascial Compartment Muscles</a:t>
            </a:r>
          </a:p>
          <a:p>
            <a:r>
              <a:rPr lang="en-US" dirty="0"/>
              <a:t>Gastrocnemius </a:t>
            </a:r>
          </a:p>
          <a:p>
            <a:r>
              <a:rPr lang="en-US" dirty="0" err="1"/>
              <a:t>Plantaris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3"/>
            <a:ext cx="11155680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7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Popliteus Muscle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Origin</a:t>
            </a:r>
          </a:p>
          <a:p>
            <a:r>
              <a:rPr lang="en-US" dirty="0"/>
              <a:t>Arises within the fascial compartment of the leg.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Tendon separates the lateral meniscus from the lateral ligament. </a:t>
            </a:r>
          </a:p>
          <a:p>
            <a:r>
              <a:rPr lang="en-US" dirty="0"/>
              <a:t>Emerges through the lower part of the posterior aspect of the knee joint. </a:t>
            </a:r>
          </a:p>
          <a:p>
            <a:r>
              <a:rPr lang="en-US" dirty="0"/>
              <a:t>Passes to its insertion.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0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3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Produces </a:t>
            </a:r>
            <a:r>
              <a:rPr lang="en-US" dirty="0"/>
              <a:t>medial rotation of the tibia on the femur. </a:t>
            </a:r>
          </a:p>
          <a:p>
            <a:r>
              <a:rPr lang="en-US" dirty="0"/>
              <a:t>Produces lateral rotation of the femur on the tibia. </a:t>
            </a:r>
          </a:p>
          <a:p>
            <a:r>
              <a:rPr lang="en-US" dirty="0"/>
              <a:t>Lateral rotation occurs at the commencement of knee flexion. </a:t>
            </a:r>
          </a:p>
          <a:p>
            <a:r>
              <a:rPr lang="en-US" dirty="0"/>
              <a:t>Relaxes ligaments of the knee joint. </a:t>
            </a:r>
          </a:p>
          <a:p>
            <a:r>
              <a:rPr lang="en-US" dirty="0"/>
              <a:t>Action is referred to as </a:t>
            </a:r>
            <a:r>
              <a:rPr lang="en-US" b="1" dirty="0"/>
              <a:t>“unlocking the knee joint.”</a:t>
            </a:r>
            <a:r>
              <a:rPr lang="en-US" dirty="0"/>
              <a:t> </a:t>
            </a:r>
          </a:p>
          <a:p>
            <a:r>
              <a:rPr lang="en-US" dirty="0"/>
              <a:t>Pulls the lateral meniscus backward at the commencement of flexion.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69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 of the Popliteal </a:t>
            </a:r>
            <a:r>
              <a:rPr lang="en-US" b="1" dirty="0" smtClean="0"/>
              <a:t>Fossa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Anteriorly</a:t>
            </a:r>
          </a:p>
          <a:p>
            <a:r>
              <a:rPr lang="en-US" dirty="0"/>
              <a:t>Popliteal surface of femur </a:t>
            </a:r>
          </a:p>
          <a:p>
            <a:r>
              <a:rPr lang="en-US" dirty="0"/>
              <a:t>Knee joint </a:t>
            </a:r>
          </a:p>
          <a:p>
            <a:r>
              <a:rPr lang="en-US" dirty="0"/>
              <a:t>Popliteus muscle </a:t>
            </a:r>
          </a:p>
          <a:p>
            <a:r>
              <a:rPr lang="en-US" b="1" dirty="0"/>
              <a:t>Posteriorly</a:t>
            </a:r>
          </a:p>
          <a:p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dirty="0"/>
              <a:t>Fascia </a:t>
            </a:r>
          </a:p>
          <a:p>
            <a:r>
              <a:rPr lang="en-US" dirty="0"/>
              <a:t>Skin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01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96832"/>
            <a:ext cx="11195437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05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POPLITEAL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popliteal fossa is a diamond-shaped intermuscular space situated at the back of the knee. </a:t>
            </a:r>
          </a:p>
          <a:p>
            <a:r>
              <a:rPr lang="en-US" dirty="0"/>
              <a:t>It is the most prominent when the knee joint is flexed.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90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3"/>
            <a:ext cx="11155680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187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Popliteal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Continuation </a:t>
            </a:r>
            <a:r>
              <a:rPr lang="en-US" dirty="0"/>
              <a:t>of the femoral artery.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Enters the popliteal fossa through the adductor hiatus. </a:t>
            </a:r>
          </a:p>
          <a:p>
            <a:r>
              <a:rPr lang="en-US" dirty="0"/>
              <a:t>Lies deeply within the fossa. </a:t>
            </a:r>
          </a:p>
          <a:p>
            <a:r>
              <a:rPr lang="en-US" b="1" dirty="0"/>
              <a:t>Termination</a:t>
            </a:r>
          </a:p>
          <a:p>
            <a:r>
              <a:rPr lang="en-US" dirty="0"/>
              <a:t>Ends at the lower border of the popliteus muscle. </a:t>
            </a:r>
          </a:p>
          <a:p>
            <a:r>
              <a:rPr lang="en-US" dirty="0"/>
              <a:t>Divides into: </a:t>
            </a:r>
          </a:p>
          <a:p>
            <a:pPr lvl="1"/>
            <a:r>
              <a:rPr lang="en-US" dirty="0"/>
              <a:t>Anterior </a:t>
            </a:r>
            <a:r>
              <a:rPr lang="en-US" dirty="0" err="1"/>
              <a:t>tibial</a:t>
            </a:r>
            <a:r>
              <a:rPr lang="en-US" dirty="0"/>
              <a:t> artery 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335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6833"/>
            <a:ext cx="11195437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05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3"/>
            <a:ext cx="11179534" cy="5880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7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Arterial Anastomosis Around the Knee Joint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Features</a:t>
            </a:r>
          </a:p>
          <a:p>
            <a:r>
              <a:rPr lang="en-US" dirty="0"/>
              <a:t>Profuse anastomosis of small branches. </a:t>
            </a:r>
          </a:p>
          <a:p>
            <a:r>
              <a:rPr lang="en-US" b="1" dirty="0"/>
              <a:t>Contributions</a:t>
            </a:r>
          </a:p>
          <a:p>
            <a:r>
              <a:rPr lang="en-US" dirty="0"/>
              <a:t>Muscular and articular branches of: </a:t>
            </a:r>
          </a:p>
          <a:p>
            <a:pPr lvl="1"/>
            <a:r>
              <a:rPr lang="en-US" dirty="0"/>
              <a:t>Femoral artery </a:t>
            </a:r>
          </a:p>
          <a:p>
            <a:pPr lvl="1"/>
            <a:r>
              <a:rPr lang="en-US" dirty="0"/>
              <a:t>Popliteal artery </a:t>
            </a:r>
          </a:p>
          <a:p>
            <a:pPr lvl="1"/>
            <a:r>
              <a:rPr lang="en-US" dirty="0"/>
              <a:t>Anterior </a:t>
            </a:r>
            <a:r>
              <a:rPr lang="en-US" dirty="0" err="1"/>
              <a:t>tibial</a:t>
            </a:r>
            <a:r>
              <a:rPr lang="en-US" dirty="0"/>
              <a:t> artery 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artery </a:t>
            </a:r>
          </a:p>
          <a:p>
            <a:r>
              <a:rPr lang="en-US" b="1" dirty="0"/>
              <a:t>Function</a:t>
            </a:r>
          </a:p>
          <a:p>
            <a:r>
              <a:rPr lang="en-US" dirty="0"/>
              <a:t>Compensates for narrowing of the popliteal artery during extreme flexion of the knee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4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96833"/>
            <a:ext cx="11195437" cy="5840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1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90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Popliteal Vein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Formation</a:t>
            </a:r>
            <a:endParaRPr lang="en-US" b="1" dirty="0"/>
          </a:p>
          <a:p>
            <a:r>
              <a:rPr lang="en-US" dirty="0"/>
              <a:t>Formed by union of the venae </a:t>
            </a:r>
            <a:r>
              <a:rPr lang="en-US" dirty="0" err="1"/>
              <a:t>comitantes</a:t>
            </a:r>
            <a:r>
              <a:rPr lang="en-US" dirty="0"/>
              <a:t> of: </a:t>
            </a:r>
          </a:p>
          <a:p>
            <a:pPr lvl="1"/>
            <a:r>
              <a:rPr lang="en-US" dirty="0"/>
              <a:t>Anterior </a:t>
            </a:r>
            <a:r>
              <a:rPr lang="en-US" dirty="0" err="1"/>
              <a:t>tibial</a:t>
            </a:r>
            <a:r>
              <a:rPr lang="en-US" dirty="0"/>
              <a:t> artery </a:t>
            </a:r>
          </a:p>
          <a:p>
            <a:pPr lvl="1"/>
            <a:r>
              <a:rPr lang="en-US" dirty="0"/>
              <a:t>Posterior </a:t>
            </a:r>
            <a:r>
              <a:rPr lang="en-US" dirty="0" err="1"/>
              <a:t>tibial</a:t>
            </a:r>
            <a:r>
              <a:rPr lang="en-US" dirty="0"/>
              <a:t> artery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55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66997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90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Course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Begins </a:t>
            </a:r>
            <a:r>
              <a:rPr lang="en-US" dirty="0"/>
              <a:t>at the lower border of the popliteus muscle. </a:t>
            </a:r>
          </a:p>
          <a:p>
            <a:r>
              <a:rPr lang="en-US" dirty="0"/>
              <a:t>Lies on the medial side of the popliteal artery. </a:t>
            </a:r>
          </a:p>
          <a:p>
            <a:r>
              <a:rPr lang="en-US" dirty="0"/>
              <a:t>Ascends through the fossa. </a:t>
            </a:r>
          </a:p>
          <a:p>
            <a:r>
              <a:rPr lang="en-US" dirty="0"/>
              <a:t>Crosses behind the artery. </a:t>
            </a:r>
          </a:p>
          <a:p>
            <a:r>
              <a:rPr lang="en-US" dirty="0"/>
              <a:t>Continues on its lateral side. </a:t>
            </a:r>
          </a:p>
          <a:p>
            <a:r>
              <a:rPr lang="en-US" dirty="0"/>
              <a:t>Passes through the adductor hiatus. </a:t>
            </a:r>
          </a:p>
          <a:p>
            <a:r>
              <a:rPr lang="en-US" b="1" dirty="0"/>
              <a:t>Continuation</a:t>
            </a:r>
          </a:p>
          <a:p>
            <a:r>
              <a:rPr lang="en-US" dirty="0"/>
              <a:t>Becomes the femoral vein.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4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22" y="496832"/>
            <a:ext cx="11259047" cy="59119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2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96832"/>
            <a:ext cx="11266997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8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Popliteal Lymph Nodes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Number</a:t>
            </a:r>
          </a:p>
          <a:p>
            <a:r>
              <a:rPr lang="en-US" dirty="0"/>
              <a:t>Approximately six lymph nodes. </a:t>
            </a:r>
          </a:p>
          <a:p>
            <a:r>
              <a:rPr lang="en-US" b="1" dirty="0"/>
              <a:t>Location</a:t>
            </a:r>
          </a:p>
          <a:p>
            <a:r>
              <a:rPr lang="en-US" dirty="0"/>
              <a:t>Embedded in fat over the popliteal vessels. </a:t>
            </a:r>
          </a:p>
          <a:p>
            <a:r>
              <a:rPr lang="en-US" b="1" dirty="0"/>
              <a:t>Afferent Drainage</a:t>
            </a:r>
          </a:p>
          <a:p>
            <a:r>
              <a:rPr lang="en-US" dirty="0"/>
              <a:t>Receive superficial lymph vessels from the lateral side of the foot and leg. </a:t>
            </a:r>
          </a:p>
          <a:p>
            <a:r>
              <a:rPr lang="en-US" dirty="0"/>
              <a:t>Receive lymph from deeper structures accompanying anterior and posterior </a:t>
            </a:r>
            <a:r>
              <a:rPr lang="en-US" dirty="0" err="1"/>
              <a:t>tibial</a:t>
            </a:r>
            <a:r>
              <a:rPr lang="en-US" dirty="0"/>
              <a:t> arteries.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91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2"/>
            <a:ext cx="11203387" cy="5880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9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6832"/>
            <a:ext cx="11211339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38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2"/>
            <a:ext cx="11211339" cy="58880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90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Popliteal </a:t>
            </a:r>
            <a:r>
              <a:rPr lang="en-US" dirty="0"/>
              <a:t>vessels </a:t>
            </a:r>
          </a:p>
          <a:p>
            <a:r>
              <a:rPr lang="en-US" dirty="0"/>
              <a:t>Small saphenous vein </a:t>
            </a:r>
          </a:p>
          <a:p>
            <a:r>
              <a:rPr lang="en-US" dirty="0"/>
              <a:t>Common fibular (peroneal) nerve </a:t>
            </a:r>
          </a:p>
          <a:p>
            <a:r>
              <a:rPr lang="en-US" dirty="0" err="1"/>
              <a:t>Tibial</a:t>
            </a:r>
            <a:r>
              <a:rPr lang="en-US" dirty="0"/>
              <a:t> nerve </a:t>
            </a:r>
          </a:p>
          <a:p>
            <a:r>
              <a:rPr lang="en-US" dirty="0"/>
              <a:t>Posterior cutaneous nerve of the thigh </a:t>
            </a:r>
          </a:p>
          <a:p>
            <a:r>
              <a:rPr lang="en-US" dirty="0"/>
              <a:t>Obturator nerve component </a:t>
            </a:r>
          </a:p>
          <a:p>
            <a:r>
              <a:rPr lang="en-US" dirty="0"/>
              <a:t>Fat and connective tissue </a:t>
            </a:r>
          </a:p>
          <a:p>
            <a:r>
              <a:rPr lang="en-US" dirty="0"/>
              <a:t>Branches of the popliteal vessels and nerves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3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96832"/>
            <a:ext cx="11123875" cy="58642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5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Boundaries of the Popliteal Fossa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/>
              <a:t>Superolateral</a:t>
            </a:r>
            <a:endParaRPr lang="en-US" b="1" dirty="0"/>
          </a:p>
          <a:p>
            <a:r>
              <a:rPr lang="en-US" dirty="0"/>
              <a:t>Biceps </a:t>
            </a:r>
            <a:r>
              <a:rPr lang="en-US" dirty="0" err="1"/>
              <a:t>femoris</a:t>
            </a:r>
            <a:r>
              <a:rPr lang="en-US" dirty="0"/>
              <a:t> </a:t>
            </a:r>
          </a:p>
          <a:p>
            <a:r>
              <a:rPr lang="en-US" b="1" dirty="0" err="1"/>
              <a:t>Superomedial</a:t>
            </a:r>
            <a:endParaRPr lang="en-US" b="1" dirty="0"/>
          </a:p>
          <a:p>
            <a:r>
              <a:rPr lang="en-US" dirty="0"/>
              <a:t>Semimembranosus </a:t>
            </a:r>
          </a:p>
          <a:p>
            <a:r>
              <a:rPr lang="en-US" dirty="0"/>
              <a:t>Semitendinosus </a:t>
            </a:r>
          </a:p>
          <a:p>
            <a:r>
              <a:rPr lang="en-US" b="1" dirty="0" err="1"/>
              <a:t>Inferolateral</a:t>
            </a:r>
            <a:endParaRPr lang="en-US" b="1" dirty="0"/>
          </a:p>
          <a:p>
            <a:r>
              <a:rPr lang="en-US" dirty="0"/>
              <a:t>Lateral head of gastrocnemius </a:t>
            </a:r>
          </a:p>
          <a:p>
            <a:r>
              <a:rPr lang="en-US" dirty="0" err="1"/>
              <a:t>Plantaris</a:t>
            </a:r>
            <a:r>
              <a:rPr lang="en-US" dirty="0"/>
              <a:t> </a:t>
            </a:r>
          </a:p>
          <a:p>
            <a:r>
              <a:rPr lang="en-US" b="1" dirty="0" err="1"/>
              <a:t>Inferomedial</a:t>
            </a:r>
            <a:endParaRPr lang="en-US" b="1" dirty="0"/>
          </a:p>
          <a:p>
            <a:r>
              <a:rPr lang="en-US" dirty="0"/>
              <a:t>Medial head of gastrocnemius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7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96832"/>
            <a:ext cx="11211339" cy="5871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17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2" y="496833"/>
            <a:ext cx="11155680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Roof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Skin </a:t>
            </a:r>
            <a:endParaRPr lang="en-US" dirty="0"/>
          </a:p>
          <a:p>
            <a:r>
              <a:rPr lang="en-US" dirty="0"/>
              <a:t>Superficial fascia </a:t>
            </a:r>
          </a:p>
          <a:p>
            <a:r>
              <a:rPr lang="en-US" dirty="0"/>
              <a:t>Deep fascia of the thigh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473" y="496832"/>
            <a:ext cx="575930" cy="4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7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457</Words>
  <Application>Microsoft Office PowerPoint</Application>
  <PresentationFormat>Widescreen</PresentationFormat>
  <Paragraphs>110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Garamond</vt:lpstr>
      <vt:lpstr>Organic</vt:lpstr>
      <vt:lpstr>ANATOMY THE LOWER LIMB </vt:lpstr>
      <vt:lpstr>POPLITEAL FOSSA</vt:lpstr>
      <vt:lpstr>PowerPoint Presentation</vt:lpstr>
      <vt:lpstr>Contents </vt:lpstr>
      <vt:lpstr>PowerPoint Presentation</vt:lpstr>
      <vt:lpstr>Boundaries of the Popliteal Fossa</vt:lpstr>
      <vt:lpstr>PowerPoint Presentation</vt:lpstr>
      <vt:lpstr>PowerPoint Presentation</vt:lpstr>
      <vt:lpstr>Roof</vt:lpstr>
      <vt:lpstr>PowerPoint Presentation</vt:lpstr>
      <vt:lpstr>Floor</vt:lpstr>
      <vt:lpstr>PowerPoint Presentation</vt:lpstr>
      <vt:lpstr>Muscles Associated with the Popliteal Fossa</vt:lpstr>
      <vt:lpstr>PowerPoint Presentation</vt:lpstr>
      <vt:lpstr>Popliteus Muscle</vt:lpstr>
      <vt:lpstr>PowerPoint Presentation</vt:lpstr>
      <vt:lpstr>Actions</vt:lpstr>
      <vt:lpstr>Relations of the Popliteal Fossa</vt:lpstr>
      <vt:lpstr>PowerPoint Presentation</vt:lpstr>
      <vt:lpstr>PowerPoint Presentation</vt:lpstr>
      <vt:lpstr>Popliteal Artery</vt:lpstr>
      <vt:lpstr>PowerPoint Presentation</vt:lpstr>
      <vt:lpstr>PowerPoint Presentation</vt:lpstr>
      <vt:lpstr>Arterial Anastomosis Around the Knee Joint</vt:lpstr>
      <vt:lpstr>PowerPoint Presentation</vt:lpstr>
      <vt:lpstr>PowerPoint Presentation</vt:lpstr>
      <vt:lpstr>Popliteal Vein</vt:lpstr>
      <vt:lpstr>PowerPoint Presentation</vt:lpstr>
      <vt:lpstr>Course</vt:lpstr>
      <vt:lpstr>PowerPoint Presentation</vt:lpstr>
      <vt:lpstr>Popliteal Lymph Nodes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7</cp:revision>
  <dcterms:created xsi:type="dcterms:W3CDTF">2026-05-31T08:32:50Z</dcterms:created>
  <dcterms:modified xsi:type="dcterms:W3CDTF">2026-05-31T09:57:08Z</dcterms:modified>
</cp:coreProperties>
</file>