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4" y="982132"/>
            <a:ext cx="4399898" cy="34592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2" y="982132"/>
            <a:ext cx="68103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Atomic Structure in Electric Conductivity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Electric conductivity is the ability of a material to allow electric current to flow.</a:t>
            </a:r>
          </a:p>
          <a:p>
            <a:r>
              <a:rPr lang="en-US" dirty="0"/>
              <a:t>The conductivity of a material mainly depends on its </a:t>
            </a:r>
            <a:r>
              <a:rPr lang="en-US" b="1" dirty="0"/>
              <a:t>electrons</a:t>
            </a:r>
            <a:r>
              <a:rPr lang="en-US" dirty="0"/>
              <a:t>, especially the outermost electrons called </a:t>
            </a:r>
            <a:r>
              <a:rPr lang="en-US" b="1" dirty="0"/>
              <a:t>valence electrons</a:t>
            </a:r>
            <a:r>
              <a:rPr lang="en-US" dirty="0"/>
              <a:t>.</a:t>
            </a:r>
          </a:p>
          <a:p>
            <a:r>
              <a:rPr lang="en-US" b="1" dirty="0" smtClean="0"/>
              <a:t>Conductors: </a:t>
            </a:r>
            <a:r>
              <a:rPr lang="en-US" dirty="0" smtClean="0"/>
              <a:t>Materials </a:t>
            </a:r>
            <a:r>
              <a:rPr lang="en-US" dirty="0"/>
              <a:t>like copper, silver, and aluminum are good conductors </a:t>
            </a:r>
            <a:r>
              <a:rPr lang="en-US" dirty="0" smtClean="0"/>
              <a:t>because: Their </a:t>
            </a:r>
            <a:r>
              <a:rPr lang="en-US" dirty="0"/>
              <a:t>outer electrons are loosely bound. </a:t>
            </a:r>
          </a:p>
          <a:p>
            <a:r>
              <a:rPr lang="en-US" dirty="0"/>
              <a:t>Electrons can move easily from one atom to another. </a:t>
            </a:r>
          </a:p>
          <a:p>
            <a:r>
              <a:rPr lang="en-US" b="1" dirty="0"/>
              <a:t>Insulators</a:t>
            </a:r>
          </a:p>
          <a:p>
            <a:r>
              <a:rPr lang="en-US" dirty="0"/>
              <a:t>Materials like rubber, plastic, and glass are poor conductors </a:t>
            </a:r>
            <a:r>
              <a:rPr lang="en-US" dirty="0" smtClean="0"/>
              <a:t>because: Their </a:t>
            </a:r>
            <a:r>
              <a:rPr lang="en-US" dirty="0"/>
              <a:t>electrons are tightly bound. </a:t>
            </a:r>
            <a:r>
              <a:rPr lang="en-US" dirty="0" smtClean="0"/>
              <a:t>Electrons </a:t>
            </a:r>
            <a:r>
              <a:rPr lang="en-US" dirty="0"/>
              <a:t>cannot move freely. </a:t>
            </a:r>
          </a:p>
          <a:p>
            <a:r>
              <a:rPr lang="en-US" b="1" dirty="0"/>
              <a:t>Semiconductors</a:t>
            </a:r>
          </a:p>
          <a:p>
            <a:r>
              <a:rPr lang="en-US" dirty="0"/>
              <a:t>Materials such as silicon and germanium have conductivity between conductors and insulators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982132"/>
            <a:ext cx="6447529" cy="48003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09" y="982132"/>
            <a:ext cx="4666673" cy="51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 of Free Electrons in Conductive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Free electrons are electrons that are not tightly attached to a single atom and can move freely within a material.</a:t>
            </a:r>
          </a:p>
          <a:p>
            <a:r>
              <a:rPr lang="en-US" dirty="0"/>
              <a:t>In </a:t>
            </a:r>
            <a:r>
              <a:rPr lang="en-US" dirty="0" smtClean="0"/>
              <a:t>metals: Outer </a:t>
            </a:r>
            <a:r>
              <a:rPr lang="en-US" dirty="0"/>
              <a:t>electrons easily leave their atoms. </a:t>
            </a:r>
          </a:p>
          <a:p>
            <a:r>
              <a:rPr lang="en-US" dirty="0"/>
              <a:t>These moving electrons are called </a:t>
            </a:r>
            <a:r>
              <a:rPr lang="en-US" b="1" dirty="0"/>
              <a:t>free electrons</a:t>
            </a:r>
            <a:r>
              <a:rPr lang="en-US" dirty="0"/>
              <a:t>. </a:t>
            </a:r>
          </a:p>
          <a:p>
            <a:r>
              <a:rPr lang="en-US" dirty="0"/>
              <a:t>These free electrons form an “electron cloud” inside the metal.</a:t>
            </a:r>
          </a:p>
          <a:p>
            <a:r>
              <a:rPr lang="en-US" b="1" dirty="0"/>
              <a:t>Importance of Free Electrons</a:t>
            </a:r>
          </a:p>
          <a:p>
            <a:r>
              <a:rPr lang="en-US" dirty="0"/>
              <a:t>They are responsible for:</a:t>
            </a:r>
          </a:p>
          <a:p>
            <a:r>
              <a:rPr lang="en-US" dirty="0"/>
              <a:t>Electric current </a:t>
            </a:r>
          </a:p>
          <a:p>
            <a:r>
              <a:rPr lang="en-US" dirty="0"/>
              <a:t>Heat conduction </a:t>
            </a:r>
          </a:p>
          <a:p>
            <a:r>
              <a:rPr lang="en-US" dirty="0"/>
              <a:t>High electrical conductivity in </a:t>
            </a:r>
            <a:r>
              <a:rPr lang="en-US" dirty="0" smtClean="0"/>
              <a:t>metals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of Free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Electron mobility means the ease with which free electrons move through a material.</a:t>
            </a:r>
          </a:p>
          <a:p>
            <a:r>
              <a:rPr lang="en-US" dirty="0"/>
              <a:t>When a voltage is applied:</a:t>
            </a:r>
          </a:p>
          <a:p>
            <a:r>
              <a:rPr lang="en-US" dirty="0"/>
              <a:t>An electric field is created. </a:t>
            </a:r>
          </a:p>
          <a:p>
            <a:r>
              <a:rPr lang="en-US" dirty="0"/>
              <a:t>Free electrons begin moving toward the positive terminal. </a:t>
            </a:r>
          </a:p>
          <a:p>
            <a:r>
              <a:rPr lang="en-US" dirty="0"/>
              <a:t>Their movement produces electric current.</a:t>
            </a:r>
          </a:p>
          <a:p>
            <a:r>
              <a:rPr lang="en-US" b="1" dirty="0"/>
              <a:t>Factors Affecting Mobility</a:t>
            </a:r>
          </a:p>
          <a:p>
            <a:r>
              <a:rPr lang="en-US" dirty="0"/>
              <a:t>Temperature </a:t>
            </a:r>
          </a:p>
          <a:p>
            <a:r>
              <a:rPr lang="en-US" dirty="0"/>
              <a:t>Type of material </a:t>
            </a:r>
          </a:p>
          <a:p>
            <a:r>
              <a:rPr lang="en-US" dirty="0"/>
              <a:t>Number of impurities </a:t>
            </a:r>
          </a:p>
          <a:p>
            <a:r>
              <a:rPr lang="en-US" dirty="0"/>
              <a:t>Crystal structure of the conductor </a:t>
            </a:r>
          </a:p>
          <a:p>
            <a:r>
              <a:rPr lang="en-US" dirty="0"/>
              <a:t>Higher temperature usually causes more collisions and lowers mobility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89" y="920251"/>
            <a:ext cx="10067108" cy="4722903"/>
          </a:xfrm>
        </p:spPr>
      </p:pic>
    </p:spTree>
    <p:extLst>
      <p:ext uri="{BB962C8B-B14F-4D97-AF65-F5344CB8AC3E}">
        <p14:creationId xmlns:p14="http://schemas.microsoft.com/office/powerpoint/2010/main" val="8306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 of Free Electrons to Electric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Electric current is the flow of electric charge.</a:t>
            </a:r>
          </a:p>
          <a:p>
            <a:r>
              <a:rPr lang="en-US" dirty="0"/>
              <a:t>In metallic conductors:</a:t>
            </a:r>
          </a:p>
          <a:p>
            <a:r>
              <a:rPr lang="en-US" dirty="0"/>
              <a:t>Free electrons move continuously when voltage is applied. </a:t>
            </a:r>
          </a:p>
          <a:p>
            <a:r>
              <a:rPr lang="en-US" dirty="0"/>
              <a:t>Their directed movement forms electric current. </a:t>
            </a:r>
          </a:p>
          <a:p>
            <a:r>
              <a:rPr lang="en-US" b="1" dirty="0"/>
              <a:t>Direction of Current</a:t>
            </a:r>
          </a:p>
          <a:p>
            <a:r>
              <a:rPr lang="en-US" dirty="0"/>
              <a:t>Electrons actually move from negative to positive. </a:t>
            </a:r>
          </a:p>
          <a:p>
            <a:r>
              <a:rPr lang="en-US" dirty="0"/>
              <a:t>Conventional current is considered from positive to negative.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In a copper wire connected to a </a:t>
            </a:r>
            <a:r>
              <a:rPr lang="en-US" dirty="0" smtClean="0"/>
              <a:t>battery: Battery </a:t>
            </a:r>
            <a:r>
              <a:rPr lang="en-US" dirty="0"/>
              <a:t>creates electric field. </a:t>
            </a:r>
            <a:r>
              <a:rPr lang="en-US" dirty="0" smtClean="0"/>
              <a:t> Free </a:t>
            </a:r>
            <a:r>
              <a:rPr lang="en-US" dirty="0"/>
              <a:t>electrons start drifting. </a:t>
            </a:r>
          </a:p>
          <a:p>
            <a:r>
              <a:rPr lang="en-US" dirty="0"/>
              <a:t>Electric current flows through the wire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Between Conductors and Insulators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182864"/>
              </p:ext>
            </p:extLst>
          </p:nvPr>
        </p:nvGraphicFramePr>
        <p:xfrm>
          <a:off x="1295400" y="3119120"/>
          <a:ext cx="9601200" cy="219456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7919468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906200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Conductors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Insulators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270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Allow electric current to pass easily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Resist the flow of electric current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292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Have many free electrons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Have very few or no free electrons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20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Low electrical resistance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electrical resistance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122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Electrons move freely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Electrons are tightly bound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740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Used for wiring and electrical circuits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for protection and covering wires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020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3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Copper , Aluminum </a:t>
            </a:r>
            <a:endParaRPr lang="en-US" dirty="0"/>
          </a:p>
          <a:p>
            <a:r>
              <a:rPr lang="en-US" dirty="0"/>
              <a:t>Silver </a:t>
            </a:r>
            <a:r>
              <a:rPr lang="en-US" dirty="0" smtClean="0"/>
              <a:t>, Gold </a:t>
            </a:r>
            <a:endParaRPr lang="en-US" dirty="0"/>
          </a:p>
          <a:p>
            <a:r>
              <a:rPr lang="en-US" dirty="0"/>
              <a:t>Iron </a:t>
            </a:r>
            <a:r>
              <a:rPr lang="en-US" dirty="0" smtClean="0"/>
              <a:t>, Graphite </a:t>
            </a:r>
            <a:endParaRPr lang="en-US" dirty="0"/>
          </a:p>
          <a:p>
            <a:r>
              <a:rPr lang="en-US" dirty="0"/>
              <a:t>Mercury </a:t>
            </a:r>
          </a:p>
          <a:p>
            <a:r>
              <a:rPr lang="en-US" b="1" dirty="0"/>
              <a:t>Common Uses</a:t>
            </a:r>
          </a:p>
          <a:p>
            <a:r>
              <a:rPr lang="en-US" dirty="0"/>
              <a:t>Electrical wires </a:t>
            </a:r>
          </a:p>
          <a:p>
            <a:r>
              <a:rPr lang="en-US" dirty="0"/>
              <a:t>Motors </a:t>
            </a:r>
          </a:p>
          <a:p>
            <a:r>
              <a:rPr lang="en-US" dirty="0"/>
              <a:t>Circuits </a:t>
            </a:r>
          </a:p>
          <a:p>
            <a:r>
              <a:rPr lang="en-US" dirty="0"/>
              <a:t>Electrical appliances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Insulators are materials that do not allow electric current to pass through easily.</a:t>
            </a:r>
          </a:p>
          <a:p>
            <a:r>
              <a:rPr lang="en-US" b="1" dirty="0"/>
              <a:t>Why Insulators Resist Electricity</a:t>
            </a:r>
          </a:p>
          <a:p>
            <a:r>
              <a:rPr lang="en-US" dirty="0"/>
              <a:t>Their electrons are tightly attached to atoms. </a:t>
            </a:r>
          </a:p>
          <a:p>
            <a:r>
              <a:rPr lang="en-US" dirty="0"/>
              <a:t>They do not have free-moving electrons. </a:t>
            </a:r>
          </a:p>
          <a:p>
            <a:r>
              <a:rPr lang="en-US" b="1" dirty="0"/>
              <a:t>Examples of Insulators</a:t>
            </a:r>
          </a:p>
          <a:p>
            <a:r>
              <a:rPr lang="en-US" dirty="0"/>
              <a:t>Rubber </a:t>
            </a:r>
            <a:r>
              <a:rPr lang="en-US" dirty="0" smtClean="0"/>
              <a:t>, Plastic </a:t>
            </a:r>
            <a:endParaRPr lang="en-US" dirty="0"/>
          </a:p>
          <a:p>
            <a:r>
              <a:rPr lang="en-US" dirty="0"/>
              <a:t>Glass </a:t>
            </a:r>
            <a:r>
              <a:rPr lang="en-US" dirty="0" smtClean="0"/>
              <a:t>, Wood </a:t>
            </a:r>
            <a:r>
              <a:rPr lang="en-US" dirty="0"/>
              <a:t>(dry) </a:t>
            </a:r>
          </a:p>
          <a:p>
            <a:r>
              <a:rPr lang="en-US" dirty="0"/>
              <a:t>Air </a:t>
            </a:r>
            <a:r>
              <a:rPr lang="en-US" dirty="0" smtClean="0"/>
              <a:t>, Paper </a:t>
            </a:r>
            <a:endParaRPr lang="en-US" dirty="0"/>
          </a:p>
          <a:p>
            <a:r>
              <a:rPr lang="en-US" dirty="0" smtClean="0"/>
              <a:t>Porcelain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Sound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Sound absorption is the process in which a material </a:t>
            </a:r>
            <a:r>
              <a:rPr lang="en-US" b="1" dirty="0"/>
              <a:t>takes in sound energy</a:t>
            </a:r>
            <a:r>
              <a:rPr lang="en-US" dirty="0"/>
              <a:t> instead of reflecting it back into the surroundings. When sound waves strike a surface, part of the energy may be:</a:t>
            </a:r>
          </a:p>
          <a:p>
            <a:r>
              <a:rPr lang="en-US" b="1" dirty="0"/>
              <a:t>Reflected</a:t>
            </a:r>
            <a:r>
              <a:rPr lang="en-US" dirty="0"/>
              <a:t> back </a:t>
            </a:r>
          </a:p>
          <a:p>
            <a:r>
              <a:rPr lang="en-US" b="1" dirty="0"/>
              <a:t>Absorbed</a:t>
            </a:r>
            <a:r>
              <a:rPr lang="en-US" dirty="0"/>
              <a:t> by the material </a:t>
            </a:r>
          </a:p>
          <a:p>
            <a:r>
              <a:rPr lang="en-US" b="1" dirty="0"/>
              <a:t>Transmitted</a:t>
            </a:r>
            <a:r>
              <a:rPr lang="en-US" dirty="0"/>
              <a:t> through the material </a:t>
            </a:r>
          </a:p>
          <a:p>
            <a:r>
              <a:rPr lang="en-US" dirty="0"/>
              <a:t>Soft and porous materials absorb more sound because they trap sound vibrations and convert them into small amounts of heat.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Conductors and Insulators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Materials Usually Considered Conductors</a:t>
            </a:r>
          </a:p>
          <a:p>
            <a:r>
              <a:rPr lang="en-US" b="1" dirty="0"/>
              <a:t>Metals</a:t>
            </a:r>
          </a:p>
          <a:p>
            <a:r>
              <a:rPr lang="en-US" dirty="0"/>
              <a:t>Most metals are good conductors:</a:t>
            </a:r>
          </a:p>
          <a:p>
            <a:r>
              <a:rPr lang="en-US" dirty="0"/>
              <a:t>Copper </a:t>
            </a:r>
            <a:r>
              <a:rPr lang="en-US" dirty="0" smtClean="0"/>
              <a:t>, Silver </a:t>
            </a:r>
            <a:endParaRPr lang="en-US" dirty="0"/>
          </a:p>
          <a:p>
            <a:r>
              <a:rPr lang="en-US" dirty="0"/>
              <a:t>Aluminum </a:t>
            </a:r>
            <a:r>
              <a:rPr lang="en-US" dirty="0" smtClean="0"/>
              <a:t>, Gold </a:t>
            </a:r>
            <a:endParaRPr lang="en-US" dirty="0"/>
          </a:p>
          <a:p>
            <a:r>
              <a:rPr lang="en-US" b="1" dirty="0"/>
              <a:t>Non-Metal Conductors</a:t>
            </a:r>
          </a:p>
          <a:p>
            <a:r>
              <a:rPr lang="en-US" dirty="0"/>
              <a:t>Some non-metals can also conduct:</a:t>
            </a:r>
          </a:p>
          <a:p>
            <a:r>
              <a:rPr lang="en-US" dirty="0"/>
              <a:t>Graphite </a:t>
            </a:r>
          </a:p>
          <a:p>
            <a:r>
              <a:rPr lang="en-US" dirty="0"/>
              <a:t>Salt water </a:t>
            </a:r>
          </a:p>
          <a:p>
            <a:r>
              <a:rPr lang="en-US" dirty="0"/>
              <a:t>Human </a:t>
            </a:r>
            <a:r>
              <a:rPr lang="en-US" dirty="0" smtClean="0"/>
              <a:t>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601196" cy="4852611"/>
          </a:xfrm>
        </p:spPr>
      </p:pic>
    </p:spTree>
    <p:extLst>
      <p:ext uri="{BB962C8B-B14F-4D97-AF65-F5344CB8AC3E}">
        <p14:creationId xmlns:p14="http://schemas.microsoft.com/office/powerpoint/2010/main" val="40504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Electric current is the flow of electric charge through a conductor.</a:t>
            </a:r>
          </a:p>
          <a:p>
            <a:r>
              <a:rPr lang="en-US" dirty="0"/>
              <a:t>In most electrical circuits, the charge is carried by electrons moving through a wire.</a:t>
            </a:r>
          </a:p>
          <a:p>
            <a:r>
              <a:rPr lang="en-US" b="1" dirty="0"/>
              <a:t>Definition</a:t>
            </a:r>
          </a:p>
          <a:p>
            <a:r>
              <a:rPr lang="en-US" dirty="0"/>
              <a:t>Electric current is the rate at which electric charge flows through a conductor.</a:t>
            </a:r>
          </a:p>
          <a:p>
            <a:r>
              <a:rPr lang="en-US" dirty="0" smtClean="0"/>
              <a:t>I=Q/t Where</a:t>
            </a:r>
            <a:r>
              <a:rPr lang="en-US" dirty="0"/>
              <a:t>:</a:t>
            </a:r>
          </a:p>
          <a:p>
            <a:r>
              <a:rPr lang="en-US" dirty="0" smtClean="0"/>
              <a:t>I </a:t>
            </a:r>
            <a:r>
              <a:rPr lang="en-US" dirty="0"/>
              <a:t>= electric current </a:t>
            </a:r>
          </a:p>
          <a:p>
            <a:r>
              <a:rPr lang="en-US" dirty="0"/>
              <a:t>Q</a:t>
            </a:r>
            <a:r>
              <a:rPr lang="en-US" dirty="0" smtClean="0"/>
              <a:t> </a:t>
            </a:r>
            <a:r>
              <a:rPr lang="en-US" dirty="0"/>
              <a:t>= electric charge </a:t>
            </a:r>
          </a:p>
          <a:p>
            <a:r>
              <a:rPr lang="en-US" dirty="0" smtClean="0"/>
              <a:t>t= </a:t>
            </a:r>
            <a:r>
              <a:rPr lang="en-US" dirty="0"/>
              <a:t>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of Current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Electron Flow</a:t>
            </a:r>
          </a:p>
          <a:p>
            <a:r>
              <a:rPr lang="en-US" dirty="0"/>
              <a:t>Electrons move from the </a:t>
            </a:r>
            <a:r>
              <a:rPr lang="en-US" b="1" dirty="0"/>
              <a:t>negative terminal</a:t>
            </a:r>
            <a:r>
              <a:rPr lang="en-US" dirty="0"/>
              <a:t> to the </a:t>
            </a:r>
            <a:r>
              <a:rPr lang="en-US" b="1" dirty="0"/>
              <a:t>positive terminal</a:t>
            </a:r>
            <a:r>
              <a:rPr lang="en-US" dirty="0"/>
              <a:t>. </a:t>
            </a:r>
          </a:p>
          <a:p>
            <a:r>
              <a:rPr lang="en-US" b="1" dirty="0"/>
              <a:t>Conventional Current</a:t>
            </a:r>
          </a:p>
          <a:p>
            <a:r>
              <a:rPr lang="en-US" dirty="0"/>
              <a:t>By convention, current is considered to flow from the </a:t>
            </a:r>
            <a:r>
              <a:rPr lang="en-US" b="1" dirty="0"/>
              <a:t>positive terminal</a:t>
            </a:r>
            <a:r>
              <a:rPr lang="en-US" dirty="0"/>
              <a:t> to the </a:t>
            </a:r>
            <a:r>
              <a:rPr lang="en-US" b="1" dirty="0"/>
              <a:t>negative terminal</a:t>
            </a:r>
            <a:r>
              <a:rPr lang="en-US" dirty="0"/>
              <a:t>. </a:t>
            </a:r>
          </a:p>
          <a:p>
            <a:r>
              <a:rPr lang="en-US" dirty="0"/>
              <a:t>Although electron flow is opposite, conventional current direction is used in circuit diagrams.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current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17" y="2499360"/>
            <a:ext cx="6270172" cy="3706904"/>
          </a:xfrm>
        </p:spPr>
      </p:pic>
    </p:spTree>
    <p:extLst>
      <p:ext uri="{BB962C8B-B14F-4D97-AF65-F5344CB8AC3E}">
        <p14:creationId xmlns:p14="http://schemas.microsoft.com/office/powerpoint/2010/main" val="17746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SI unit of electric current is the </a:t>
            </a:r>
            <a:r>
              <a:rPr lang="en-US" b="1" dirty="0"/>
              <a:t>ampere (A)</a:t>
            </a:r>
            <a:r>
              <a:rPr lang="en-US" dirty="0"/>
              <a:t>.</a:t>
            </a:r>
          </a:p>
          <a:p>
            <a:r>
              <a:rPr lang="en-US" b="1" dirty="0"/>
              <a:t>Meaning of One Ampere</a:t>
            </a:r>
          </a:p>
          <a:p>
            <a:r>
              <a:rPr lang="en-US" dirty="0"/>
              <a:t>One ampere means one coulomb of charge flows per second.</a:t>
            </a:r>
          </a:p>
          <a:p>
            <a:r>
              <a:rPr lang="en-US" dirty="0"/>
              <a:t>1 A=1 </a:t>
            </a:r>
            <a:r>
              <a:rPr lang="en-US" dirty="0" smtClean="0"/>
              <a:t>Cs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Instrument </a:t>
            </a:r>
            <a:r>
              <a:rPr lang="en-US" b="1" dirty="0"/>
              <a:t>Used</a:t>
            </a:r>
          </a:p>
          <a:p>
            <a:r>
              <a:rPr lang="en-US" dirty="0"/>
              <a:t>Current is measured using an </a:t>
            </a:r>
            <a:r>
              <a:rPr lang="en-US" b="1" dirty="0"/>
              <a:t>ammeter</a:t>
            </a:r>
            <a:r>
              <a:rPr lang="en-US" dirty="0"/>
              <a:t>.</a:t>
            </a:r>
          </a:p>
          <a:p>
            <a:r>
              <a:rPr lang="en-US" dirty="0"/>
              <a:t>Ammeter is connected in </a:t>
            </a:r>
            <a:r>
              <a:rPr lang="en-US" b="1" dirty="0"/>
              <a:t>series</a:t>
            </a:r>
            <a:r>
              <a:rPr lang="en-US" dirty="0"/>
              <a:t> with the circuit.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Difference (Voltage)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Potential difference is the work done to move a unit charge from one point to another in a circuit.</a:t>
            </a:r>
          </a:p>
          <a:p>
            <a:r>
              <a:rPr lang="en-US" dirty="0"/>
              <a:t>It is also called </a:t>
            </a:r>
            <a:r>
              <a:rPr lang="en-US" b="1" dirty="0"/>
              <a:t>voltage</a:t>
            </a:r>
            <a:r>
              <a:rPr lang="en-US" dirty="0"/>
              <a:t>.</a:t>
            </a:r>
          </a:p>
          <a:p>
            <a:r>
              <a:rPr lang="en-US" b="1" dirty="0"/>
              <a:t>Definition</a:t>
            </a:r>
          </a:p>
          <a:p>
            <a:r>
              <a:rPr lang="en-US" dirty="0"/>
              <a:t>Potential difference is the amount of energy supplied per unit charge.</a:t>
            </a:r>
          </a:p>
          <a:p>
            <a:r>
              <a:rPr lang="en-US" dirty="0" smtClean="0"/>
              <a:t>V=W/Q</a:t>
            </a:r>
            <a:endParaRPr lang="en-US" dirty="0"/>
          </a:p>
          <a:p>
            <a:r>
              <a:rPr lang="en-US" dirty="0"/>
              <a:t>Where:</a:t>
            </a:r>
          </a:p>
          <a:p>
            <a:r>
              <a:rPr lang="en-US" dirty="0" smtClean="0"/>
              <a:t>V= </a:t>
            </a:r>
            <a:r>
              <a:rPr lang="en-US" dirty="0"/>
              <a:t>potential difference </a:t>
            </a:r>
          </a:p>
          <a:p>
            <a:r>
              <a:rPr lang="en-US" dirty="0" smtClean="0"/>
              <a:t>W </a:t>
            </a:r>
            <a:r>
              <a:rPr lang="en-US" dirty="0"/>
              <a:t>= work done or energy </a:t>
            </a:r>
          </a:p>
          <a:p>
            <a:r>
              <a:rPr lang="en-US" dirty="0" smtClean="0"/>
              <a:t>Q </a:t>
            </a:r>
            <a:r>
              <a:rPr lang="en-US" dirty="0"/>
              <a:t>= charge </a:t>
            </a:r>
          </a:p>
          <a:p>
            <a:r>
              <a:rPr lang="en-US" b="1" dirty="0"/>
              <a:t>Unit</a:t>
            </a:r>
          </a:p>
          <a:p>
            <a:r>
              <a:rPr lang="en-US" dirty="0"/>
              <a:t>The SI unit is the </a:t>
            </a:r>
            <a:r>
              <a:rPr lang="en-US" b="1" dirty="0"/>
              <a:t>volt (V)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SI unit is the </a:t>
            </a:r>
            <a:r>
              <a:rPr lang="en-US" b="1" dirty="0"/>
              <a:t>volt (V)</a:t>
            </a:r>
            <a:r>
              <a:rPr lang="en-US" dirty="0"/>
              <a:t>.</a:t>
            </a:r>
          </a:p>
          <a:p>
            <a:r>
              <a:rPr lang="en-US" b="1" dirty="0"/>
              <a:t>Meaning of One Volt</a:t>
            </a:r>
          </a:p>
          <a:p>
            <a:r>
              <a:rPr lang="en-US" dirty="0"/>
              <a:t>One volt means one joule of energy is used to move one coulomb of charge.</a:t>
            </a:r>
          </a:p>
          <a:p>
            <a:r>
              <a:rPr lang="en-US" dirty="0"/>
              <a:t>1 V=1 JC1\,V = 1\,\</a:t>
            </a:r>
            <a:r>
              <a:rPr lang="en-US" dirty="0" err="1"/>
              <a:t>frac</a:t>
            </a:r>
            <a:r>
              <a:rPr lang="en-US" dirty="0"/>
              <a:t>{J}{C}1V=1CJ​</a:t>
            </a:r>
          </a:p>
          <a:p>
            <a:r>
              <a:rPr lang="en-US" b="1" dirty="0"/>
              <a:t>Instrument Used</a:t>
            </a:r>
          </a:p>
          <a:p>
            <a:r>
              <a:rPr lang="en-US" dirty="0"/>
              <a:t>Potential difference is measured using a </a:t>
            </a:r>
            <a:r>
              <a:rPr lang="en-US" b="1" dirty="0"/>
              <a:t>voltmeter</a:t>
            </a:r>
            <a:r>
              <a:rPr lang="en-US" dirty="0"/>
              <a:t>.</a:t>
            </a:r>
          </a:p>
          <a:p>
            <a:r>
              <a:rPr lang="en-US" dirty="0"/>
              <a:t>Voltmeter is connected in </a:t>
            </a:r>
            <a:r>
              <a:rPr lang="en-US" b="1" dirty="0"/>
              <a:t>parallel</a:t>
            </a:r>
            <a:r>
              <a:rPr lang="en-US" dirty="0"/>
              <a:t> across a component.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Surfaces that Absorb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Common Sound-Absorbing Materials</a:t>
            </a:r>
          </a:p>
          <a:p>
            <a:r>
              <a:rPr lang="en-US" dirty="0"/>
              <a:t>Carpet </a:t>
            </a:r>
            <a:r>
              <a:rPr lang="en-US" dirty="0" smtClean="0"/>
              <a:t>, Curtains , Foam </a:t>
            </a:r>
            <a:endParaRPr lang="en-US" dirty="0"/>
          </a:p>
          <a:p>
            <a:r>
              <a:rPr lang="en-US" dirty="0"/>
              <a:t>Cotton </a:t>
            </a:r>
            <a:r>
              <a:rPr lang="en-US" dirty="0" smtClean="0"/>
              <a:t>,Wool </a:t>
            </a:r>
            <a:endParaRPr lang="en-US" dirty="0"/>
          </a:p>
          <a:p>
            <a:r>
              <a:rPr lang="en-US" dirty="0"/>
              <a:t>Acoustic panels </a:t>
            </a:r>
            <a:r>
              <a:rPr lang="en-US" dirty="0" smtClean="0"/>
              <a:t>,Cushioned </a:t>
            </a:r>
            <a:r>
              <a:rPr lang="en-US" dirty="0"/>
              <a:t>furniture </a:t>
            </a:r>
          </a:p>
          <a:p>
            <a:r>
              <a:rPr lang="en-US" b="1" dirty="0"/>
              <a:t>Why They Absorb Sound</a:t>
            </a:r>
          </a:p>
          <a:p>
            <a:r>
              <a:rPr lang="en-US" dirty="0"/>
              <a:t>They are </a:t>
            </a:r>
            <a:r>
              <a:rPr lang="en-US" b="1" dirty="0"/>
              <a:t>soft</a:t>
            </a:r>
            <a:r>
              <a:rPr lang="en-US" dirty="0"/>
              <a:t> </a:t>
            </a:r>
          </a:p>
          <a:p>
            <a:r>
              <a:rPr lang="en-US" dirty="0"/>
              <a:t>They contain </a:t>
            </a:r>
            <a:r>
              <a:rPr lang="en-US" b="1" dirty="0"/>
              <a:t>tiny air spaces</a:t>
            </a:r>
            <a:r>
              <a:rPr lang="en-US" dirty="0"/>
              <a:t> </a:t>
            </a:r>
          </a:p>
          <a:p>
            <a:r>
              <a:rPr lang="en-US" dirty="0"/>
              <a:t>They reduce vibration </a:t>
            </a:r>
            <a:r>
              <a:rPr lang="en-US" dirty="0" smtClean="0"/>
              <a:t>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4" y="942942"/>
            <a:ext cx="4687387" cy="50790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942942"/>
            <a:ext cx="5852159" cy="52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Surfaces that Reflect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Common Sound-Reflecting Materials</a:t>
            </a:r>
          </a:p>
          <a:p>
            <a:r>
              <a:rPr lang="en-US" dirty="0"/>
              <a:t>Concrete walls </a:t>
            </a:r>
            <a:r>
              <a:rPr lang="en-US" dirty="0" smtClean="0"/>
              <a:t>, Metal </a:t>
            </a:r>
            <a:r>
              <a:rPr lang="en-US" dirty="0"/>
              <a:t>sheets </a:t>
            </a:r>
          </a:p>
          <a:p>
            <a:r>
              <a:rPr lang="en-US" dirty="0"/>
              <a:t>Glass </a:t>
            </a:r>
            <a:r>
              <a:rPr lang="en-US" dirty="0" smtClean="0"/>
              <a:t>, Tiles , Marble </a:t>
            </a:r>
            <a:endParaRPr lang="en-US" dirty="0"/>
          </a:p>
          <a:p>
            <a:r>
              <a:rPr lang="en-US" b="1" dirty="0"/>
              <a:t>Why They Reflect Sound</a:t>
            </a:r>
          </a:p>
          <a:p>
            <a:r>
              <a:rPr lang="en-US" dirty="0"/>
              <a:t>They are </a:t>
            </a:r>
            <a:r>
              <a:rPr lang="en-US" b="1" dirty="0"/>
              <a:t>hard and smooth</a:t>
            </a:r>
            <a:r>
              <a:rPr lang="en-US" dirty="0"/>
              <a:t> </a:t>
            </a:r>
          </a:p>
          <a:p>
            <a:r>
              <a:rPr lang="en-US" dirty="0"/>
              <a:t>Sound waves bounce back easily from them </a:t>
            </a:r>
          </a:p>
        </p:txBody>
      </p:sp>
    </p:spTree>
    <p:extLst>
      <p:ext uri="{BB962C8B-B14F-4D97-AF65-F5344CB8AC3E}">
        <p14:creationId xmlns:p14="http://schemas.microsoft.com/office/powerpoint/2010/main" val="39520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echo is a </a:t>
            </a:r>
            <a:r>
              <a:rPr lang="en-US" b="1" dirty="0"/>
              <a:t>distinct repetition of sound</a:t>
            </a:r>
            <a:r>
              <a:rPr lang="en-US" dirty="0"/>
              <a:t> caused by the reflection of sound waves from a distant surface.</a:t>
            </a:r>
          </a:p>
          <a:p>
            <a:r>
              <a:rPr lang="en-US" b="1" dirty="0"/>
              <a:t>Definition</a:t>
            </a:r>
          </a:p>
          <a:p>
            <a:r>
              <a:rPr lang="en-US" dirty="0"/>
              <a:t>An echo occurs when reflected sound is heard separately from the original sound.</a:t>
            </a:r>
          </a:p>
          <a:p>
            <a:r>
              <a:rPr lang="en-US" b="1" dirty="0"/>
              <a:t>Conditions for Hearing an Echo</a:t>
            </a:r>
          </a:p>
          <a:p>
            <a:r>
              <a:rPr lang="en-US" dirty="0"/>
              <a:t>The reflecting surface must be far enough away. </a:t>
            </a:r>
          </a:p>
          <a:p>
            <a:r>
              <a:rPr lang="en-US" dirty="0"/>
              <a:t>The reflected sound should return after at least </a:t>
            </a:r>
            <a:r>
              <a:rPr lang="en-US" b="1" dirty="0"/>
              <a:t>0.1 second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982132"/>
            <a:ext cx="5643155" cy="4765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68" y="982131"/>
            <a:ext cx="4772297" cy="51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structure refers to the arrangement of tiny particles inside an atom. An atom is the basic building block of matter.</a:t>
            </a:r>
          </a:p>
          <a:p>
            <a:r>
              <a:rPr lang="en-US" b="1" dirty="0"/>
              <a:t>Main Parts of an Atom</a:t>
            </a:r>
          </a:p>
          <a:p>
            <a:r>
              <a:rPr lang="en-US" dirty="0"/>
              <a:t>An atom contains three main subatomic particles: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28210"/>
              </p:ext>
            </p:extLst>
          </p:nvPr>
        </p:nvGraphicFramePr>
        <p:xfrm>
          <a:off x="1295401" y="4412828"/>
          <a:ext cx="9601200" cy="146304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59895032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95993916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558761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Particle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474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Electron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 (−)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Around the nucleus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459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Proton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 (+)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Inside the nucleus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27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Neutron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 charge (0)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Inside the nucleus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0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1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Arrangement of Electrons, Protons, and Neutrons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Nucleus</a:t>
            </a:r>
          </a:p>
          <a:p>
            <a:r>
              <a:rPr lang="en-US" dirty="0"/>
              <a:t>The center of the atom is called the </a:t>
            </a:r>
            <a:r>
              <a:rPr lang="en-US" b="1" dirty="0"/>
              <a:t>nucleus</a:t>
            </a:r>
            <a:r>
              <a:rPr lang="en-US" dirty="0"/>
              <a:t>. </a:t>
            </a:r>
          </a:p>
          <a:p>
            <a:r>
              <a:rPr lang="en-US" dirty="0"/>
              <a:t>It contains: </a:t>
            </a:r>
            <a:r>
              <a:rPr lang="en-US" dirty="0" smtClean="0"/>
              <a:t>Protons , Neutrons </a:t>
            </a:r>
            <a:endParaRPr lang="en-US" dirty="0"/>
          </a:p>
          <a:p>
            <a:r>
              <a:rPr lang="en-US" dirty="0"/>
              <a:t>The nucleus is dense and positively charged because of protons.</a:t>
            </a:r>
          </a:p>
          <a:p>
            <a:r>
              <a:rPr lang="en-US" b="1" dirty="0"/>
              <a:t>Electrons</a:t>
            </a:r>
          </a:p>
          <a:p>
            <a:r>
              <a:rPr lang="en-US" dirty="0"/>
              <a:t>Electrons move around the nucleus in </a:t>
            </a:r>
            <a:r>
              <a:rPr lang="en-US" b="1" dirty="0"/>
              <a:t>energy levels or shells</a:t>
            </a:r>
            <a:r>
              <a:rPr lang="en-US" dirty="0"/>
              <a:t>. </a:t>
            </a:r>
            <a:r>
              <a:rPr lang="en-US" dirty="0" smtClean="0"/>
              <a:t>These </a:t>
            </a:r>
            <a:r>
              <a:rPr lang="en-US" dirty="0"/>
              <a:t>shells are arranged at different distances from the nucleus. 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r>
              <a:rPr lang="en-US" dirty="0"/>
              <a:t>First shell → maximum 2 electrons </a:t>
            </a:r>
          </a:p>
          <a:p>
            <a:r>
              <a:rPr lang="en-US" dirty="0"/>
              <a:t>Second shell → maximum 8 electrons </a:t>
            </a:r>
          </a:p>
          <a:p>
            <a:r>
              <a:rPr lang="en-US" dirty="0"/>
              <a:t>Third shell → maximum 18 </a:t>
            </a:r>
            <a:r>
              <a:rPr lang="en-US" dirty="0" smtClean="0"/>
              <a:t>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1102</Words>
  <Application>Microsoft Office PowerPoint</Application>
  <PresentationFormat>Widescreen</PresentationFormat>
  <Paragraphs>189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Applied Science</vt:lpstr>
      <vt:lpstr>Concept of Sound Absorption</vt:lpstr>
      <vt:lpstr>Materials and Surfaces that Absorb Sound</vt:lpstr>
      <vt:lpstr>PowerPoint Presentation</vt:lpstr>
      <vt:lpstr>Materials and Surfaces that Reflect Sound</vt:lpstr>
      <vt:lpstr>Echoes</vt:lpstr>
      <vt:lpstr>PowerPoint Presentation</vt:lpstr>
      <vt:lpstr>Atomic Structure</vt:lpstr>
      <vt:lpstr>Arrangement of Electrons, Protons, and Neutrons</vt:lpstr>
      <vt:lpstr>PowerPoint Presentation</vt:lpstr>
      <vt:lpstr>Role of Atomic Structure in Electric Conductivity</vt:lpstr>
      <vt:lpstr>PowerPoint Presentation</vt:lpstr>
      <vt:lpstr>Concept of Free Electrons in Conductive Materials</vt:lpstr>
      <vt:lpstr>Mobility of Free Electrons</vt:lpstr>
      <vt:lpstr>PowerPoint Presentation</vt:lpstr>
      <vt:lpstr>Contribution of Free Electrons to Electric Current</vt:lpstr>
      <vt:lpstr>Difference Between Conductors and Insulators</vt:lpstr>
      <vt:lpstr>Examples of Conductors</vt:lpstr>
      <vt:lpstr>Insulators</vt:lpstr>
      <vt:lpstr>Identifying Conductors and Insulators</vt:lpstr>
      <vt:lpstr>PowerPoint Presentation</vt:lpstr>
      <vt:lpstr>Electric Current</vt:lpstr>
      <vt:lpstr>Direction of Current Flow</vt:lpstr>
      <vt:lpstr>Conventional current flow</vt:lpstr>
      <vt:lpstr>Measurement of Current</vt:lpstr>
      <vt:lpstr>Potential Difference (Voltage)</vt:lpstr>
      <vt:lpstr>Unit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5</cp:revision>
  <dcterms:created xsi:type="dcterms:W3CDTF">2026-05-20T04:22:56Z</dcterms:created>
  <dcterms:modified xsi:type="dcterms:W3CDTF">2026-05-21T04:36:44Z</dcterms:modified>
</cp:coreProperties>
</file>