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7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and Nature of Image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165538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46060291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7842598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126233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Lens 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Nature of 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53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Camera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Convex lens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Real, inverted, small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130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Slide Projector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Convex lens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Real, inverted, enlarged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906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Convex Lens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Converging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721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Concave Lens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Diverging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 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97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4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Light in Vacuum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speed of light in vacuum</a:t>
            </a:r>
            <a:r>
              <a:rPr lang="en-US" dirty="0"/>
              <a:t> is the fastest speed at which light and all electromagnetic waves can travel in empty space.</a:t>
            </a:r>
          </a:p>
          <a:p>
            <a:r>
              <a:rPr lang="en-US" dirty="0"/>
              <a:t>It is represented by the symbol </a:t>
            </a:r>
            <a:r>
              <a:rPr lang="en-US" b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(c=3×108</a:t>
            </a:r>
            <a:r>
              <a:rPr lang="en-US" dirty="0"/>
              <a:t> </a:t>
            </a:r>
            <a:r>
              <a:rPr lang="en-US" dirty="0" smtClean="0"/>
              <a:t>m/sec)</a:t>
            </a:r>
          </a:p>
          <a:p>
            <a:r>
              <a:rPr lang="en-US" dirty="0" smtClean="0"/>
              <a:t>This </a:t>
            </a:r>
            <a:r>
              <a:rPr lang="en-US" dirty="0"/>
              <a:t>means light travels:</a:t>
            </a:r>
          </a:p>
          <a:p>
            <a:r>
              <a:rPr lang="en-US" b="1" dirty="0"/>
              <a:t>300,000,000 </a:t>
            </a:r>
            <a:r>
              <a:rPr lang="en-US" b="1" dirty="0" err="1"/>
              <a:t>metres</a:t>
            </a:r>
            <a:r>
              <a:rPr lang="en-US" b="1" dirty="0"/>
              <a:t> per second</a:t>
            </a:r>
            <a:r>
              <a:rPr lang="en-US" dirty="0"/>
              <a:t> </a:t>
            </a:r>
          </a:p>
          <a:p>
            <a:r>
              <a:rPr lang="en-US" dirty="0"/>
              <a:t>About </a:t>
            </a:r>
            <a:r>
              <a:rPr lang="en-US" b="1" dirty="0"/>
              <a:t>300,000 km per second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Vacuum?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vacuum</a:t>
            </a:r>
            <a:r>
              <a:rPr lang="en-US" dirty="0"/>
              <a:t> is space with: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air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particles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matter </a:t>
            </a:r>
          </a:p>
          <a:p>
            <a:r>
              <a:rPr lang="en-US" dirty="0"/>
              <a:t>Since there are no particles to slow light down, light travels at its </a:t>
            </a:r>
            <a:r>
              <a:rPr lang="en-US" b="1" dirty="0"/>
              <a:t>maximum speed</a:t>
            </a:r>
            <a:r>
              <a:rPr lang="en-US" dirty="0"/>
              <a:t> in vacuum.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8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Speed of Light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Universal Speed Limit</a:t>
            </a:r>
          </a:p>
          <a:p>
            <a:r>
              <a:rPr lang="en-US" dirty="0"/>
              <a:t>Nothing in the universe can travel faster than light in vacuum.</a:t>
            </a:r>
          </a:p>
          <a:p>
            <a:r>
              <a:rPr lang="en-US" dirty="0"/>
              <a:t>According to Albert Einstein and the Theory of Relativity:</a:t>
            </a:r>
          </a:p>
          <a:p>
            <a:r>
              <a:rPr lang="en-US" dirty="0"/>
              <a:t>Light speed is the ultimate speed limit of the universe.</a:t>
            </a:r>
          </a:p>
          <a:p>
            <a:r>
              <a:rPr lang="en-US" b="1" dirty="0"/>
              <a:t>2. Helps Measure Very Large Distances</a:t>
            </a:r>
          </a:p>
          <a:p>
            <a:r>
              <a:rPr lang="en-US" dirty="0"/>
              <a:t>Astronomers use the speed of light to measure space distances.</a:t>
            </a:r>
          </a:p>
          <a:p>
            <a:r>
              <a:rPr lang="en-US" b="1" dirty="0" smtClean="0"/>
              <a:t>Light-Year: </a:t>
            </a:r>
            <a:r>
              <a:rPr lang="en-US" dirty="0" smtClean="0"/>
              <a:t>A </a:t>
            </a:r>
            <a:r>
              <a:rPr lang="en-US" b="1" dirty="0"/>
              <a:t>light-year</a:t>
            </a:r>
            <a:r>
              <a:rPr lang="en-US" dirty="0"/>
              <a:t> is the distance light travels in one </a:t>
            </a:r>
            <a:r>
              <a:rPr lang="en-US" dirty="0" err="1" smtClean="0"/>
              <a:t>year.Distance</a:t>
            </a:r>
            <a:r>
              <a:rPr lang="en-US" dirty="0" smtClean="0"/>
              <a:t>=</a:t>
            </a:r>
            <a:r>
              <a:rPr lang="en-US" dirty="0" err="1" smtClean="0"/>
              <a:t>Speed×Time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1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Modern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speed of light is important in: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Relativity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Quantum physics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Electromagnetic theory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</a:t>
            </a:r>
            <a:r>
              <a:rPr lang="en-US" dirty="0" smtClean="0"/>
              <a:t>connects: Space , Time ,Energy </a:t>
            </a:r>
            <a:endParaRPr lang="en-US" dirty="0"/>
          </a:p>
          <a:p>
            <a:r>
              <a:rPr lang="en-US" dirty="0"/>
              <a:t>One famous equation </a:t>
            </a:r>
            <a:r>
              <a:rPr lang="en-US" dirty="0" smtClean="0"/>
              <a:t>is: E=mc2</a:t>
            </a:r>
            <a:endParaRPr lang="en-US" dirty="0"/>
          </a:p>
          <a:p>
            <a:r>
              <a:rPr lang="en-US" dirty="0" smtClean="0"/>
              <a:t>Where: </a:t>
            </a:r>
            <a:r>
              <a:rPr lang="en-US" b="1" dirty="0" smtClean="0"/>
              <a:t>E</a:t>
            </a:r>
            <a:r>
              <a:rPr lang="en-US" dirty="0" smtClean="0"/>
              <a:t> </a:t>
            </a:r>
            <a:r>
              <a:rPr lang="en-US" dirty="0"/>
              <a:t>= Energy </a:t>
            </a:r>
            <a:r>
              <a:rPr lang="en-US" dirty="0" smtClean="0"/>
              <a:t> </a:t>
            </a:r>
            <a:r>
              <a:rPr lang="en-US" b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= Mass </a:t>
            </a:r>
            <a:r>
              <a:rPr lang="en-US" dirty="0" smtClean="0"/>
              <a:t> </a:t>
            </a:r>
            <a:r>
              <a:rPr lang="en-US" b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= Speed of </a:t>
            </a:r>
            <a:r>
              <a:rPr lang="en-US" dirty="0" smtClean="0"/>
              <a:t>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4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Light Travels Through Different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Light travels in the form of </a:t>
            </a:r>
            <a:r>
              <a:rPr lang="en-US" b="1" dirty="0"/>
              <a:t>electromagnetic </a:t>
            </a:r>
            <a:r>
              <a:rPr lang="en-US" b="1" dirty="0" err="1" smtClean="0"/>
              <a:t>waves</a:t>
            </a:r>
            <a:r>
              <a:rPr lang="en-US" dirty="0" err="1" smtClean="0"/>
              <a:t>.It</a:t>
            </a:r>
            <a:r>
              <a:rPr lang="en-US" dirty="0" smtClean="0"/>
              <a:t> </a:t>
            </a:r>
            <a:r>
              <a:rPr lang="en-US" dirty="0"/>
              <a:t>can travel through: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Vacuum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Air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Glass </a:t>
            </a:r>
          </a:p>
          <a:p>
            <a:r>
              <a:rPr lang="en-US" dirty="0"/>
              <a:t>Other transparent materials </a:t>
            </a:r>
            <a:r>
              <a:rPr lang="en-US" dirty="0" smtClean="0"/>
              <a:t>.The </a:t>
            </a:r>
            <a:r>
              <a:rPr lang="en-US" dirty="0"/>
              <a:t>substance through which light travels is called a </a:t>
            </a:r>
            <a:r>
              <a:rPr lang="en-US" b="1" dirty="0"/>
              <a:t>medium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Light in Vacuum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travels fastest in vacuum </a:t>
            </a:r>
          </a:p>
          <a:p>
            <a:r>
              <a:rPr lang="en-US" dirty="0"/>
              <a:t>No particles are present to slow it down </a:t>
            </a:r>
          </a:p>
          <a:p>
            <a:r>
              <a:rPr lang="en-US" dirty="0" smtClean="0"/>
              <a:t>c=3×10*8</a:t>
            </a:r>
            <a:r>
              <a:rPr lang="en-US" dirty="0"/>
              <a:t> </a:t>
            </a:r>
            <a:r>
              <a:rPr lang="en-US" dirty="0" smtClean="0"/>
              <a:t>m/sec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Light in Air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224521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Light travels slightly slower than in vacuum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Air particles cause tiny resistance </a:t>
            </a:r>
          </a:p>
        </p:txBody>
      </p:sp>
    </p:spTree>
    <p:extLst>
      <p:ext uri="{BB962C8B-B14F-4D97-AF65-F5344CB8AC3E}">
        <p14:creationId xmlns:p14="http://schemas.microsoft.com/office/powerpoint/2010/main" val="264018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Light in Water and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slows down more </a:t>
            </a:r>
          </a:p>
          <a:p>
            <a:r>
              <a:rPr lang="en-US" dirty="0"/>
              <a:t>Dense materials interact more with light waves </a:t>
            </a:r>
          </a:p>
          <a:p>
            <a:r>
              <a:rPr lang="en-US" b="1" dirty="0"/>
              <a:t>What Happens When Light Changes </a:t>
            </a:r>
            <a:r>
              <a:rPr lang="en-US" b="1" dirty="0" smtClean="0"/>
              <a:t>Medium? </a:t>
            </a:r>
            <a:r>
              <a:rPr lang="en-US" dirty="0" smtClean="0"/>
              <a:t>When </a:t>
            </a:r>
            <a:r>
              <a:rPr lang="en-US" dirty="0"/>
              <a:t>light enters another </a:t>
            </a:r>
            <a:r>
              <a:rPr lang="en-US" dirty="0" smtClean="0"/>
              <a:t>medium: Its </a:t>
            </a:r>
            <a:r>
              <a:rPr lang="en-US" b="1" dirty="0"/>
              <a:t>speed changes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may </a:t>
            </a:r>
            <a:r>
              <a:rPr lang="en-US" b="1" dirty="0"/>
              <a:t>bend</a:t>
            </a:r>
            <a:r>
              <a:rPr lang="en-US" dirty="0"/>
              <a:t> </a:t>
            </a:r>
          </a:p>
          <a:p>
            <a:r>
              <a:rPr lang="en-US" dirty="0"/>
              <a:t>This bending is called </a:t>
            </a:r>
            <a:r>
              <a:rPr lang="en-US" b="1" dirty="0"/>
              <a:t>refraction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Transparent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Transparent materials allow </a:t>
            </a:r>
            <a:r>
              <a:rPr lang="en-US" b="1" dirty="0"/>
              <a:t>almost all light</a:t>
            </a:r>
            <a:r>
              <a:rPr lang="en-US" dirty="0"/>
              <a:t> to pass through.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Objects can be seen clearly </a:t>
            </a:r>
          </a:p>
          <a:p>
            <a:r>
              <a:rPr lang="en-US" dirty="0"/>
              <a:t>Very little scattering of light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Clear glass </a:t>
            </a:r>
          </a:p>
          <a:p>
            <a:r>
              <a:rPr lang="en-US" dirty="0"/>
              <a:t>Pure water </a:t>
            </a:r>
          </a:p>
          <a:p>
            <a:r>
              <a:rPr lang="en-US" dirty="0"/>
              <a:t>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7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Lenses in Optical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Lens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lens is a transparent optical device that refracts light to form images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Lenses</a:t>
            </a:r>
          </a:p>
          <a:p>
            <a:pPr marL="0" indent="0">
              <a:buNone/>
            </a:pPr>
            <a:r>
              <a:rPr lang="en-US" dirty="0" smtClean="0"/>
              <a:t>Convex </a:t>
            </a:r>
            <a:r>
              <a:rPr lang="en-US" dirty="0"/>
              <a:t>Lens (Converging Lens</a:t>
            </a:r>
            <a:r>
              <a:rPr lang="en-US" dirty="0" smtClean="0"/>
              <a:t>): Thick </a:t>
            </a:r>
            <a:r>
              <a:rPr lang="en-US" dirty="0"/>
              <a:t>at the center, thin at the </a:t>
            </a:r>
            <a:r>
              <a:rPr lang="en-US" dirty="0" smtClean="0"/>
              <a:t>edges</a:t>
            </a:r>
          </a:p>
          <a:p>
            <a:pPr marL="0" indent="0">
              <a:buNone/>
            </a:pPr>
            <a:r>
              <a:rPr lang="en-US" dirty="0" smtClean="0"/>
              <a:t>Converges </a:t>
            </a:r>
            <a:r>
              <a:rPr lang="en-US" dirty="0"/>
              <a:t>parallel rays to a focal </a:t>
            </a:r>
            <a:r>
              <a:rPr lang="en-US" dirty="0" smtClean="0"/>
              <a:t>point. Forms </a:t>
            </a:r>
            <a:r>
              <a:rPr lang="en-US" dirty="0"/>
              <a:t>real or virtual images</a:t>
            </a:r>
          </a:p>
        </p:txBody>
      </p:sp>
    </p:spTree>
    <p:extLst>
      <p:ext uri="{BB962C8B-B14F-4D97-AF65-F5344CB8AC3E}">
        <p14:creationId xmlns:p14="http://schemas.microsoft.com/office/powerpoint/2010/main" val="41070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Translucent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Translucent materials allow </a:t>
            </a:r>
            <a:r>
              <a:rPr lang="en-US" b="1" dirty="0"/>
              <a:t>some light</a:t>
            </a:r>
            <a:r>
              <a:rPr lang="en-US" dirty="0"/>
              <a:t> to pass through.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Light is scattered </a:t>
            </a:r>
          </a:p>
          <a:p>
            <a:r>
              <a:rPr lang="en-US" dirty="0"/>
              <a:t>Objects appear blurry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Frosted glass </a:t>
            </a:r>
          </a:p>
          <a:p>
            <a:r>
              <a:rPr lang="en-US" dirty="0"/>
              <a:t>Butter paper </a:t>
            </a:r>
          </a:p>
          <a:p>
            <a:r>
              <a:rPr lang="en-US" dirty="0"/>
              <a:t>Thin cloth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Opaque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Opaque materials do </a:t>
            </a:r>
            <a:r>
              <a:rPr lang="en-US" b="1" dirty="0"/>
              <a:t>not allow light</a:t>
            </a:r>
            <a:r>
              <a:rPr lang="en-US" dirty="0"/>
              <a:t> to pass through.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Light is absorbed or reflected </a:t>
            </a:r>
          </a:p>
          <a:p>
            <a:r>
              <a:rPr lang="en-US" dirty="0"/>
              <a:t>Cannot see through the object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Wood </a:t>
            </a:r>
          </a:p>
          <a:p>
            <a:r>
              <a:rPr lang="en-US" dirty="0"/>
              <a:t>Metal </a:t>
            </a:r>
          </a:p>
          <a:p>
            <a:r>
              <a:rPr lang="en-US" dirty="0"/>
              <a:t>Wall </a:t>
            </a:r>
          </a:p>
          <a:p>
            <a:r>
              <a:rPr lang="en-US" dirty="0" smtClean="0"/>
              <a:t>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5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Reflection is the bouncing back of light into the same medium after striking a surface.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Seeing your image in a mirror </a:t>
            </a:r>
          </a:p>
          <a:p>
            <a:r>
              <a:rPr lang="en-US" dirty="0"/>
              <a:t>Reflection from calm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</a:t>
            </a:r>
            <a:r>
              <a:rPr lang="en-US" dirty="0" smtClean="0"/>
              <a:t>Law: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incident ray, reflected ray, and normal all lie in the same plane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 Law</a:t>
            </a:r>
          </a:p>
          <a:p>
            <a:pPr marL="0" indent="0">
              <a:buNone/>
            </a:pPr>
            <a:r>
              <a:rPr lang="en-US" dirty="0" smtClean="0"/>
              <a:t>∠</a:t>
            </a:r>
            <a:r>
              <a:rPr lang="en-US" dirty="0" err="1"/>
              <a:t>i</a:t>
            </a:r>
            <a:r>
              <a:rPr lang="en-US" dirty="0"/>
              <a:t>=∠</a:t>
            </a:r>
            <a:r>
              <a:rPr lang="en-US" dirty="0" smtClean="0"/>
              <a:t>r</a:t>
            </a:r>
          </a:p>
          <a:p>
            <a:pPr marL="0" indent="0">
              <a:buNone/>
            </a:pPr>
            <a:r>
              <a:rPr lang="en-US" dirty="0" smtClean="0"/>
              <a:t>Where</a:t>
            </a:r>
            <a:r>
              <a:rPr lang="en-US" dirty="0"/>
              <a:t>:∠</a:t>
            </a:r>
            <a:r>
              <a:rPr lang="en-US" dirty="0" err="1"/>
              <a:t>i</a:t>
            </a:r>
            <a:r>
              <a:rPr lang="en-US" dirty="0"/>
              <a:t> = Angle of </a:t>
            </a:r>
            <a:r>
              <a:rPr lang="en-US" dirty="0" smtClean="0"/>
              <a:t>incidence ∠</a:t>
            </a:r>
            <a:r>
              <a:rPr lang="en-US" dirty="0"/>
              <a:t>r = Angle of </a:t>
            </a:r>
            <a:r>
              <a:rPr lang="en-US" dirty="0" smtClean="0"/>
              <a:t>reflection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means</a:t>
            </a:r>
            <a:r>
              <a:rPr lang="en-US" dirty="0" smtClean="0"/>
              <a:t>:  The </a:t>
            </a:r>
            <a:r>
              <a:rPr lang="en-US" dirty="0"/>
              <a:t>angle at which light strikes a surface equals the angle at which it reflects.</a:t>
            </a:r>
          </a:p>
        </p:txBody>
      </p:sp>
    </p:spTree>
    <p:extLst>
      <p:ext uri="{BB962C8B-B14F-4D97-AF65-F5344CB8AC3E}">
        <p14:creationId xmlns:p14="http://schemas.microsoft.com/office/powerpoint/2010/main" val="2138102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Regular </a:t>
            </a:r>
            <a:r>
              <a:rPr lang="en-US" dirty="0" smtClean="0"/>
              <a:t>Reflection: Occurs </a:t>
            </a:r>
            <a:r>
              <a:rPr lang="en-US" dirty="0"/>
              <a:t>on smooth </a:t>
            </a:r>
            <a:r>
              <a:rPr lang="en-US" dirty="0" smtClean="0"/>
              <a:t>surfaces</a:t>
            </a:r>
          </a:p>
          <a:p>
            <a:r>
              <a:rPr lang="en-US" dirty="0" smtClean="0"/>
              <a:t>Produces </a:t>
            </a:r>
            <a:r>
              <a:rPr lang="en-US" dirty="0"/>
              <a:t>clear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Examples: Mirror Polished ,metal</a:t>
            </a:r>
          </a:p>
          <a:p>
            <a:r>
              <a:rPr lang="en-US" dirty="0" smtClean="0"/>
              <a:t>2. </a:t>
            </a:r>
            <a:r>
              <a:rPr lang="en-US" dirty="0"/>
              <a:t>Diffuse </a:t>
            </a:r>
            <a:r>
              <a:rPr lang="en-US" dirty="0" smtClean="0"/>
              <a:t>Reflection: Occurs </a:t>
            </a:r>
            <a:r>
              <a:rPr lang="en-US" dirty="0"/>
              <a:t>on rough </a:t>
            </a:r>
            <a:r>
              <a:rPr lang="en-US" dirty="0" smtClean="0"/>
              <a:t>surfaces</a:t>
            </a:r>
          </a:p>
          <a:p>
            <a:r>
              <a:rPr lang="en-US" dirty="0" smtClean="0"/>
              <a:t>Light </a:t>
            </a:r>
            <a:r>
              <a:rPr lang="en-US" dirty="0"/>
              <a:t>scatters in many </a:t>
            </a:r>
            <a:r>
              <a:rPr lang="en-US" dirty="0" smtClean="0"/>
              <a:t>directions</a:t>
            </a:r>
          </a:p>
          <a:p>
            <a:r>
              <a:rPr lang="en-US" dirty="0" smtClean="0"/>
              <a:t>Examples: Wall,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Daily Life Applications</a:t>
            </a:r>
          </a:p>
          <a:p>
            <a:r>
              <a:rPr lang="en-US" dirty="0"/>
              <a:t>Mirrors </a:t>
            </a:r>
          </a:p>
          <a:p>
            <a:r>
              <a:rPr lang="en-US" dirty="0"/>
              <a:t>Periscopes </a:t>
            </a:r>
          </a:p>
          <a:p>
            <a:r>
              <a:rPr lang="en-US" dirty="0"/>
              <a:t>Reflectors in vehicles </a:t>
            </a:r>
          </a:p>
          <a:p>
            <a:r>
              <a:rPr lang="en-US" dirty="0"/>
              <a:t>Solar cookers </a:t>
            </a:r>
          </a:p>
          <a:p>
            <a:r>
              <a:rPr lang="en-US" dirty="0"/>
              <a:t>Telescope mirrors </a:t>
            </a:r>
          </a:p>
          <a:p>
            <a:r>
              <a:rPr lang="en-US" b="1" dirty="0"/>
              <a:t>Medical and Scientific Uses</a:t>
            </a:r>
          </a:p>
          <a:p>
            <a:r>
              <a:rPr lang="en-US" dirty="0"/>
              <a:t>Endoscopy </a:t>
            </a:r>
          </a:p>
          <a:p>
            <a:r>
              <a:rPr lang="en-US" dirty="0"/>
              <a:t>Optical instruments </a:t>
            </a:r>
          </a:p>
          <a:p>
            <a:r>
              <a:rPr lang="en-US" dirty="0"/>
              <a:t>Laser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Refraction is the bending of light when it passes from one medium to another due to change in speed.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 pencil appears bent in water </a:t>
            </a:r>
          </a:p>
          <a:p>
            <a:r>
              <a:rPr lang="en-US" dirty="0"/>
              <a:t>Swimming pools look </a:t>
            </a:r>
            <a:r>
              <a:rPr lang="en-US" dirty="0" smtClean="0"/>
              <a:t>shallower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1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Toward the </a:t>
            </a:r>
            <a:r>
              <a:rPr lang="en-US" dirty="0" smtClean="0"/>
              <a:t>Normal:</a:t>
            </a:r>
          </a:p>
          <a:p>
            <a:r>
              <a:rPr lang="en-US" dirty="0" smtClean="0"/>
              <a:t>When </a:t>
            </a:r>
            <a:r>
              <a:rPr lang="en-US" dirty="0"/>
              <a:t>light enters a denser </a:t>
            </a:r>
            <a:r>
              <a:rPr lang="en-US" dirty="0" smtClean="0"/>
              <a:t>medium</a:t>
            </a:r>
          </a:p>
          <a:p>
            <a:r>
              <a:rPr lang="en-US" dirty="0" smtClean="0"/>
              <a:t>It </a:t>
            </a:r>
            <a:r>
              <a:rPr lang="en-US" dirty="0"/>
              <a:t>slows </a:t>
            </a:r>
            <a:r>
              <a:rPr lang="en-US" dirty="0" err="1"/>
              <a:t>downBends</a:t>
            </a:r>
            <a:r>
              <a:rPr lang="en-US" dirty="0"/>
              <a:t> toward the </a:t>
            </a:r>
            <a:r>
              <a:rPr lang="en-US" dirty="0" smtClean="0"/>
              <a:t>normal</a:t>
            </a:r>
          </a:p>
          <a:p>
            <a:r>
              <a:rPr lang="en-US" dirty="0" smtClean="0"/>
              <a:t>2</a:t>
            </a:r>
            <a:r>
              <a:rPr lang="en-US" dirty="0"/>
              <a:t>. Away from the </a:t>
            </a:r>
            <a:r>
              <a:rPr lang="en-US" dirty="0" smtClean="0"/>
              <a:t>Normal: When </a:t>
            </a:r>
            <a:r>
              <a:rPr lang="en-US" dirty="0"/>
              <a:t>light enters a rarer </a:t>
            </a:r>
            <a:r>
              <a:rPr lang="en-US" dirty="0" smtClean="0"/>
              <a:t>medium</a:t>
            </a:r>
          </a:p>
          <a:p>
            <a:r>
              <a:rPr lang="en-US" dirty="0" smtClean="0"/>
              <a:t>It </a:t>
            </a:r>
            <a:r>
              <a:rPr lang="en-US" dirty="0"/>
              <a:t>speeds </a:t>
            </a:r>
            <a:r>
              <a:rPr lang="en-US" dirty="0" err="1"/>
              <a:t>upBends</a:t>
            </a:r>
            <a:r>
              <a:rPr lang="en-US" dirty="0"/>
              <a:t> away from the normal</a:t>
            </a:r>
          </a:p>
        </p:txBody>
      </p:sp>
    </p:spTree>
    <p:extLst>
      <p:ext uri="{BB962C8B-B14F-4D97-AF65-F5344CB8AC3E}">
        <p14:creationId xmlns:p14="http://schemas.microsoft.com/office/powerpoint/2010/main" val="162182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Optical Devices</a:t>
            </a:r>
          </a:p>
          <a:p>
            <a:r>
              <a:rPr lang="en-US" dirty="0" smtClean="0"/>
              <a:t>Glasses </a:t>
            </a:r>
            <a:endParaRPr lang="en-US" dirty="0"/>
          </a:p>
          <a:p>
            <a:r>
              <a:rPr lang="en-US" dirty="0"/>
              <a:t>Cameras </a:t>
            </a:r>
          </a:p>
          <a:p>
            <a:r>
              <a:rPr lang="en-US" dirty="0"/>
              <a:t>Microscopes </a:t>
            </a:r>
          </a:p>
          <a:p>
            <a:r>
              <a:rPr lang="en-US" dirty="0"/>
              <a:t>Telescopes </a:t>
            </a:r>
          </a:p>
          <a:p>
            <a:r>
              <a:rPr lang="en-US" dirty="0"/>
              <a:t>Magnifying glasses </a:t>
            </a:r>
          </a:p>
          <a:p>
            <a:r>
              <a:rPr lang="en-US" b="1" dirty="0"/>
              <a:t>Nature</a:t>
            </a:r>
          </a:p>
          <a:p>
            <a:r>
              <a:rPr lang="en-US" dirty="0"/>
              <a:t>Rainbow formation </a:t>
            </a:r>
          </a:p>
          <a:p>
            <a:r>
              <a:rPr lang="en-US" dirty="0"/>
              <a:t>Mirage </a:t>
            </a:r>
          </a:p>
          <a:p>
            <a:r>
              <a:rPr lang="en-US" dirty="0"/>
              <a:t>Twinkling of </a:t>
            </a:r>
            <a:r>
              <a:rPr lang="en-US" dirty="0" smtClean="0"/>
              <a:t>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2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Concave Lens (Diverging Lens)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 at the center, thick at the </a:t>
            </a:r>
            <a:r>
              <a:rPr lang="en-US" dirty="0" smtClean="0"/>
              <a:t>edges</a:t>
            </a:r>
          </a:p>
          <a:p>
            <a:r>
              <a:rPr lang="en-US" dirty="0" smtClean="0"/>
              <a:t>Diverges </a:t>
            </a:r>
            <a:r>
              <a:rPr lang="en-US" dirty="0"/>
              <a:t>parallel rays </a:t>
            </a:r>
            <a:r>
              <a:rPr lang="en-US" dirty="0" smtClean="0"/>
              <a:t>outward</a:t>
            </a:r>
          </a:p>
          <a:p>
            <a:r>
              <a:rPr lang="en-US" dirty="0" smtClean="0"/>
              <a:t>Always </a:t>
            </a:r>
            <a:r>
              <a:rPr lang="en-US" dirty="0"/>
              <a:t>forms virtual images</a:t>
            </a:r>
          </a:p>
        </p:txBody>
      </p:sp>
    </p:spTree>
    <p:extLst>
      <p:ext uri="{BB962C8B-B14F-4D97-AF65-F5344CB8AC3E}">
        <p14:creationId xmlns:p14="http://schemas.microsoft.com/office/powerpoint/2010/main" val="29626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Principal Axis</a:t>
            </a:r>
          </a:p>
          <a:p>
            <a:r>
              <a:rPr lang="en-US" dirty="0"/>
              <a:t>Imaginary straight line passing through the center of the lens </a:t>
            </a:r>
          </a:p>
          <a:p>
            <a:r>
              <a:rPr lang="en-US" b="1" dirty="0"/>
              <a:t>Optical Centre (C)</a:t>
            </a:r>
          </a:p>
          <a:p>
            <a:r>
              <a:rPr lang="en-US" dirty="0"/>
              <a:t>Central point of the lens </a:t>
            </a:r>
          </a:p>
          <a:p>
            <a:r>
              <a:rPr lang="en-US" dirty="0"/>
              <a:t>Light passing through it travels straight without bending </a:t>
            </a:r>
          </a:p>
          <a:p>
            <a:r>
              <a:rPr lang="en-US" b="1" dirty="0"/>
              <a:t>Principal Focus (F)</a:t>
            </a:r>
          </a:p>
          <a:p>
            <a:r>
              <a:rPr lang="en-US" dirty="0"/>
              <a:t>Point where parallel rays meet after refraction in a convex lens </a:t>
            </a:r>
          </a:p>
          <a:p>
            <a:r>
              <a:rPr lang="en-US" dirty="0"/>
              <a:t>In a concave lens, rays appear to come from this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Focal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between the optical </a:t>
            </a:r>
            <a:r>
              <a:rPr lang="en-US" dirty="0" err="1"/>
              <a:t>centre</a:t>
            </a:r>
            <a:r>
              <a:rPr lang="en-US" dirty="0"/>
              <a:t> and the principal focus </a:t>
            </a:r>
          </a:p>
          <a:p>
            <a:r>
              <a:rPr lang="en-US" dirty="0"/>
              <a:t>f=distance between optical </a:t>
            </a:r>
            <a:r>
              <a:rPr lang="en-US" dirty="0" err="1"/>
              <a:t>centre</a:t>
            </a:r>
            <a:r>
              <a:rPr lang="en-US" dirty="0"/>
              <a:t> and principal </a:t>
            </a:r>
            <a:r>
              <a:rPr lang="en-US" dirty="0" smtClean="0"/>
              <a:t>focus</a:t>
            </a:r>
          </a:p>
          <a:p>
            <a:r>
              <a:rPr lang="en-US" dirty="0" smtClean="0"/>
              <a:t>Represented </a:t>
            </a:r>
            <a:r>
              <a:rPr lang="en-US" dirty="0"/>
              <a:t>by the symbol </a:t>
            </a:r>
            <a:r>
              <a:rPr lang="en-US" b="1" dirty="0"/>
              <a:t>f</a:t>
            </a:r>
            <a:r>
              <a:rPr lang="en-US" dirty="0"/>
              <a:t> </a:t>
            </a:r>
          </a:p>
          <a:p>
            <a:r>
              <a:rPr lang="en-US" dirty="0"/>
              <a:t>Measured in </a:t>
            </a:r>
            <a:r>
              <a:rPr lang="en-US" dirty="0" err="1"/>
              <a:t>metres</a:t>
            </a:r>
            <a:r>
              <a:rPr lang="en-US" dirty="0"/>
              <a:t> (m)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9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a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Power tells how strongly a lens converges or diverges light.</a:t>
            </a:r>
          </a:p>
          <a:p>
            <a:r>
              <a:rPr lang="en-US" dirty="0" smtClean="0"/>
              <a:t>P=1/f</a:t>
            </a:r>
            <a:endParaRPr lang="en-US" dirty="0"/>
          </a:p>
          <a:p>
            <a:r>
              <a:rPr lang="en-US" dirty="0"/>
              <a:t>Where:</a:t>
            </a:r>
          </a:p>
          <a:p>
            <a:r>
              <a:rPr lang="en-US" b="1" dirty="0"/>
              <a:t>P</a:t>
            </a:r>
            <a:r>
              <a:rPr lang="en-US" dirty="0"/>
              <a:t> = Power of lens </a:t>
            </a:r>
          </a:p>
          <a:p>
            <a:r>
              <a:rPr lang="en-US" b="1" dirty="0"/>
              <a:t>f</a:t>
            </a:r>
            <a:r>
              <a:rPr lang="en-US" dirty="0"/>
              <a:t> = Focal length in </a:t>
            </a:r>
            <a:r>
              <a:rPr lang="en-US" dirty="0" err="1"/>
              <a:t>metres</a:t>
            </a:r>
            <a:r>
              <a:rPr lang="en-US" dirty="0"/>
              <a:t> </a:t>
            </a:r>
          </a:p>
          <a:p>
            <a:r>
              <a:rPr lang="en-US" b="1" dirty="0"/>
              <a:t>Unit of Power</a:t>
            </a:r>
          </a:p>
          <a:p>
            <a:r>
              <a:rPr lang="en-US" dirty="0" err="1"/>
              <a:t>Dioptre</a:t>
            </a:r>
            <a:r>
              <a:rPr lang="en-US" dirty="0"/>
              <a:t> (D) </a:t>
            </a:r>
          </a:p>
          <a:p>
            <a:r>
              <a:rPr lang="en-US" dirty="0"/>
              <a:t>1 D=1 </a:t>
            </a:r>
            <a:r>
              <a:rPr lang="en-US" dirty="0" smtClean="0"/>
              <a:t>m-1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1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simple camera consists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Light-proof box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Convex (converging) lens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Light-sensitive film or sensor </a:t>
            </a:r>
          </a:p>
          <a:p>
            <a:r>
              <a:rPr lang="en-US" b="1" dirty="0"/>
              <a:t>Working of </a:t>
            </a:r>
            <a:r>
              <a:rPr lang="en-US" b="1" dirty="0" smtClean="0"/>
              <a:t>Camera: </a:t>
            </a:r>
            <a:r>
              <a:rPr lang="en-US" dirty="0" smtClean="0"/>
              <a:t>Object </a:t>
            </a:r>
            <a:r>
              <a:rPr lang="en-US" dirty="0"/>
              <a:t>is placed beyond 2F </a:t>
            </a:r>
            <a:r>
              <a:rPr lang="en-US" dirty="0" smtClean="0"/>
              <a:t>.Convex </a:t>
            </a:r>
            <a:r>
              <a:rPr lang="en-US" dirty="0"/>
              <a:t>lens forms: </a:t>
            </a:r>
          </a:p>
          <a:p>
            <a:pPr lvl="1"/>
            <a:r>
              <a:rPr lang="en-US" dirty="0"/>
              <a:t>Real image </a:t>
            </a:r>
          </a:p>
          <a:p>
            <a:pPr lvl="1"/>
            <a:r>
              <a:rPr lang="en-US" dirty="0"/>
              <a:t>Inverted image </a:t>
            </a:r>
          </a:p>
          <a:p>
            <a:pPr lvl="1"/>
            <a:r>
              <a:rPr lang="en-US" dirty="0"/>
              <a:t>Smaller image </a:t>
            </a:r>
          </a:p>
          <a:p>
            <a:r>
              <a:rPr lang="en-US" dirty="0"/>
              <a:t>Image forms on </a:t>
            </a:r>
            <a:r>
              <a:rPr lang="en-US" dirty="0" smtClean="0"/>
              <a:t>film/sensor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6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Projector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Main Parts</a:t>
            </a:r>
          </a:p>
          <a:p>
            <a:r>
              <a:rPr lang="en-US" dirty="0"/>
              <a:t>Light source </a:t>
            </a:r>
          </a:p>
          <a:p>
            <a:r>
              <a:rPr lang="en-US" dirty="0"/>
              <a:t>Concave mirror </a:t>
            </a:r>
          </a:p>
          <a:p>
            <a:r>
              <a:rPr lang="en-US" dirty="0"/>
              <a:t>Condenser lenses </a:t>
            </a:r>
          </a:p>
          <a:p>
            <a:r>
              <a:rPr lang="en-US" dirty="0"/>
              <a:t>Slide </a:t>
            </a:r>
          </a:p>
          <a:p>
            <a:r>
              <a:rPr lang="en-US" dirty="0"/>
              <a:t>Projection lens </a:t>
            </a:r>
          </a:p>
          <a:p>
            <a:r>
              <a:rPr lang="en-US" dirty="0"/>
              <a:t>Screen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9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of Slide Projector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357680"/>
            <a:ext cx="554831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Concave mirror reflects light forward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Condenser lenses make light rays parallel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 is placed between F and 2F of projection lens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Projection lens forms: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 image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Enlarged image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Inverted image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78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971</Words>
  <Application>Microsoft Office PowerPoint</Application>
  <PresentationFormat>Widescreen</PresentationFormat>
  <Paragraphs>209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Applied Science</vt:lpstr>
      <vt:lpstr>Applications of Lenses in Optical Devices</vt:lpstr>
      <vt:lpstr>Concave Lens (Diverging Lens)</vt:lpstr>
      <vt:lpstr>Lens Terminology</vt:lpstr>
      <vt:lpstr>Focal Length</vt:lpstr>
      <vt:lpstr>Power of a Lens</vt:lpstr>
      <vt:lpstr>Camera</vt:lpstr>
      <vt:lpstr>Slide Projector</vt:lpstr>
      <vt:lpstr>Working of Slide Projector</vt:lpstr>
      <vt:lpstr>Device and Nature of Image</vt:lpstr>
      <vt:lpstr>Speed of Light in Vacuum</vt:lpstr>
      <vt:lpstr>What is Vacuum?</vt:lpstr>
      <vt:lpstr>Why is the Speed of Light Important?</vt:lpstr>
      <vt:lpstr>Basis of Modern Physics</vt:lpstr>
      <vt:lpstr>How Light Travels Through Different Media</vt:lpstr>
      <vt:lpstr>1. Light in Vacuum</vt:lpstr>
      <vt:lpstr>2. Light in Air</vt:lpstr>
      <vt:lpstr>3. Light in Water and Glass</vt:lpstr>
      <vt:lpstr>1. Transparent Materials</vt:lpstr>
      <vt:lpstr>2. Translucent Materials</vt:lpstr>
      <vt:lpstr>3. Opaque Materials</vt:lpstr>
      <vt:lpstr>Reflection of Light</vt:lpstr>
      <vt:lpstr>Laws of Reflection</vt:lpstr>
      <vt:lpstr>Types of Reflection</vt:lpstr>
      <vt:lpstr>Importance of Reflection</vt:lpstr>
      <vt:lpstr>Refraction of Light</vt:lpstr>
      <vt:lpstr>Rules of Refraction</vt:lpstr>
      <vt:lpstr>Importance of Refraction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3</cp:revision>
  <dcterms:created xsi:type="dcterms:W3CDTF">2026-05-16T05:15:46Z</dcterms:created>
  <dcterms:modified xsi:type="dcterms:W3CDTF">2026-05-16T05:36:58Z</dcterms:modified>
</cp:coreProperties>
</file>