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Regulation of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DPT- Medical Physiology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of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Efferent Pathway</a:t>
            </a:r>
          </a:p>
          <a:p>
            <a:r>
              <a:rPr lang="en-US" dirty="0"/>
              <a:t>Fibers leave brainstem and descend in lateral columns of spinal cord. </a:t>
            </a:r>
          </a:p>
          <a:p>
            <a:r>
              <a:rPr lang="en-US" dirty="0"/>
              <a:t>Fibers terminate on motor neurons in anterior horn cells. </a:t>
            </a:r>
          </a:p>
          <a:p>
            <a:r>
              <a:rPr lang="en-US" b="1" dirty="0"/>
              <a:t>Two Sets of Nerve Fibers</a:t>
            </a:r>
          </a:p>
          <a:p>
            <a:r>
              <a:rPr lang="en-US" dirty="0"/>
              <a:t>Phrenic nerves (C3–C5) </a:t>
            </a:r>
            <a:r>
              <a:rPr lang="en-US" dirty="0" smtClean="0"/>
              <a:t>: Supply </a:t>
            </a:r>
            <a:r>
              <a:rPr lang="en-US" dirty="0"/>
              <a:t>diaphragm </a:t>
            </a:r>
          </a:p>
          <a:p>
            <a:r>
              <a:rPr lang="en-US" dirty="0"/>
              <a:t>Intercostal nerves (T1–T11) </a:t>
            </a:r>
            <a:r>
              <a:rPr lang="en-US" dirty="0" smtClean="0"/>
              <a:t>: Supply </a:t>
            </a:r>
            <a:r>
              <a:rPr lang="en-US" dirty="0"/>
              <a:t>external intercostal muscles </a:t>
            </a:r>
          </a:p>
          <a:p>
            <a:r>
              <a:rPr lang="en-US" dirty="0" err="1"/>
              <a:t>Vagus</a:t>
            </a:r>
            <a:r>
              <a:rPr lang="en-US" dirty="0"/>
              <a:t> nerve also contains some efferent fibers.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Afferent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Respiratory centers receive impulses from:</a:t>
            </a:r>
          </a:p>
          <a:p>
            <a:r>
              <a:rPr lang="en-US" dirty="0"/>
              <a:t>Peripheral chemoreceptors and baroreceptors </a:t>
            </a:r>
          </a:p>
          <a:p>
            <a:pPr lvl="1"/>
            <a:r>
              <a:rPr lang="en-US" dirty="0"/>
              <a:t>Via glossopharyngeal and </a:t>
            </a:r>
            <a:r>
              <a:rPr lang="en-US" dirty="0" err="1"/>
              <a:t>vagus</a:t>
            </a:r>
            <a:r>
              <a:rPr lang="en-US" dirty="0"/>
              <a:t> nerves </a:t>
            </a:r>
          </a:p>
          <a:p>
            <a:r>
              <a:rPr lang="en-US" dirty="0"/>
              <a:t>Stretch receptors of lungs </a:t>
            </a:r>
          </a:p>
          <a:p>
            <a:pPr lvl="1"/>
            <a:r>
              <a:rPr lang="en-US" dirty="0"/>
              <a:t>Via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Afferent impulses help respiratory centers modulate thoracic cage and lung movements through efferent fibers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1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Rhythmic Discharge of Inspiratory Impulses</a:t>
            </a:r>
          </a:p>
          <a:p>
            <a:r>
              <a:rPr lang="en-US" dirty="0"/>
              <a:t>Dorsal respiratory group neurons maintain normal rhythm of respiration. </a:t>
            </a:r>
          </a:p>
          <a:p>
            <a:r>
              <a:rPr lang="en-US" dirty="0"/>
              <a:t>They discharge impulses rhythmically. </a:t>
            </a:r>
          </a:p>
          <a:p>
            <a:r>
              <a:rPr lang="en-US" dirty="0"/>
              <a:t>Impulses are transmitted through: </a:t>
            </a:r>
          </a:p>
          <a:p>
            <a:pPr lvl="1"/>
            <a:r>
              <a:rPr lang="en-US" dirty="0"/>
              <a:t>Phrenic nerves </a:t>
            </a:r>
          </a:p>
          <a:p>
            <a:pPr lvl="1"/>
            <a:r>
              <a:rPr lang="en-US" dirty="0"/>
              <a:t>Intercostal nerves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Inspiratory Ramp</a:t>
            </a:r>
          </a:p>
          <a:p>
            <a:r>
              <a:rPr lang="en-US" dirty="0"/>
              <a:t>Pattern of impulse discharge from dorsal respiratory group neurons. </a:t>
            </a:r>
          </a:p>
          <a:p>
            <a:r>
              <a:rPr lang="en-US" dirty="0"/>
              <a:t>Characterized by steady increase in amplitude of action potentials.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Inspiratory Ramp Signals</a:t>
            </a:r>
          </a:p>
          <a:p>
            <a:r>
              <a:rPr lang="en-US" dirty="0"/>
              <a:t>Initially, only few neurons are activated. </a:t>
            </a:r>
          </a:p>
          <a:p>
            <a:r>
              <a:rPr lang="en-US" dirty="0"/>
              <a:t>Later, more neurons are activated gradually. </a:t>
            </a:r>
          </a:p>
          <a:p>
            <a:r>
              <a:rPr lang="en-US" dirty="0"/>
              <a:t>Amplitude increases in ramp fashion. </a:t>
            </a:r>
          </a:p>
          <a:p>
            <a:r>
              <a:rPr lang="en-US" b="1" dirty="0"/>
              <a:t>Duration</a:t>
            </a:r>
          </a:p>
          <a:p>
            <a:r>
              <a:rPr lang="en-US" dirty="0"/>
              <a:t>Ramp signals occur for 2 seconds → inspiration. </a:t>
            </a:r>
          </a:p>
          <a:p>
            <a:r>
              <a:rPr lang="en-US" dirty="0"/>
              <a:t>Then signals stop abruptly for 3 seconds → expiration. </a:t>
            </a:r>
          </a:p>
          <a:p>
            <a:r>
              <a:rPr lang="en-US" dirty="0"/>
              <a:t>Cycle repeats continuously.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inspiration: </a:t>
            </a:r>
          </a:p>
          <a:p>
            <a:pPr lvl="1"/>
            <a:r>
              <a:rPr lang="en-US" dirty="0"/>
              <a:t>Dorsal respiratory neurons inhibit expiratory neurons. </a:t>
            </a:r>
          </a:p>
          <a:p>
            <a:r>
              <a:rPr lang="en-US" dirty="0"/>
              <a:t>During expiration: </a:t>
            </a:r>
          </a:p>
          <a:p>
            <a:pPr lvl="1"/>
            <a:r>
              <a:rPr lang="en-US" dirty="0"/>
              <a:t>Expiratory neurons inhibit dorsal group neurons.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Medullary respiratory centers control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Inspiratory Ramp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Inspiration becomes slow and steady. </a:t>
            </a:r>
          </a:p>
          <a:p>
            <a:r>
              <a:rPr lang="en-US" dirty="0"/>
              <a:t>Filling of lungs with air becomes smooth and gradual.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Pontine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Pontine respiratory centers regulate medullary respiratory centers. </a:t>
            </a:r>
          </a:p>
          <a:p>
            <a:r>
              <a:rPr lang="en-US" dirty="0"/>
              <a:t>They control switching between inspiration and expiration. </a:t>
            </a:r>
          </a:p>
          <a:p>
            <a:r>
              <a:rPr lang="en-US" dirty="0"/>
              <a:t>They help regulate respiratory rate and depth.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Apneustic</a:t>
            </a:r>
            <a:r>
              <a:rPr lang="en-US" dirty="0"/>
              <a:t> center causes prolonged inspiration. </a:t>
            </a:r>
          </a:p>
          <a:p>
            <a:r>
              <a:rPr lang="en-US" dirty="0" err="1"/>
              <a:t>Pneumotaxic</a:t>
            </a:r>
            <a:r>
              <a:rPr lang="en-US" dirty="0"/>
              <a:t> center inhibits the </a:t>
            </a:r>
            <a:r>
              <a:rPr lang="en-US" dirty="0" err="1"/>
              <a:t>apneustic</a:t>
            </a:r>
            <a:r>
              <a:rPr lang="en-US" dirty="0"/>
              <a:t> center. </a:t>
            </a:r>
          </a:p>
          <a:p>
            <a:r>
              <a:rPr lang="en-US" dirty="0"/>
              <a:t>It restricts the duration of inspiration.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2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Bötzinger</a:t>
            </a:r>
            <a:r>
              <a:rPr lang="en-US" dirty="0"/>
              <a:t>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Pre-</a:t>
            </a:r>
            <a:r>
              <a:rPr lang="en-US" dirty="0" err="1"/>
              <a:t>Bötzinger</a:t>
            </a:r>
            <a:r>
              <a:rPr lang="en-US" dirty="0"/>
              <a:t> complex (pre-</a:t>
            </a:r>
            <a:r>
              <a:rPr lang="en-US" dirty="0" err="1"/>
              <a:t>BötC</a:t>
            </a:r>
            <a:r>
              <a:rPr lang="en-US" dirty="0"/>
              <a:t>) is an additional respiratory center found in animals. </a:t>
            </a:r>
          </a:p>
          <a:p>
            <a:r>
              <a:rPr lang="en-US" b="1" dirty="0"/>
              <a:t>Structure</a:t>
            </a:r>
          </a:p>
          <a:p>
            <a:r>
              <a:rPr lang="en-US" dirty="0"/>
              <a:t>Formed by a group of neurons called pacemaker neurons. </a:t>
            </a:r>
          </a:p>
          <a:p>
            <a:r>
              <a:rPr lang="en-US" dirty="0"/>
              <a:t>Located in ventrolateral part of medulla.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Pacemaker neurons generate rhythmic respiratory impulses. </a:t>
            </a:r>
          </a:p>
          <a:p>
            <a:r>
              <a:rPr lang="en-US" dirty="0"/>
              <a:t>Medullary centers send nerve fibers into this complex. </a:t>
            </a:r>
          </a:p>
          <a:p>
            <a:r>
              <a:rPr lang="en-US" dirty="0"/>
              <a:t>Exact functioning mechanism is not known. </a:t>
            </a:r>
          </a:p>
        </p:txBody>
      </p:sp>
    </p:spTree>
    <p:extLst>
      <p:ext uri="{BB962C8B-B14F-4D97-AF65-F5344CB8AC3E}">
        <p14:creationId xmlns:p14="http://schemas.microsoft.com/office/powerpoint/2010/main" val="17021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Regulation of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Respiration is a reflex process. </a:t>
            </a:r>
          </a:p>
          <a:p>
            <a:r>
              <a:rPr lang="en-US" dirty="0"/>
              <a:t>But it can be controlled voluntarily for a short period of about 40 seconds. </a:t>
            </a:r>
          </a:p>
          <a:p>
            <a:r>
              <a:rPr lang="en-US" dirty="0"/>
              <a:t>However, by practice, breathing can be withheld for a long period. </a:t>
            </a:r>
          </a:p>
          <a:p>
            <a:r>
              <a:rPr lang="en-US" dirty="0"/>
              <a:t>At the end of that period, the person is forced to breathe. </a:t>
            </a:r>
          </a:p>
          <a:p>
            <a:r>
              <a:rPr lang="en-US" dirty="0"/>
              <a:t>Respiration is subjected to variation, even under normal physiological conditions. </a:t>
            </a:r>
          </a:p>
          <a:p>
            <a:r>
              <a:rPr lang="en-US" dirty="0"/>
              <a:t>For example, emotion and exercise increase the rate and force of respiration. </a:t>
            </a:r>
          </a:p>
          <a:p>
            <a:r>
              <a:rPr lang="en-US" dirty="0"/>
              <a:t>But the altered pattern of respiration is brought back to normal within a short time by some regulatory mechanisms in the body. </a:t>
            </a:r>
          </a:p>
        </p:txBody>
      </p:sp>
    </p:spTree>
    <p:extLst>
      <p:ext uri="{BB962C8B-B14F-4D97-AF65-F5344CB8AC3E}">
        <p14:creationId xmlns:p14="http://schemas.microsoft.com/office/powerpoint/2010/main" val="205888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 Impulses from Higher Centers</a:t>
            </a:r>
          </a:p>
          <a:p>
            <a:r>
              <a:rPr lang="en-US" b="1" dirty="0" smtClean="0"/>
              <a:t>Function: </a:t>
            </a:r>
            <a:r>
              <a:rPr lang="en-US" dirty="0" smtClean="0"/>
              <a:t>Higher </a:t>
            </a:r>
            <a:r>
              <a:rPr lang="en-US" dirty="0"/>
              <a:t>centers alter respiration by sending impulses directly to dorsal group neurons. </a:t>
            </a:r>
          </a:p>
          <a:p>
            <a:r>
              <a:rPr lang="en-US" b="1" dirty="0"/>
              <a:t>Inhibitory </a:t>
            </a:r>
            <a:r>
              <a:rPr lang="en-US" b="1" dirty="0" smtClean="0"/>
              <a:t>Areas: </a:t>
            </a:r>
            <a:r>
              <a:rPr lang="en-US" dirty="0" smtClean="0"/>
              <a:t>Impulses </a:t>
            </a:r>
            <a:r>
              <a:rPr lang="en-US" dirty="0"/>
              <a:t>from the following areas inhibit respiration:</a:t>
            </a:r>
          </a:p>
          <a:p>
            <a:r>
              <a:rPr lang="en-US" dirty="0"/>
              <a:t>Anterior cingulate gyrus </a:t>
            </a:r>
          </a:p>
          <a:p>
            <a:r>
              <a:rPr lang="en-US" dirty="0"/>
              <a:t>Genu of corpus callosum </a:t>
            </a:r>
          </a:p>
          <a:p>
            <a:r>
              <a:rPr lang="en-US" dirty="0"/>
              <a:t>Olfactory tubercle </a:t>
            </a:r>
          </a:p>
          <a:p>
            <a:r>
              <a:rPr lang="en-US" dirty="0"/>
              <a:t>Posterior orbital gyrus </a:t>
            </a:r>
          </a:p>
          <a:p>
            <a:r>
              <a:rPr lang="en-US" b="1" dirty="0"/>
              <a:t>Stimulatory Areas</a:t>
            </a:r>
          </a:p>
          <a:p>
            <a:r>
              <a:rPr lang="en-US" dirty="0"/>
              <a:t>Impulses </a:t>
            </a:r>
            <a:r>
              <a:rPr lang="en-US" dirty="0" smtClean="0"/>
              <a:t>from: Motor </a:t>
            </a:r>
            <a:r>
              <a:rPr lang="en-US" dirty="0"/>
              <a:t>area </a:t>
            </a:r>
            <a:r>
              <a:rPr lang="en-US" dirty="0" smtClean="0"/>
              <a:t>, Sylvian </a:t>
            </a:r>
            <a:r>
              <a:rPr lang="en-US" dirty="0"/>
              <a:t>area </a:t>
            </a:r>
            <a:r>
              <a:rPr lang="en-US" dirty="0" smtClean="0"/>
              <a:t>, cause </a:t>
            </a:r>
            <a:r>
              <a:rPr lang="en-US" dirty="0"/>
              <a:t>forced breathing.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2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Stretch Receptors of 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Hering</a:t>
            </a:r>
            <a:r>
              <a:rPr lang="en-US" b="1" dirty="0"/>
              <a:t>-Breuer </a:t>
            </a:r>
            <a:r>
              <a:rPr lang="en-US" b="1" dirty="0" smtClean="0"/>
              <a:t>Reflex: </a:t>
            </a:r>
            <a:r>
              <a:rPr lang="en-US" dirty="0" smtClean="0"/>
              <a:t>Protective </a:t>
            </a:r>
            <a:r>
              <a:rPr lang="en-US" dirty="0"/>
              <a:t>reflex that restricts inspiration. </a:t>
            </a:r>
            <a:r>
              <a:rPr lang="en-US" dirty="0" smtClean="0"/>
              <a:t>Prevents </a:t>
            </a:r>
            <a:r>
              <a:rPr lang="en-US" dirty="0"/>
              <a:t>overstretching of lung tissues. </a:t>
            </a:r>
          </a:p>
          <a:p>
            <a:r>
              <a:rPr lang="en-US" b="1" dirty="0"/>
              <a:t>Stretch </a:t>
            </a:r>
            <a:r>
              <a:rPr lang="en-US" b="1" dirty="0" smtClean="0"/>
              <a:t>Receptors: </a:t>
            </a:r>
            <a:r>
              <a:rPr lang="en-US" dirty="0" smtClean="0"/>
              <a:t>Present </a:t>
            </a:r>
            <a:r>
              <a:rPr lang="en-US" dirty="0"/>
              <a:t>in walls of bronchi and bronchioles. </a:t>
            </a:r>
          </a:p>
          <a:p>
            <a:r>
              <a:rPr lang="en-US" dirty="0"/>
              <a:t>Respond to stretching of tissues.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Lung expansion during inspiration stimulates stretch receptors. </a:t>
            </a:r>
          </a:p>
          <a:p>
            <a:r>
              <a:rPr lang="en-US" dirty="0"/>
              <a:t>Impulses travel via </a:t>
            </a:r>
            <a:r>
              <a:rPr lang="en-US" dirty="0" err="1"/>
              <a:t>vagus</a:t>
            </a:r>
            <a:r>
              <a:rPr lang="en-US" dirty="0"/>
              <a:t> nerve to dorsal respiratory group neurons. </a:t>
            </a:r>
          </a:p>
          <a:p>
            <a:r>
              <a:rPr lang="en-US" dirty="0"/>
              <a:t>Dorsal neurons are inhibited. </a:t>
            </a:r>
          </a:p>
          <a:p>
            <a:r>
              <a:rPr lang="en-US" dirty="0"/>
              <a:t>Inspiration stops and expiration begins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8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Hering</a:t>
            </a:r>
            <a:r>
              <a:rPr lang="en-US" dirty="0"/>
              <a:t>-Breuer Reflex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Inflation Reflex</a:t>
            </a:r>
          </a:p>
          <a:p>
            <a:r>
              <a:rPr lang="en-US" dirty="0"/>
              <a:t>Restricts inspiration. </a:t>
            </a:r>
          </a:p>
          <a:p>
            <a:r>
              <a:rPr lang="en-US" dirty="0"/>
              <a:t>Prevents overstretching. </a:t>
            </a:r>
          </a:p>
          <a:p>
            <a:r>
              <a:rPr lang="en-US" b="1" dirty="0"/>
              <a:t>Deflation Reflex</a:t>
            </a:r>
          </a:p>
          <a:p>
            <a:r>
              <a:rPr lang="en-US" dirty="0"/>
              <a:t>Occurs during expiration. </a:t>
            </a:r>
          </a:p>
          <a:p>
            <a:r>
              <a:rPr lang="en-US" dirty="0"/>
              <a:t>Takes place when lung stretching is absent.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J Receptors of 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 receptors = </a:t>
            </a:r>
            <a:r>
              <a:rPr lang="en-US" dirty="0" err="1"/>
              <a:t>Juxtacapillary</a:t>
            </a:r>
            <a:r>
              <a:rPr lang="en-US" dirty="0"/>
              <a:t> receptors. </a:t>
            </a:r>
          </a:p>
          <a:p>
            <a:r>
              <a:rPr lang="en-US" b="1" dirty="0" smtClean="0"/>
              <a:t>Location: </a:t>
            </a:r>
            <a:r>
              <a:rPr lang="en-US" dirty="0" smtClean="0"/>
              <a:t>Present </a:t>
            </a:r>
            <a:r>
              <a:rPr lang="en-US" dirty="0"/>
              <a:t>on alveolar walls. </a:t>
            </a:r>
            <a:r>
              <a:rPr lang="en-US" dirty="0" smtClean="0"/>
              <a:t>Closely </a:t>
            </a:r>
            <a:r>
              <a:rPr lang="en-US" dirty="0"/>
              <a:t>related to pulmonary capillaries. </a:t>
            </a:r>
          </a:p>
          <a:p>
            <a:r>
              <a:rPr lang="en-US" dirty="0"/>
              <a:t>Few present in bronchi walls. </a:t>
            </a:r>
          </a:p>
          <a:p>
            <a:r>
              <a:rPr lang="en-US" b="1" dirty="0" smtClean="0"/>
              <a:t>Discovery: </a:t>
            </a:r>
            <a:r>
              <a:rPr lang="en-US" dirty="0" smtClean="0"/>
              <a:t>Described </a:t>
            </a:r>
            <a:r>
              <a:rPr lang="en-US" dirty="0"/>
              <a:t>by A.S. </a:t>
            </a:r>
            <a:r>
              <a:rPr lang="en-US" dirty="0" err="1"/>
              <a:t>Paintal</a:t>
            </a:r>
            <a:r>
              <a:rPr lang="en-US" dirty="0"/>
              <a:t>. </a:t>
            </a:r>
          </a:p>
          <a:p>
            <a:r>
              <a:rPr lang="en-US" b="1" dirty="0"/>
              <a:t>Nerve Fibers</a:t>
            </a:r>
          </a:p>
          <a:p>
            <a:r>
              <a:rPr lang="en-US" dirty="0"/>
              <a:t>Sensory endings of </a:t>
            </a:r>
            <a:r>
              <a:rPr lang="en-US" dirty="0" err="1"/>
              <a:t>vagus</a:t>
            </a:r>
            <a:r>
              <a:rPr lang="en-US" dirty="0"/>
              <a:t> nerve. </a:t>
            </a:r>
          </a:p>
          <a:p>
            <a:r>
              <a:rPr lang="en-US" dirty="0" err="1"/>
              <a:t>Nonmyelinated</a:t>
            </a:r>
            <a:r>
              <a:rPr lang="en-US" dirty="0"/>
              <a:t> C fibers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Stimulating J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Pulmonary congestion </a:t>
            </a:r>
          </a:p>
          <a:p>
            <a:r>
              <a:rPr lang="en-US" dirty="0"/>
              <a:t>Pulmonary edema </a:t>
            </a:r>
          </a:p>
          <a:p>
            <a:r>
              <a:rPr lang="en-US" dirty="0"/>
              <a:t>Pneumonia </a:t>
            </a:r>
          </a:p>
          <a:p>
            <a:r>
              <a:rPr lang="en-US" dirty="0"/>
              <a:t>Over inflation of lungs </a:t>
            </a:r>
          </a:p>
          <a:p>
            <a:r>
              <a:rPr lang="en-US" dirty="0" err="1"/>
              <a:t>Microembolism</a:t>
            </a:r>
            <a:r>
              <a:rPr lang="en-US" dirty="0"/>
              <a:t> in pulmonary capillaries </a:t>
            </a:r>
          </a:p>
          <a:p>
            <a:r>
              <a:rPr lang="en-US" dirty="0"/>
              <a:t>Chemical substances: </a:t>
            </a:r>
            <a:r>
              <a:rPr lang="en-US" dirty="0" smtClean="0"/>
              <a:t> Histamine , Halothane , Bradykinin , Serotonin </a:t>
            </a:r>
            <a:r>
              <a:rPr lang="en-US" dirty="0" err="1" smtClean="0"/>
              <a:t>Phenyldiguanide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J Receptor Stimulation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Reflex </a:t>
            </a:r>
            <a:r>
              <a:rPr lang="en-US" b="1" dirty="0" smtClean="0"/>
              <a:t>Response: </a:t>
            </a:r>
            <a:r>
              <a:rPr lang="en-US" dirty="0" smtClean="0"/>
              <a:t>Apnea </a:t>
            </a:r>
            <a:r>
              <a:rPr lang="en-US" dirty="0"/>
              <a:t>followed by: </a:t>
            </a:r>
          </a:p>
          <a:p>
            <a:pPr lvl="1"/>
            <a:r>
              <a:rPr lang="en-US" dirty="0"/>
              <a:t>Hyperventilation </a:t>
            </a:r>
          </a:p>
          <a:p>
            <a:pPr lvl="1"/>
            <a:r>
              <a:rPr lang="en-US" dirty="0"/>
              <a:t>Bradycardia </a:t>
            </a:r>
          </a:p>
          <a:p>
            <a:pPr lvl="1"/>
            <a:r>
              <a:rPr lang="en-US" dirty="0"/>
              <a:t>Hypotension </a:t>
            </a:r>
          </a:p>
          <a:p>
            <a:pPr lvl="1"/>
            <a:r>
              <a:rPr lang="en-US" dirty="0"/>
              <a:t>Weakness of skeletal muscles </a:t>
            </a:r>
          </a:p>
          <a:p>
            <a:r>
              <a:rPr lang="en-US" b="1" dirty="0"/>
              <a:t>Clinical </a:t>
            </a:r>
            <a:r>
              <a:rPr lang="en-US" b="1" dirty="0" smtClean="0"/>
              <a:t>Importance: </a:t>
            </a:r>
            <a:r>
              <a:rPr lang="en-US" dirty="0" smtClean="0"/>
              <a:t>Responsible </a:t>
            </a:r>
            <a:r>
              <a:rPr lang="en-US" dirty="0"/>
              <a:t>for hyperventilation in: </a:t>
            </a:r>
          </a:p>
          <a:p>
            <a:pPr lvl="1"/>
            <a:r>
              <a:rPr lang="en-US" dirty="0"/>
              <a:t>Pulmonary congestion </a:t>
            </a:r>
          </a:p>
          <a:p>
            <a:pPr lvl="1"/>
            <a:r>
              <a:rPr lang="en-US" dirty="0"/>
              <a:t>Left heart </a:t>
            </a:r>
            <a:r>
              <a:rPr lang="en-US" dirty="0" smtClean="0"/>
              <a:t>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1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Irritant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Location: </a:t>
            </a:r>
            <a:r>
              <a:rPr lang="en-US" dirty="0" smtClean="0"/>
              <a:t>Bronchi </a:t>
            </a:r>
            <a:r>
              <a:rPr lang="en-US" dirty="0"/>
              <a:t>and bronchioles. </a:t>
            </a:r>
          </a:p>
          <a:p>
            <a:r>
              <a:rPr lang="en-US" b="1" dirty="0"/>
              <a:t>Stimulated </a:t>
            </a:r>
            <a:r>
              <a:rPr lang="en-US" b="1" dirty="0" smtClean="0"/>
              <a:t>By: </a:t>
            </a:r>
            <a:r>
              <a:rPr lang="en-US" dirty="0" smtClean="0"/>
              <a:t>Ammonia , Sulfur </a:t>
            </a:r>
            <a:r>
              <a:rPr lang="en-US" dirty="0"/>
              <a:t>dioxide </a:t>
            </a:r>
            <a:r>
              <a:rPr lang="en-US" dirty="0" smtClean="0"/>
              <a:t>, Other </a:t>
            </a:r>
            <a:r>
              <a:rPr lang="en-US" dirty="0"/>
              <a:t>irritant chemicals </a:t>
            </a:r>
          </a:p>
          <a:p>
            <a:r>
              <a:rPr lang="en-US" b="1" dirty="0" smtClean="0"/>
              <a:t>Pathway: </a:t>
            </a:r>
            <a:r>
              <a:rPr lang="en-US" dirty="0" smtClean="0"/>
              <a:t>Impulses </a:t>
            </a:r>
            <a:r>
              <a:rPr lang="en-US" dirty="0"/>
              <a:t>travel through vagal fibers. </a:t>
            </a:r>
          </a:p>
          <a:p>
            <a:r>
              <a:rPr lang="en-US" b="1" dirty="0"/>
              <a:t>Effects</a:t>
            </a:r>
          </a:p>
          <a:p>
            <a:r>
              <a:rPr lang="en-US" dirty="0"/>
              <a:t>Reflex hyperventilation </a:t>
            </a:r>
          </a:p>
          <a:p>
            <a:r>
              <a:rPr lang="en-US" dirty="0"/>
              <a:t>Bronchospasm </a:t>
            </a:r>
          </a:p>
          <a:p>
            <a:r>
              <a:rPr lang="en-US" b="1" dirty="0" smtClean="0"/>
              <a:t>Importance: </a:t>
            </a:r>
            <a:r>
              <a:rPr lang="en-US" dirty="0" smtClean="0"/>
              <a:t>Prevents </a:t>
            </a:r>
            <a:r>
              <a:rPr lang="en-US" dirty="0"/>
              <a:t>entry of harmful agents into alveoli.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04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Baroreceptors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Receptors </a:t>
            </a:r>
            <a:r>
              <a:rPr lang="en-US" dirty="0"/>
              <a:t>responding to blood pressure changes. </a:t>
            </a:r>
          </a:p>
          <a:p>
            <a:r>
              <a:rPr lang="en-US" b="1" dirty="0" smtClean="0"/>
              <a:t>Location: </a:t>
            </a:r>
            <a:r>
              <a:rPr lang="en-US" dirty="0" smtClean="0"/>
              <a:t>Carotid </a:t>
            </a:r>
            <a:r>
              <a:rPr lang="en-US" dirty="0"/>
              <a:t>sinus </a:t>
            </a:r>
            <a:r>
              <a:rPr lang="en-US" dirty="0" smtClean="0"/>
              <a:t>,Arch </a:t>
            </a:r>
            <a:r>
              <a:rPr lang="en-US" dirty="0"/>
              <a:t>of aorta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Increased blood pressure stimulates baroreceptors. </a:t>
            </a:r>
          </a:p>
          <a:p>
            <a:r>
              <a:rPr lang="en-US" dirty="0"/>
              <a:t>Inhibitory impulses sent to vasomotor center. </a:t>
            </a:r>
          </a:p>
          <a:p>
            <a:r>
              <a:rPr lang="en-US" dirty="0"/>
              <a:t>Results: </a:t>
            </a:r>
          </a:p>
          <a:p>
            <a:pPr lvl="1"/>
            <a:r>
              <a:rPr lang="en-US" dirty="0"/>
              <a:t>Decreased blood pressure </a:t>
            </a:r>
          </a:p>
          <a:p>
            <a:pPr lvl="1"/>
            <a:r>
              <a:rPr lang="en-US" dirty="0"/>
              <a:t>Inhibition of </a:t>
            </a:r>
            <a:r>
              <a:rPr lang="en-US" dirty="0" smtClean="0"/>
              <a:t>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7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  <a:p>
            <a:r>
              <a:rPr lang="en-US" dirty="0"/>
              <a:t>Important in chemical regulation of respiration. </a:t>
            </a:r>
          </a:p>
          <a:p>
            <a:r>
              <a:rPr lang="en-US" b="1" dirty="0"/>
              <a:t>Stimuli</a:t>
            </a:r>
          </a:p>
          <a:p>
            <a:r>
              <a:rPr lang="en-US" dirty="0"/>
              <a:t>Hypoxia </a:t>
            </a:r>
          </a:p>
          <a:p>
            <a:r>
              <a:rPr lang="en-US" dirty="0"/>
              <a:t>Hypercapnia </a:t>
            </a:r>
          </a:p>
          <a:p>
            <a:r>
              <a:rPr lang="en-US" dirty="0"/>
              <a:t>Increased hydrogen ion concentration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Proprioceptors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Receptors </a:t>
            </a:r>
            <a:r>
              <a:rPr lang="en-US" dirty="0"/>
              <a:t>responding to body position changes. </a:t>
            </a:r>
          </a:p>
          <a:p>
            <a:r>
              <a:rPr lang="en-US" b="1" dirty="0"/>
              <a:t>Location</a:t>
            </a:r>
          </a:p>
          <a:p>
            <a:r>
              <a:rPr lang="en-US" dirty="0"/>
              <a:t>Joints </a:t>
            </a:r>
          </a:p>
          <a:p>
            <a:r>
              <a:rPr lang="en-US" dirty="0"/>
              <a:t>Tendons </a:t>
            </a:r>
          </a:p>
          <a:p>
            <a:r>
              <a:rPr lang="en-US" dirty="0"/>
              <a:t>Muscles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Stimulated during exercise. </a:t>
            </a:r>
          </a:p>
          <a:p>
            <a:r>
              <a:rPr lang="en-US" dirty="0"/>
              <a:t>Impulses sent to cerebral cortex. </a:t>
            </a:r>
          </a:p>
          <a:p>
            <a:r>
              <a:rPr lang="en-US" dirty="0"/>
              <a:t>Cortex stimulates medullary respiratory centers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0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1" y="2670144"/>
            <a:ext cx="9601196" cy="3318936"/>
          </a:xfrm>
        </p:spPr>
        <p:txBody>
          <a:bodyPr/>
          <a:lstStyle/>
          <a:p>
            <a:r>
              <a:rPr lang="en-US" dirty="0"/>
              <a:t>Nervous mechanism that regulates respiration includes: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Respiratory centers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Afferent nerves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Efferent nerves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Impulses from </a:t>
            </a:r>
            <a:r>
              <a:rPr lang="en-US" dirty="0" err="1"/>
              <a:t>Thermoreceptors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Cutaneous </a:t>
            </a:r>
            <a:r>
              <a:rPr lang="en-US" dirty="0"/>
              <a:t>receptors responding to temperature changes. </a:t>
            </a:r>
          </a:p>
          <a:p>
            <a:r>
              <a:rPr lang="en-US" b="1" dirty="0"/>
              <a:t>Types</a:t>
            </a:r>
          </a:p>
          <a:p>
            <a:r>
              <a:rPr lang="en-US" dirty="0"/>
              <a:t>Cold receptors </a:t>
            </a:r>
          </a:p>
          <a:p>
            <a:r>
              <a:rPr lang="en-US" dirty="0"/>
              <a:t>Warm receptors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Exposure to cold stimulates cold receptors. </a:t>
            </a:r>
          </a:p>
          <a:p>
            <a:r>
              <a:rPr lang="en-US" dirty="0"/>
              <a:t>Impulses sent to cerebral cortex. </a:t>
            </a:r>
          </a:p>
          <a:p>
            <a:r>
              <a:rPr lang="en-US" dirty="0"/>
              <a:t>Cortex stimulates respiratory centers. </a:t>
            </a:r>
          </a:p>
          <a:p>
            <a:r>
              <a:rPr lang="en-US" b="1" dirty="0" smtClean="0"/>
              <a:t>Result: </a:t>
            </a:r>
            <a:r>
              <a:rPr lang="en-US" dirty="0" smtClean="0"/>
              <a:t>Hyperventilation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34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Changes Stimulating Chemoreceptors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01935" y="13290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Hypoxia → decreased pO₂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Hypercapnia → increased pCO₂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hydrogen ion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4223118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Location</a:t>
            </a:r>
          </a:p>
          <a:p>
            <a:r>
              <a:rPr lang="en-US" dirty="0"/>
              <a:t>Situated in deeper part of medulla oblongata. </a:t>
            </a:r>
          </a:p>
          <a:p>
            <a:r>
              <a:rPr lang="en-US" dirty="0"/>
              <a:t>Close to dorsal respiratory group neurons. </a:t>
            </a:r>
          </a:p>
          <a:p>
            <a:r>
              <a:rPr lang="en-US" dirty="0"/>
              <a:t>Area called </a:t>
            </a:r>
            <a:r>
              <a:rPr lang="en-US" dirty="0" err="1"/>
              <a:t>chemosensitive</a:t>
            </a:r>
            <a:r>
              <a:rPr lang="en-US" dirty="0"/>
              <a:t> area. 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In close contact with: </a:t>
            </a:r>
          </a:p>
          <a:p>
            <a:pPr lvl="1"/>
            <a:r>
              <a:rPr lang="en-US" dirty="0"/>
              <a:t>Blood </a:t>
            </a:r>
          </a:p>
          <a:p>
            <a:pPr lvl="1"/>
            <a:r>
              <a:rPr lang="en-US" dirty="0"/>
              <a:t>Cerebrospinal fluid (CSF)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8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Central 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Connections: </a:t>
            </a:r>
            <a:r>
              <a:rPr lang="en-US" dirty="0" smtClean="0"/>
              <a:t>Connected </a:t>
            </a:r>
            <a:r>
              <a:rPr lang="en-US" dirty="0"/>
              <a:t>with dorsal respiratory group neurons through synapses. </a:t>
            </a:r>
          </a:p>
          <a:p>
            <a:r>
              <a:rPr lang="en-US" b="1" dirty="0" smtClean="0"/>
              <a:t>Characteristics : </a:t>
            </a:r>
            <a:r>
              <a:rPr lang="en-US" dirty="0" smtClean="0"/>
              <a:t>Act </a:t>
            </a:r>
            <a:r>
              <a:rPr lang="en-US" dirty="0"/>
              <a:t>slowly but effectively. </a:t>
            </a:r>
          </a:p>
          <a:p>
            <a:r>
              <a:rPr lang="en-US" dirty="0"/>
              <a:t>Responsible for 70–80% of increased ventilation through chemical regulation.</a:t>
            </a:r>
          </a:p>
          <a:p>
            <a:r>
              <a:rPr lang="en-US" dirty="0"/>
              <a:t>Main stimulant = Increased hydrogen ion concentration</a:t>
            </a:r>
            <a:r>
              <a:rPr lang="en-US" dirty="0" smtClean="0"/>
              <a:t>.</a:t>
            </a:r>
          </a:p>
          <a:p>
            <a:r>
              <a:rPr lang="en-US" dirty="0"/>
              <a:t>Hydrogen ions from blood cannot cross: </a:t>
            </a:r>
          </a:p>
          <a:p>
            <a:pPr lvl="1"/>
            <a:r>
              <a:rPr lang="en-US" dirty="0"/>
              <a:t>Blood-brain barrier </a:t>
            </a:r>
          </a:p>
          <a:p>
            <a:pPr lvl="1"/>
            <a:r>
              <a:rPr lang="en-US" dirty="0"/>
              <a:t>Blood-CSF barrier </a:t>
            </a:r>
          </a:p>
        </p:txBody>
      </p:sp>
    </p:spTree>
    <p:extLst>
      <p:ext uri="{BB962C8B-B14F-4D97-AF65-F5344CB8AC3E}">
        <p14:creationId xmlns:p14="http://schemas.microsoft.com/office/powerpoint/2010/main" val="2643450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Central Chemoreceptor Stimulation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Pathway: </a:t>
            </a:r>
            <a:r>
              <a:rPr lang="en-US" dirty="0" smtClean="0"/>
              <a:t>Excitatory </a:t>
            </a:r>
            <a:r>
              <a:rPr lang="en-US" dirty="0"/>
              <a:t>impulses sent to dorsal respiratory neurons.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Increased ventilation: </a:t>
            </a:r>
          </a:p>
          <a:p>
            <a:pPr lvl="1"/>
            <a:r>
              <a:rPr lang="en-US" dirty="0"/>
              <a:t>Increased respiratory rate </a:t>
            </a:r>
          </a:p>
          <a:p>
            <a:pPr lvl="1"/>
            <a:r>
              <a:rPr lang="en-US" dirty="0"/>
              <a:t>Increased force of breathing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Excess CO₂ is washed out. </a:t>
            </a:r>
          </a:p>
          <a:p>
            <a:r>
              <a:rPr lang="en-US" dirty="0"/>
              <a:t>Respiration returns to 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58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Peripheral 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Oxygen Sensitive Potassium </a:t>
            </a:r>
            <a:r>
              <a:rPr lang="en-US" b="1" dirty="0" smtClean="0"/>
              <a:t>Channels: </a:t>
            </a:r>
            <a:r>
              <a:rPr lang="en-US" dirty="0" smtClean="0"/>
              <a:t>Present </a:t>
            </a:r>
            <a:r>
              <a:rPr lang="en-US" dirty="0"/>
              <a:t>in glomus cells. </a:t>
            </a:r>
          </a:p>
          <a:p>
            <a:r>
              <a:rPr lang="en-US" b="1" dirty="0"/>
              <a:t>During </a:t>
            </a:r>
            <a:r>
              <a:rPr lang="en-US" b="1" dirty="0" smtClean="0"/>
              <a:t>Hypoxia: </a:t>
            </a:r>
            <a:r>
              <a:rPr lang="en-US" dirty="0" smtClean="0"/>
              <a:t>Potassium </a:t>
            </a:r>
            <a:r>
              <a:rPr lang="en-US" dirty="0"/>
              <a:t>channels close. </a:t>
            </a:r>
            <a:r>
              <a:rPr lang="en-US" dirty="0" smtClean="0"/>
              <a:t> Potassium </a:t>
            </a:r>
            <a:r>
              <a:rPr lang="en-US" dirty="0"/>
              <a:t>efflux decreases. </a:t>
            </a:r>
            <a:r>
              <a:rPr lang="en-US" smtClean="0"/>
              <a:t>Glomus </a:t>
            </a:r>
            <a:r>
              <a:rPr lang="en-US" dirty="0"/>
              <a:t>cells depolarize</a:t>
            </a:r>
            <a:r>
              <a:rPr lang="en-US"/>
              <a:t>. </a:t>
            </a:r>
            <a:r>
              <a:rPr lang="en-US" smtClean="0"/>
              <a:t>Action </a:t>
            </a:r>
            <a:r>
              <a:rPr lang="en-US" dirty="0"/>
              <a:t>potentials generated. </a:t>
            </a:r>
          </a:p>
          <a:p>
            <a:r>
              <a:rPr lang="en-US" b="1" dirty="0"/>
              <a:t>Pathway</a:t>
            </a:r>
          </a:p>
          <a:p>
            <a:r>
              <a:rPr lang="en-US" dirty="0"/>
              <a:t>Impulses travel through: </a:t>
            </a:r>
          </a:p>
          <a:p>
            <a:pPr lvl="1"/>
            <a:r>
              <a:rPr lang="en-US" dirty="0"/>
              <a:t>Aortic nerve </a:t>
            </a:r>
          </a:p>
          <a:p>
            <a:pPr lvl="1"/>
            <a:r>
              <a:rPr lang="en-US" dirty="0" err="1"/>
              <a:t>Hering</a:t>
            </a:r>
            <a:r>
              <a:rPr lang="en-US" dirty="0"/>
              <a:t> nerve </a:t>
            </a:r>
          </a:p>
          <a:p>
            <a:r>
              <a:rPr lang="en-US" b="1" dirty="0" smtClean="0"/>
              <a:t>Result: </a:t>
            </a:r>
            <a:r>
              <a:rPr lang="en-US" dirty="0" smtClean="0"/>
              <a:t>Dorsal </a:t>
            </a:r>
            <a:r>
              <a:rPr lang="en-US" dirty="0"/>
              <a:t>respiratory neurons stimulated. </a:t>
            </a:r>
            <a:r>
              <a:rPr lang="en-US" dirty="0" smtClean="0"/>
              <a:t>Ventilation </a:t>
            </a:r>
            <a:r>
              <a:rPr lang="en-US" dirty="0"/>
              <a:t>increases.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9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Respiratory centers are groups of neurons which control the rate, rhythm and force of respiration. </a:t>
            </a:r>
          </a:p>
          <a:p>
            <a:r>
              <a:rPr lang="en-US" sz="1800" dirty="0"/>
              <a:t>These centers are bilaterally situated in reticular formation of the brainstem. </a:t>
            </a:r>
          </a:p>
          <a:p>
            <a:r>
              <a:rPr lang="en-US" sz="1800" b="1" dirty="0"/>
              <a:t>Classification of Respiratory Centers</a:t>
            </a:r>
          </a:p>
          <a:p>
            <a:r>
              <a:rPr lang="en-US" sz="1800" b="1" dirty="0"/>
              <a:t>A. Medullary Centers</a:t>
            </a:r>
          </a:p>
          <a:p>
            <a:r>
              <a:rPr lang="en-US" sz="1800" dirty="0"/>
              <a:t>Dorsal respiratory group of neurons </a:t>
            </a:r>
          </a:p>
          <a:p>
            <a:r>
              <a:rPr lang="en-US" sz="1800" dirty="0"/>
              <a:t>Ventral respiratory group of neurons </a:t>
            </a:r>
          </a:p>
          <a:p>
            <a:r>
              <a:rPr lang="en-US" sz="1800" b="1" dirty="0"/>
              <a:t>B. Pontine Centers</a:t>
            </a:r>
          </a:p>
          <a:p>
            <a:r>
              <a:rPr lang="en-US" sz="1800" dirty="0" err="1"/>
              <a:t>Apneustic</a:t>
            </a:r>
            <a:r>
              <a:rPr lang="en-US" sz="1800" dirty="0"/>
              <a:t> center </a:t>
            </a:r>
          </a:p>
          <a:p>
            <a:r>
              <a:rPr lang="en-US" sz="1800" dirty="0" err="1"/>
              <a:t>Pneumotaxic</a:t>
            </a:r>
            <a:r>
              <a:rPr lang="en-US" sz="1800" dirty="0"/>
              <a:t> </a:t>
            </a:r>
            <a:r>
              <a:rPr lang="en-US" sz="1800" dirty="0" smtClean="0"/>
              <a:t>center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9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Medullary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Dorsal Respiratory Group of Neurons</a:t>
            </a:r>
          </a:p>
          <a:p>
            <a:r>
              <a:rPr lang="en-US" b="1" dirty="0" smtClean="0"/>
              <a:t>Situation: </a:t>
            </a:r>
            <a:r>
              <a:rPr lang="en-US" dirty="0" smtClean="0"/>
              <a:t>Diffusely </a:t>
            </a:r>
            <a:r>
              <a:rPr lang="en-US" dirty="0"/>
              <a:t>situated in the nucleus of </a:t>
            </a:r>
            <a:r>
              <a:rPr lang="en-US" dirty="0" err="1"/>
              <a:t>tractus</a:t>
            </a:r>
            <a:r>
              <a:rPr lang="en-US" dirty="0"/>
              <a:t> </a:t>
            </a:r>
            <a:r>
              <a:rPr lang="en-US" dirty="0" err="1"/>
              <a:t>solitarius</a:t>
            </a:r>
            <a:r>
              <a:rPr lang="en-US" dirty="0"/>
              <a:t>. </a:t>
            </a:r>
            <a:r>
              <a:rPr lang="en-US" dirty="0" smtClean="0"/>
              <a:t>Present </a:t>
            </a:r>
            <a:r>
              <a:rPr lang="en-US" dirty="0"/>
              <a:t>in the upper part of medulla oblongata. </a:t>
            </a:r>
            <a:r>
              <a:rPr lang="en-US" dirty="0" smtClean="0"/>
              <a:t>Collectively </a:t>
            </a:r>
            <a:r>
              <a:rPr lang="en-US" dirty="0"/>
              <a:t>called inspiratory center. </a:t>
            </a:r>
          </a:p>
          <a:p>
            <a:r>
              <a:rPr lang="en-US" b="1" dirty="0"/>
              <a:t>Neurons</a:t>
            </a:r>
          </a:p>
          <a:p>
            <a:r>
              <a:rPr lang="en-US" dirty="0"/>
              <a:t>All neurons are inspiratory neurons. </a:t>
            </a:r>
          </a:p>
          <a:p>
            <a:r>
              <a:rPr lang="en-US" dirty="0"/>
              <a:t>Generate inspiratory ramp because of </a:t>
            </a:r>
            <a:r>
              <a:rPr lang="en-US" dirty="0" err="1"/>
              <a:t>autorhythmic</a:t>
            </a:r>
            <a:r>
              <a:rPr lang="en-US" dirty="0"/>
              <a:t> property. </a:t>
            </a:r>
          </a:p>
          <a:p>
            <a:r>
              <a:rPr lang="en-US" b="1" dirty="0" smtClean="0"/>
              <a:t>Function: </a:t>
            </a:r>
            <a:r>
              <a:rPr lang="en-US" dirty="0" smtClean="0"/>
              <a:t>Responsible </a:t>
            </a:r>
            <a:r>
              <a:rPr lang="en-US" dirty="0"/>
              <a:t>for the basic rhythm of respiration. </a:t>
            </a:r>
          </a:p>
          <a:p>
            <a:r>
              <a:rPr lang="en-US" b="1" dirty="0"/>
              <a:t>Experimental Evidence</a:t>
            </a:r>
          </a:p>
          <a:p>
            <a:r>
              <a:rPr lang="en-US" dirty="0"/>
              <a:t>Electrical stimulation causes contraction of inspiratory muscles and prolonged inspiration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Ventral Respiratory Group of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 in nucleus ambiguous and nucleus </a:t>
            </a:r>
            <a:r>
              <a:rPr lang="en-US" dirty="0" err="1"/>
              <a:t>retroambiguous</a:t>
            </a:r>
            <a:r>
              <a:rPr lang="en-US" dirty="0"/>
              <a:t>. </a:t>
            </a:r>
          </a:p>
          <a:p>
            <a:r>
              <a:rPr lang="en-US" dirty="0"/>
              <a:t>Situated in medulla oblongata anterior and lateral to nucleus </a:t>
            </a:r>
            <a:r>
              <a:rPr lang="en-US" dirty="0" err="1"/>
              <a:t>tractus</a:t>
            </a:r>
            <a:r>
              <a:rPr lang="en-US" dirty="0"/>
              <a:t> </a:t>
            </a:r>
            <a:r>
              <a:rPr lang="en-US" dirty="0" err="1"/>
              <a:t>solitarius</a:t>
            </a:r>
            <a:r>
              <a:rPr lang="en-US" dirty="0"/>
              <a:t>. </a:t>
            </a:r>
          </a:p>
          <a:p>
            <a:r>
              <a:rPr lang="en-US" dirty="0"/>
              <a:t>Earlier called expiratory center. </a:t>
            </a:r>
          </a:p>
          <a:p>
            <a:r>
              <a:rPr lang="en-US" b="1" dirty="0" smtClean="0"/>
              <a:t>Neurons: </a:t>
            </a:r>
            <a:r>
              <a:rPr lang="en-US" dirty="0" smtClean="0"/>
              <a:t>Contains </a:t>
            </a:r>
            <a:r>
              <a:rPr lang="en-US" dirty="0"/>
              <a:t>both inspiratory and expiratory neurons. </a:t>
            </a:r>
            <a:r>
              <a:rPr lang="en-US" dirty="0" smtClean="0"/>
              <a:t> Inspiratory </a:t>
            </a:r>
            <a:r>
              <a:rPr lang="en-US" dirty="0"/>
              <a:t>neurons → central area </a:t>
            </a:r>
            <a:r>
              <a:rPr lang="en-US" dirty="0" smtClean="0"/>
              <a:t>.Expiratory </a:t>
            </a:r>
            <a:r>
              <a:rPr lang="en-US" dirty="0"/>
              <a:t>neurons → caudal and rostral areas </a:t>
            </a:r>
          </a:p>
          <a:p>
            <a:r>
              <a:rPr lang="en-US" b="1" dirty="0" smtClean="0"/>
              <a:t>Function: </a:t>
            </a:r>
            <a:r>
              <a:rPr lang="en-US" dirty="0" smtClean="0"/>
              <a:t>Normally </a:t>
            </a:r>
            <a:r>
              <a:rPr lang="en-US" dirty="0"/>
              <a:t>inactive during quiet breathing. </a:t>
            </a:r>
            <a:r>
              <a:rPr lang="en-US" dirty="0" smtClean="0"/>
              <a:t> Active </a:t>
            </a:r>
            <a:r>
              <a:rPr lang="en-US" dirty="0"/>
              <a:t>during forced breathing. </a:t>
            </a:r>
          </a:p>
          <a:p>
            <a:r>
              <a:rPr lang="en-US" dirty="0"/>
              <a:t>Stimulates inspiratory and expiratory muscles during forced breathing. </a:t>
            </a:r>
          </a:p>
          <a:p>
            <a:r>
              <a:rPr lang="en-US" b="1" dirty="0"/>
              <a:t>Experimental Evidence</a:t>
            </a:r>
          </a:p>
          <a:p>
            <a:r>
              <a:rPr lang="en-US" dirty="0"/>
              <a:t>Stimulation of inspiratory neurons → contraction of inspiratory muscles and prolonged inspiration. </a:t>
            </a:r>
          </a:p>
          <a:p>
            <a:r>
              <a:rPr lang="en-US" dirty="0"/>
              <a:t>Stimulation of expiratory neurons → contraction of expiratory muscles and prolonged expiration.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7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and Ventral Group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33486"/>
              </p:ext>
            </p:extLst>
          </p:nvPr>
        </p:nvGraphicFramePr>
        <p:xfrm>
          <a:off x="1295400" y="3073400"/>
          <a:ext cx="9601200" cy="22860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04416863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0427044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575035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Dorsal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Ventral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25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Situation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Diffusely situated in nucleus </a:t>
                      </a:r>
                      <a:r>
                        <a:rPr lang="en-US" dirty="0" err="1"/>
                        <a:t>tractus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solitarius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 nucleus ambiguous and retroambiguous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1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Type of neurons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Inspiratory neurons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Inspiratory and expiratory neurons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09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Always active, generate inspiratory ramp, autorhythmic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Inactive during quiet breathing, active during forced breathing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67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3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Pontine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Apneustic</a:t>
            </a:r>
            <a:r>
              <a:rPr lang="en-US" b="1" dirty="0"/>
              <a:t> Center</a:t>
            </a:r>
          </a:p>
          <a:p>
            <a:r>
              <a:rPr lang="en-US" b="1" dirty="0" smtClean="0"/>
              <a:t>Situation: </a:t>
            </a:r>
            <a:r>
              <a:rPr lang="en-US" dirty="0" smtClean="0"/>
              <a:t>Situated </a:t>
            </a:r>
            <a:r>
              <a:rPr lang="en-US" dirty="0"/>
              <a:t>in reticular formation of lower pons.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Increases depth of inspiration by acting directly on dorsal group neurons. </a:t>
            </a:r>
          </a:p>
          <a:p>
            <a:r>
              <a:rPr lang="en-US" b="1" dirty="0"/>
              <a:t>Experimental </a:t>
            </a:r>
            <a:r>
              <a:rPr lang="en-US" b="1" dirty="0" smtClean="0"/>
              <a:t>Evidence: </a:t>
            </a:r>
            <a:r>
              <a:rPr lang="en-US" dirty="0" smtClean="0"/>
              <a:t>Stimulation </a:t>
            </a:r>
            <a:r>
              <a:rPr lang="en-US" dirty="0"/>
              <a:t>causes </a:t>
            </a:r>
            <a:r>
              <a:rPr lang="en-US" dirty="0" err="1"/>
              <a:t>apneusis</a:t>
            </a:r>
            <a:r>
              <a:rPr lang="en-US" dirty="0"/>
              <a:t>. </a:t>
            </a:r>
          </a:p>
          <a:p>
            <a:r>
              <a:rPr lang="en-US" b="1" dirty="0" err="1"/>
              <a:t>Apneusis</a:t>
            </a:r>
            <a:endParaRPr lang="en-US" b="1" dirty="0"/>
          </a:p>
          <a:p>
            <a:r>
              <a:rPr lang="en-US" dirty="0"/>
              <a:t>Abnormal respiration pattern characterized by: </a:t>
            </a:r>
          </a:p>
          <a:p>
            <a:pPr lvl="1"/>
            <a:r>
              <a:rPr lang="en-US" dirty="0"/>
              <a:t>prolonged inspiration </a:t>
            </a:r>
          </a:p>
          <a:p>
            <a:pPr lvl="1"/>
            <a:r>
              <a:rPr lang="en-US" dirty="0"/>
              <a:t>followed by short inefficient </a:t>
            </a:r>
            <a:r>
              <a:rPr lang="en-US" dirty="0" smtClean="0"/>
              <a:t>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Pneumotaxic</a:t>
            </a:r>
            <a:r>
              <a:rPr lang="en-US" b="1" dirty="0"/>
              <a:t>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Situation: </a:t>
            </a:r>
            <a:r>
              <a:rPr lang="en-US" dirty="0" smtClean="0"/>
              <a:t>Situated </a:t>
            </a:r>
            <a:r>
              <a:rPr lang="en-US" dirty="0"/>
              <a:t>in dorsolateral reticular formation of upper pons. </a:t>
            </a:r>
            <a:r>
              <a:rPr lang="en-US" dirty="0" smtClean="0"/>
              <a:t>Formed </a:t>
            </a:r>
            <a:r>
              <a:rPr lang="en-US" dirty="0"/>
              <a:t>by neurons of medial parabrachial and </a:t>
            </a:r>
            <a:r>
              <a:rPr lang="en-US" dirty="0" err="1"/>
              <a:t>subparabrachial</a:t>
            </a:r>
            <a:r>
              <a:rPr lang="en-US" dirty="0"/>
              <a:t> nuclei. </a:t>
            </a:r>
            <a:r>
              <a:rPr lang="en-US" dirty="0" smtClean="0"/>
              <a:t> </a:t>
            </a:r>
            <a:r>
              <a:rPr lang="en-US" dirty="0" err="1" smtClean="0"/>
              <a:t>Subparabrachial</a:t>
            </a:r>
            <a:r>
              <a:rPr lang="en-US" dirty="0" smtClean="0"/>
              <a:t> </a:t>
            </a:r>
            <a:r>
              <a:rPr lang="en-US" dirty="0"/>
              <a:t>nucleus is also called </a:t>
            </a:r>
            <a:r>
              <a:rPr lang="en-US" dirty="0" err="1"/>
              <a:t>Kölliker</a:t>
            </a:r>
            <a:r>
              <a:rPr lang="en-US" dirty="0"/>
              <a:t>-Fuse nucleus. </a:t>
            </a:r>
          </a:p>
          <a:p>
            <a:r>
              <a:rPr lang="en-US" b="1" dirty="0" smtClean="0"/>
              <a:t>Function: </a:t>
            </a:r>
            <a:r>
              <a:rPr lang="en-US" dirty="0" smtClean="0"/>
              <a:t>Controls </a:t>
            </a:r>
            <a:r>
              <a:rPr lang="en-US" dirty="0"/>
              <a:t>medullary respiratory centers. </a:t>
            </a:r>
            <a:r>
              <a:rPr lang="en-US" dirty="0" smtClean="0"/>
              <a:t> Acts </a:t>
            </a:r>
            <a:r>
              <a:rPr lang="en-US" dirty="0"/>
              <a:t>through </a:t>
            </a:r>
            <a:r>
              <a:rPr lang="en-US" dirty="0" err="1"/>
              <a:t>apneustic</a:t>
            </a:r>
            <a:r>
              <a:rPr lang="en-US" dirty="0"/>
              <a:t> center. </a:t>
            </a:r>
          </a:p>
          <a:p>
            <a:r>
              <a:rPr lang="en-US" dirty="0"/>
              <a:t>Inhibits </a:t>
            </a:r>
            <a:r>
              <a:rPr lang="en-US" dirty="0" err="1"/>
              <a:t>apneustic</a:t>
            </a:r>
            <a:r>
              <a:rPr lang="en-US" dirty="0"/>
              <a:t> center. </a:t>
            </a:r>
          </a:p>
          <a:p>
            <a:r>
              <a:rPr lang="en-US" dirty="0"/>
              <a:t>Inhibits dorsal group neurons. </a:t>
            </a:r>
          </a:p>
          <a:p>
            <a:r>
              <a:rPr lang="en-US" dirty="0"/>
              <a:t>Stops inspiration and starts expiration. </a:t>
            </a:r>
          </a:p>
          <a:p>
            <a:r>
              <a:rPr lang="en-US" dirty="0"/>
              <a:t>Influences switching between inspiration and expiration. </a:t>
            </a:r>
          </a:p>
          <a:p>
            <a:r>
              <a:rPr lang="en-US" dirty="0"/>
              <a:t>Increases respiratory rate by reducing duration of inspiration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03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1540</Words>
  <Application>Microsoft Office PowerPoint</Application>
  <PresentationFormat>Widescreen</PresentationFormat>
  <Paragraphs>273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Regulation of Respiration</vt:lpstr>
      <vt:lpstr>Regulation of Respiration</vt:lpstr>
      <vt:lpstr>Nervous Mechanism</vt:lpstr>
      <vt:lpstr>Respiratory Centers</vt:lpstr>
      <vt:lpstr>Medullary Centers</vt:lpstr>
      <vt:lpstr>Ventral Respiratory Group of Neurons</vt:lpstr>
      <vt:lpstr>Dorsal and Ventral Group</vt:lpstr>
      <vt:lpstr>Pontine Centers</vt:lpstr>
      <vt:lpstr>Pneumotaxic Center</vt:lpstr>
      <vt:lpstr>Connections of Respiratory Centers</vt:lpstr>
      <vt:lpstr>Afferent Pathway</vt:lpstr>
      <vt:lpstr>Integration of Respiratory Centers</vt:lpstr>
      <vt:lpstr>Integration of Respiratory Centers</vt:lpstr>
      <vt:lpstr>Integration of Respiratory Centers</vt:lpstr>
      <vt:lpstr>Reciprocal Inhibition</vt:lpstr>
      <vt:lpstr>Significance of Inspiratory Ramp Signals</vt:lpstr>
      <vt:lpstr>Role of Pontine Centers</vt:lpstr>
      <vt:lpstr>Integration of Respiratory Centers</vt:lpstr>
      <vt:lpstr>Pre-Bötzinger Complex</vt:lpstr>
      <vt:lpstr>Factors Affecting Respiratory Centers</vt:lpstr>
      <vt:lpstr>Impulses from Stretch Receptors of Lungs</vt:lpstr>
      <vt:lpstr>Types of Hering-Breuer Reflex</vt:lpstr>
      <vt:lpstr>Impulses from J Receptors of Lungs</vt:lpstr>
      <vt:lpstr>Conditions Stimulating J Receptors</vt:lpstr>
      <vt:lpstr>Effects of J Receptor Stimulation</vt:lpstr>
      <vt:lpstr>Impulses from Irritant Receptors</vt:lpstr>
      <vt:lpstr>Impulses from Baroreceptors</vt:lpstr>
      <vt:lpstr>Impulses from Chemoreceptors</vt:lpstr>
      <vt:lpstr>Impulses from Proprioceptors</vt:lpstr>
      <vt:lpstr>Impulses from Thermoreceptors</vt:lpstr>
      <vt:lpstr>Chemical Changes Stimulating Chemoreceptors</vt:lpstr>
      <vt:lpstr>Central Chemoreceptors</vt:lpstr>
      <vt:lpstr>Mechanism of Central Chemoreceptors</vt:lpstr>
      <vt:lpstr>Effect of Central Chemoreceptor Stimulation</vt:lpstr>
      <vt:lpstr>Mechanism of Peripheral Chemoreceptors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Respiration</dc:title>
  <dc:creator>Moorche</dc:creator>
  <cp:lastModifiedBy>Moorche</cp:lastModifiedBy>
  <cp:revision>4</cp:revision>
  <dcterms:created xsi:type="dcterms:W3CDTF">2026-05-14T06:29:23Z</dcterms:created>
  <dcterms:modified xsi:type="dcterms:W3CDTF">2026-05-14T07:22:56Z</dcterms:modified>
</cp:coreProperties>
</file>