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x-none" smtClean="0"/>
              <a:t> </a:t>
            </a:r>
            <a:r>
              <a:rPr lang="en-US" dirty="0"/>
              <a:t>Enzymes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BS (MLT,OT,RIT)</a:t>
            </a:r>
            <a:endParaRPr lang="x-none" dirty="0"/>
          </a:p>
          <a:p>
            <a:r>
              <a:rPr lang="x-none" dirty="0"/>
              <a:t>Subject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Enzymes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lang="en-US" dirty="0"/>
              <a:t>Enzymes are biological catalysts that accelerate biochemical reactions.</a:t>
            </a:r>
          </a:p>
          <a:p>
            <a:pPr>
              <a:defRPr sz="2000"/>
            </a:pPr>
            <a:r>
              <a:rPr lang="en-US" dirty="0"/>
              <a:t>Most enzymes are proteins, while some are RNA molecules (ribozymes).</a:t>
            </a:r>
          </a:p>
          <a:p>
            <a:pPr>
              <a:defRPr sz="2000"/>
            </a:pPr>
            <a:r>
              <a:rPr lang="en-US" dirty="0"/>
              <a:t>They lower activation energy without being consumed.</a:t>
            </a:r>
          </a:p>
          <a:p>
            <a:pPr>
              <a:defRPr sz="2000"/>
            </a:pPr>
            <a:r>
              <a:rPr lang="en-US" dirty="0"/>
              <a:t>Enzymes are highly specific for their substrates.</a:t>
            </a:r>
          </a:p>
          <a:p>
            <a:pPr>
              <a:defRPr sz="2000"/>
            </a:pPr>
            <a:r>
              <a:rPr lang="en-US" dirty="0"/>
              <a:t>Essential for metabolism, digestion, DNA replication, and energy production.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Enzymes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lang="en-US" dirty="0" err="1"/>
              <a:t>Oxidoreductases</a:t>
            </a:r>
            <a:r>
              <a:rPr lang="en-US" dirty="0"/>
              <a:t> – catalyze oxidation-reduction reactions.</a:t>
            </a:r>
          </a:p>
          <a:p>
            <a:pPr>
              <a:defRPr sz="2000"/>
            </a:pPr>
            <a:r>
              <a:rPr lang="en-US" dirty="0" err="1"/>
              <a:t>Transferases</a:t>
            </a:r>
            <a:r>
              <a:rPr lang="en-US" dirty="0"/>
              <a:t> – transfer functional groups.</a:t>
            </a:r>
          </a:p>
          <a:p>
            <a:pPr>
              <a:defRPr sz="2000"/>
            </a:pPr>
            <a:r>
              <a:rPr lang="en-US" dirty="0"/>
              <a:t>Hydrolases – catalyze hydrolysis reactions.</a:t>
            </a:r>
          </a:p>
          <a:p>
            <a:pPr>
              <a:defRPr sz="2000"/>
            </a:pPr>
            <a:r>
              <a:rPr lang="en-US" dirty="0" err="1"/>
              <a:t>Lyases</a:t>
            </a:r>
            <a:r>
              <a:rPr lang="en-US" dirty="0"/>
              <a:t> – remove groups without hydrolysis.</a:t>
            </a:r>
          </a:p>
          <a:p>
            <a:pPr>
              <a:defRPr sz="2000"/>
            </a:pPr>
            <a:r>
              <a:rPr lang="en-US" dirty="0" err="1"/>
              <a:t>Isomerases</a:t>
            </a:r>
            <a:r>
              <a:rPr lang="en-US" dirty="0"/>
              <a:t> – catalyze rearrangements within molecules.</a:t>
            </a:r>
          </a:p>
          <a:p>
            <a:pPr>
              <a:defRPr sz="2000"/>
            </a:pPr>
            <a:r>
              <a:rPr lang="en-US" dirty="0"/>
              <a:t>Ligases – join molecules using ATP.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Enzymes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lang="en-US" dirty="0"/>
              <a:t>Highly specific in action.</a:t>
            </a:r>
          </a:p>
          <a:p>
            <a:pPr>
              <a:defRPr sz="2000"/>
            </a:pPr>
            <a:r>
              <a:rPr lang="en-US" dirty="0"/>
              <a:t>Effective in small quantities.</a:t>
            </a:r>
          </a:p>
          <a:p>
            <a:pPr>
              <a:defRPr sz="2000"/>
            </a:pPr>
            <a:r>
              <a:rPr lang="en-US" dirty="0"/>
              <a:t>Sensitive to temperature and </a:t>
            </a:r>
            <a:r>
              <a:rPr lang="en-US" dirty="0" err="1"/>
              <a:t>pH.</a:t>
            </a:r>
            <a:endParaRPr lang="en-US" dirty="0"/>
          </a:p>
          <a:p>
            <a:pPr>
              <a:defRPr sz="2000"/>
            </a:pPr>
            <a:r>
              <a:rPr lang="en-US" dirty="0"/>
              <a:t>Possess active sites for substrate binding.</a:t>
            </a:r>
          </a:p>
          <a:p>
            <a:pPr>
              <a:defRPr sz="2000"/>
            </a:pPr>
            <a:r>
              <a:rPr lang="en-US" dirty="0"/>
              <a:t>Can be reused after reactions.</a:t>
            </a:r>
          </a:p>
          <a:p>
            <a:pPr>
              <a:defRPr sz="2000"/>
            </a:pPr>
            <a:r>
              <a:rPr lang="en-US" dirty="0"/>
              <a:t>Show saturation kinetics.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Enzyme Activity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lang="en-US" dirty="0"/>
              <a:t>Temperature: optimum temperature required for maximum activity.</a:t>
            </a:r>
          </a:p>
          <a:p>
            <a:pPr>
              <a:defRPr sz="2000"/>
            </a:pPr>
            <a:r>
              <a:rPr lang="en-US" dirty="0"/>
              <a:t>pH: enzymes function best at specific pH levels.</a:t>
            </a:r>
          </a:p>
          <a:p>
            <a:pPr>
              <a:defRPr sz="2000"/>
            </a:pPr>
            <a:r>
              <a:rPr lang="en-US" dirty="0"/>
              <a:t>Substrate concentration affects reaction rate.</a:t>
            </a:r>
          </a:p>
          <a:p>
            <a:pPr>
              <a:defRPr sz="2000"/>
            </a:pPr>
            <a:r>
              <a:rPr lang="en-US" dirty="0"/>
              <a:t>Enzyme concentration increases reaction rate.</a:t>
            </a:r>
          </a:p>
          <a:p>
            <a:pPr>
              <a:defRPr sz="2000"/>
            </a:pPr>
            <a:r>
              <a:rPr lang="en-US" dirty="0"/>
              <a:t>Presence of inhibitors decreases activity.</a:t>
            </a:r>
          </a:p>
          <a:p>
            <a:pPr>
              <a:defRPr sz="2000"/>
            </a:pPr>
            <a:r>
              <a:rPr lang="en-US" dirty="0"/>
              <a:t>Cofactors and coenzymes may be required.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Coenzymes and Their Actions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lang="en-US" dirty="0"/>
              <a:t>NAD+ and NADP+ – electron carriers in redox reactions.</a:t>
            </a:r>
          </a:p>
          <a:p>
            <a:pPr>
              <a:defRPr sz="2000"/>
            </a:pPr>
            <a:r>
              <a:rPr lang="en-US" dirty="0"/>
              <a:t>FAD – involved in oxidation reactions.</a:t>
            </a:r>
          </a:p>
          <a:p>
            <a:pPr>
              <a:defRPr sz="2000"/>
            </a:pPr>
            <a:r>
              <a:rPr lang="en-US" dirty="0"/>
              <a:t>Coenzyme A – transfers acyl groups.</a:t>
            </a:r>
          </a:p>
          <a:p>
            <a:pPr>
              <a:defRPr sz="2000"/>
            </a:pPr>
            <a:r>
              <a:rPr lang="en-US" dirty="0"/>
              <a:t>Biotin – involved in carboxylation reactions.</a:t>
            </a:r>
          </a:p>
          <a:p>
            <a:pPr>
              <a:defRPr sz="2000"/>
            </a:pPr>
            <a:r>
              <a:rPr lang="en-US" dirty="0"/>
              <a:t>Thiamine pyrophosphate – decarboxylation reactions.</a:t>
            </a:r>
          </a:p>
          <a:p>
            <a:pPr>
              <a:defRPr sz="2000"/>
            </a:pPr>
            <a:r>
              <a:rPr lang="en-US" dirty="0" err="1"/>
              <a:t>Pyridoxal</a:t>
            </a:r>
            <a:r>
              <a:rPr lang="en-US" dirty="0"/>
              <a:t> phosphate – amino acid metabolism.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 Inhibitors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lang="en-US" dirty="0"/>
              <a:t>Competitive inhibitors compete with substrate for active site.</a:t>
            </a:r>
          </a:p>
          <a:p>
            <a:pPr>
              <a:defRPr sz="2000"/>
            </a:pPr>
            <a:r>
              <a:rPr lang="en-US" dirty="0"/>
              <a:t>Non-competitive inhibitors bind at different sites.</a:t>
            </a:r>
          </a:p>
          <a:p>
            <a:pPr>
              <a:defRPr sz="2000"/>
            </a:pPr>
            <a:r>
              <a:rPr lang="en-US" dirty="0"/>
              <a:t>Uncompetitive inhibitors bind only to enzyme-substrate complex.</a:t>
            </a:r>
          </a:p>
          <a:p>
            <a:pPr>
              <a:defRPr sz="2000"/>
            </a:pPr>
            <a:r>
              <a:rPr lang="en-US" dirty="0"/>
              <a:t>Irreversible inhibitors permanently inactivate enzymes.</a:t>
            </a:r>
          </a:p>
          <a:p>
            <a:pPr>
              <a:defRPr sz="2000"/>
            </a:pPr>
            <a:r>
              <a:rPr lang="en-US" dirty="0"/>
              <a:t>Important in medicine and toxicology.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Functions of Enzymes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/>
            </a:pPr>
            <a:r>
              <a:rPr lang="en-US" dirty="0"/>
              <a:t>Allosteric regulation controls enzyme activity.</a:t>
            </a:r>
          </a:p>
          <a:p>
            <a:pPr>
              <a:defRPr sz="2000"/>
            </a:pPr>
            <a:r>
              <a:rPr lang="en-US" dirty="0"/>
              <a:t>Feedback inhibition regulates metabolic pathways.</a:t>
            </a:r>
          </a:p>
          <a:p>
            <a:pPr>
              <a:defRPr sz="2000"/>
            </a:pPr>
            <a:r>
              <a:rPr lang="en-US" dirty="0"/>
              <a:t>Covalent modification such as phosphorylation affects activity.</a:t>
            </a:r>
          </a:p>
          <a:p>
            <a:pPr>
              <a:defRPr sz="2000"/>
            </a:pPr>
            <a:r>
              <a:rPr lang="en-US" dirty="0"/>
              <a:t>Enzyme induction and repression regulate synthesis.</a:t>
            </a:r>
          </a:p>
          <a:p>
            <a:pPr>
              <a:defRPr sz="2000"/>
            </a:pPr>
            <a:r>
              <a:rPr lang="en-US" dirty="0"/>
              <a:t>Essential for maintaining cellular homeostasis.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Enzymes are essential biological catalysts that regulate biochemical reactions. Their activity depends on environmental factors, cofactors, and regulatory mechanisms. Knowledge of enzymes is fundamental in chemistry, medicine, biotechnology, and pharmacology.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352</Words>
  <Application>Microsoft Office PowerPoint</Application>
  <PresentationFormat>Custom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 Enzymes</vt:lpstr>
      <vt:lpstr>Introduction to Enzymes</vt:lpstr>
      <vt:lpstr>Classification of Enzymes</vt:lpstr>
      <vt:lpstr>Properties of Enzymes</vt:lpstr>
      <vt:lpstr>Factors Affecting Enzyme Activity</vt:lpstr>
      <vt:lpstr>Important Coenzymes and Their Actions</vt:lpstr>
      <vt:lpstr>Enzyme Inhibitors</vt:lpstr>
      <vt:lpstr>Regulatory Functions of Enzymes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MAC</dc:creator>
  <cp:lastModifiedBy>Bismillah computers</cp:lastModifiedBy>
  <cp:revision>4</cp:revision>
  <dcterms:created xsi:type="dcterms:W3CDTF">2025-09-15T17:01:40Z</dcterms:created>
  <dcterms:modified xsi:type="dcterms:W3CDTF">2026-05-13T08:48:55Z</dcterms:modified>
</cp:coreProperties>
</file>