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71" r:id="rId12"/>
    <p:sldId id="270" r:id="rId13"/>
    <p:sldId id="266" r:id="rId14"/>
    <p:sldId id="272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8" r:id="rId28"/>
    <p:sldId id="282" r:id="rId29"/>
    <p:sldId id="289" r:id="rId30"/>
    <p:sldId id="283" r:id="rId31"/>
    <p:sldId id="284" r:id="rId32"/>
    <p:sldId id="285" r:id="rId33"/>
    <p:sldId id="290" r:id="rId34"/>
    <p:sldId id="286" r:id="rId35"/>
    <p:sldId id="294" r:id="rId36"/>
    <p:sldId id="281" r:id="rId37"/>
    <p:sldId id="291" r:id="rId38"/>
    <p:sldId id="292" r:id="rId39"/>
    <p:sldId id="293" r:id="rId40"/>
    <p:sldId id="295" r:id="rId41"/>
    <p:sldId id="296" r:id="rId42"/>
    <p:sldId id="301" r:id="rId43"/>
    <p:sldId id="298" r:id="rId44"/>
    <p:sldId id="297" r:id="rId45"/>
    <p:sldId id="302" r:id="rId46"/>
    <p:sldId id="299" r:id="rId47"/>
    <p:sldId id="300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THORAX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9" y="1407381"/>
            <a:ext cx="60773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Termination</a:t>
            </a:r>
          </a:p>
          <a:p>
            <a:r>
              <a:rPr lang="en-US" dirty="0"/>
              <a:t>Continues as arch of aorta behind right 2nd </a:t>
            </a:r>
            <a:r>
              <a:rPr lang="en-US" dirty="0" err="1"/>
              <a:t>sternocostal</a:t>
            </a:r>
            <a:r>
              <a:rPr lang="en-US" dirty="0"/>
              <a:t> joint </a:t>
            </a:r>
          </a:p>
          <a:p>
            <a:r>
              <a:rPr lang="en-US" b="1" dirty="0"/>
              <a:t>Branches</a:t>
            </a:r>
          </a:p>
          <a:p>
            <a:r>
              <a:rPr lang="en-US" dirty="0"/>
              <a:t>Right coronary artery </a:t>
            </a:r>
          </a:p>
          <a:p>
            <a:r>
              <a:rPr lang="en-US" dirty="0"/>
              <a:t>Left coronary artery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2" y="488881"/>
            <a:ext cx="11171583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8880"/>
            <a:ext cx="11187484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5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 of Ascending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Anterior</a:t>
            </a:r>
          </a:p>
          <a:p>
            <a:r>
              <a:rPr lang="en-US" dirty="0"/>
              <a:t>Pulmonary trunk </a:t>
            </a:r>
          </a:p>
          <a:p>
            <a:r>
              <a:rPr lang="en-US" dirty="0"/>
              <a:t>Right auricle </a:t>
            </a:r>
          </a:p>
          <a:p>
            <a:r>
              <a:rPr lang="en-US" dirty="0"/>
              <a:t>Pericardium </a:t>
            </a:r>
          </a:p>
          <a:p>
            <a:r>
              <a:rPr lang="en-US" b="1" dirty="0"/>
              <a:t>Posterior</a:t>
            </a:r>
          </a:p>
          <a:p>
            <a:r>
              <a:rPr lang="en-US" dirty="0"/>
              <a:t>Left atrium </a:t>
            </a:r>
          </a:p>
          <a:p>
            <a:r>
              <a:rPr lang="en-US" dirty="0"/>
              <a:t>Right pulmonary artery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0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0"/>
            <a:ext cx="11171583" cy="5903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7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Right Side</a:t>
            </a:r>
          </a:p>
          <a:p>
            <a:r>
              <a:rPr lang="en-US" dirty="0"/>
              <a:t>Superior vena cava </a:t>
            </a:r>
          </a:p>
          <a:p>
            <a:r>
              <a:rPr lang="en-US" b="1" dirty="0"/>
              <a:t>Left Side</a:t>
            </a:r>
          </a:p>
          <a:p>
            <a:r>
              <a:rPr lang="en-US" dirty="0"/>
              <a:t>Pulmonary trunk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Importance of Ascending Aorta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Aortic </a:t>
            </a:r>
            <a:r>
              <a:rPr lang="en-US" dirty="0"/>
              <a:t>aneurysm </a:t>
            </a:r>
          </a:p>
          <a:p>
            <a:r>
              <a:rPr lang="en-US" dirty="0"/>
              <a:t>Aortic dissection </a:t>
            </a:r>
          </a:p>
          <a:p>
            <a:r>
              <a:rPr lang="en-US" dirty="0"/>
              <a:t>Aortic valve stenosis </a:t>
            </a:r>
          </a:p>
          <a:p>
            <a:r>
              <a:rPr lang="en-US" dirty="0"/>
              <a:t>Coronary artery disease near aortic root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6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0"/>
            <a:ext cx="1121133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Arch of Aorta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Beginning</a:t>
            </a:r>
            <a:endParaRPr lang="en-US" b="1" dirty="0"/>
          </a:p>
          <a:p>
            <a:r>
              <a:rPr lang="en-US" dirty="0"/>
              <a:t>Behind right 2nd </a:t>
            </a:r>
            <a:r>
              <a:rPr lang="en-US" dirty="0" err="1"/>
              <a:t>sternocostal</a:t>
            </a:r>
            <a:r>
              <a:rPr lang="en-US" dirty="0"/>
              <a:t> joint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Passes upward, backward, and to the left </a:t>
            </a:r>
          </a:p>
          <a:p>
            <a:r>
              <a:rPr lang="en-US" dirty="0"/>
              <a:t>Arches over root of left lung </a:t>
            </a:r>
          </a:p>
          <a:p>
            <a:r>
              <a:rPr lang="en-US" b="1" dirty="0"/>
              <a:t>Termination</a:t>
            </a:r>
          </a:p>
          <a:p>
            <a:r>
              <a:rPr lang="en-US" dirty="0"/>
              <a:t>Continues as descending thoracic aorta at lower border of T4 vertebra</a:t>
            </a:r>
          </a:p>
        </p:txBody>
      </p:sp>
    </p:spTree>
    <p:extLst>
      <p:ext uri="{BB962C8B-B14F-4D97-AF65-F5344CB8AC3E}">
        <p14:creationId xmlns:p14="http://schemas.microsoft.com/office/powerpoint/2010/main" val="212952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88881"/>
            <a:ext cx="11179534" cy="58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</a:t>
            </a:r>
            <a:r>
              <a:rPr lang="en-US" b="1" dirty="0"/>
              <a:t>Thoracic Arteries and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Great Thoracic Arteries</a:t>
            </a:r>
          </a:p>
          <a:p>
            <a:r>
              <a:rPr lang="en-US" dirty="0"/>
              <a:t>Ascending aorta </a:t>
            </a:r>
          </a:p>
          <a:p>
            <a:r>
              <a:rPr lang="en-US" dirty="0"/>
              <a:t>Arch of aorta </a:t>
            </a:r>
          </a:p>
          <a:p>
            <a:r>
              <a:rPr lang="en-US" dirty="0"/>
              <a:t>Descending thoracic aorta </a:t>
            </a:r>
          </a:p>
          <a:p>
            <a:r>
              <a:rPr lang="en-US" dirty="0"/>
              <a:t>Pulmonary trunk </a:t>
            </a:r>
          </a:p>
          <a:p>
            <a:r>
              <a:rPr lang="en-US" dirty="0"/>
              <a:t>Pulmonary arteries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54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Arch of Aorta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Brachiocephalic Trunk</a:t>
            </a:r>
          </a:p>
          <a:p>
            <a:r>
              <a:rPr lang="en-US" dirty="0"/>
              <a:t>Divides into: </a:t>
            </a:r>
          </a:p>
          <a:p>
            <a:pPr lvl="1"/>
            <a:r>
              <a:rPr lang="en-US" dirty="0"/>
              <a:t>Right common carotid artery </a:t>
            </a:r>
          </a:p>
          <a:p>
            <a:pPr lvl="1"/>
            <a:r>
              <a:rPr lang="en-US" dirty="0"/>
              <a:t>Right subclavian artery </a:t>
            </a:r>
          </a:p>
          <a:p>
            <a:r>
              <a:rPr lang="en-US" b="1" dirty="0"/>
              <a:t>2. Left Common Carotid Artery</a:t>
            </a:r>
          </a:p>
          <a:p>
            <a:r>
              <a:rPr lang="en-US" b="1" dirty="0"/>
              <a:t>3. Left Subclavian Artery</a:t>
            </a:r>
          </a:p>
        </p:txBody>
      </p:sp>
    </p:spTree>
    <p:extLst>
      <p:ext uri="{BB962C8B-B14F-4D97-AF65-F5344CB8AC3E}">
        <p14:creationId xmlns:p14="http://schemas.microsoft.com/office/powerpoint/2010/main" val="417872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488880"/>
            <a:ext cx="11147729" cy="58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 of Arch of Aorta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Anterior and Left</a:t>
            </a:r>
          </a:p>
          <a:p>
            <a:r>
              <a:rPr lang="en-US" dirty="0"/>
              <a:t>Left </a:t>
            </a:r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r>
              <a:rPr lang="en-US" dirty="0"/>
              <a:t>Left phrenic nerve </a:t>
            </a:r>
          </a:p>
          <a:p>
            <a:r>
              <a:rPr lang="en-US" dirty="0"/>
              <a:t>Left lung and pleura </a:t>
            </a:r>
          </a:p>
          <a:p>
            <a:r>
              <a:rPr lang="en-US" b="1" dirty="0"/>
              <a:t>Inferior</a:t>
            </a:r>
          </a:p>
          <a:p>
            <a:r>
              <a:rPr lang="en-US" dirty="0"/>
              <a:t>Left main bronchus </a:t>
            </a:r>
          </a:p>
          <a:p>
            <a:r>
              <a:rPr lang="en-US" dirty="0"/>
              <a:t>Pulmonary trunk </a:t>
            </a:r>
          </a:p>
          <a:p>
            <a:r>
              <a:rPr lang="en-US" dirty="0" smtClean="0"/>
              <a:t>Left </a:t>
            </a:r>
            <a:r>
              <a:rPr lang="en-US" dirty="0"/>
              <a:t>recurrent laryngeal nerve </a:t>
            </a:r>
          </a:p>
        </p:txBody>
      </p:sp>
    </p:spTree>
    <p:extLst>
      <p:ext uri="{BB962C8B-B14F-4D97-AF65-F5344CB8AC3E}">
        <p14:creationId xmlns:p14="http://schemas.microsoft.com/office/powerpoint/2010/main" val="125401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88880"/>
            <a:ext cx="11219290" cy="58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Posterior and Right</a:t>
            </a:r>
          </a:p>
          <a:p>
            <a:r>
              <a:rPr lang="en-US" dirty="0"/>
              <a:t>Trachea </a:t>
            </a:r>
          </a:p>
          <a:p>
            <a:r>
              <a:rPr lang="en-US" dirty="0"/>
              <a:t>Esophagus </a:t>
            </a:r>
          </a:p>
          <a:p>
            <a:r>
              <a:rPr lang="en-US" dirty="0"/>
              <a:t>Thoracic 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8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Descending Thoracic Aorta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Beginning</a:t>
            </a:r>
          </a:p>
          <a:p>
            <a:r>
              <a:rPr lang="en-US" dirty="0"/>
              <a:t>Lower border of T4 vertebra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Descends through posterior mediastinum </a:t>
            </a:r>
          </a:p>
          <a:p>
            <a:r>
              <a:rPr lang="en-US" dirty="0"/>
              <a:t>Initially left of vertebral column </a:t>
            </a:r>
          </a:p>
          <a:p>
            <a:r>
              <a:rPr lang="en-US" dirty="0"/>
              <a:t>Approaches midline inferiorly </a:t>
            </a:r>
          </a:p>
          <a:p>
            <a:r>
              <a:rPr lang="en-US" b="1" dirty="0"/>
              <a:t>Termination</a:t>
            </a:r>
          </a:p>
          <a:p>
            <a:r>
              <a:rPr lang="en-US" dirty="0"/>
              <a:t>Passes through aortic hiatus at T12 </a:t>
            </a:r>
          </a:p>
          <a:p>
            <a:r>
              <a:rPr lang="en-US" dirty="0"/>
              <a:t>Continues as abdominal aorta</a:t>
            </a:r>
          </a:p>
        </p:txBody>
      </p:sp>
    </p:spTree>
    <p:extLst>
      <p:ext uri="{BB962C8B-B14F-4D97-AF65-F5344CB8AC3E}">
        <p14:creationId xmlns:p14="http://schemas.microsoft.com/office/powerpoint/2010/main" val="4001609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88881"/>
            <a:ext cx="11179534" cy="58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02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8880"/>
            <a:ext cx="11187484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4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Branches of Descending Thoracic Aorta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Visceral Branches</a:t>
            </a:r>
          </a:p>
          <a:p>
            <a:r>
              <a:rPr lang="en-US" dirty="0"/>
              <a:t>Bronchial arteries </a:t>
            </a:r>
          </a:p>
          <a:p>
            <a:r>
              <a:rPr lang="en-US" dirty="0"/>
              <a:t>Esophageal arteries </a:t>
            </a:r>
          </a:p>
          <a:p>
            <a:r>
              <a:rPr lang="en-US" dirty="0"/>
              <a:t>Pericardial branches </a:t>
            </a:r>
          </a:p>
          <a:p>
            <a:r>
              <a:rPr lang="en-US" dirty="0"/>
              <a:t>Mediastinal branches </a:t>
            </a:r>
          </a:p>
          <a:p>
            <a:r>
              <a:rPr lang="en-US" b="1" dirty="0"/>
              <a:t>Parietal Branches</a:t>
            </a:r>
          </a:p>
          <a:p>
            <a:r>
              <a:rPr lang="en-US" dirty="0"/>
              <a:t>Posterior intercostal arteries </a:t>
            </a:r>
          </a:p>
          <a:p>
            <a:r>
              <a:rPr lang="en-US" dirty="0"/>
              <a:t>Subcostal arteries </a:t>
            </a:r>
          </a:p>
          <a:p>
            <a:r>
              <a:rPr lang="en-US" dirty="0"/>
              <a:t>Superior phrenic arteries</a:t>
            </a:r>
          </a:p>
        </p:txBody>
      </p:sp>
    </p:spTree>
    <p:extLst>
      <p:ext uri="{BB962C8B-B14F-4D97-AF65-F5344CB8AC3E}">
        <p14:creationId xmlns:p14="http://schemas.microsoft.com/office/powerpoint/2010/main" val="251146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8880"/>
            <a:ext cx="11187484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8880"/>
            <a:ext cx="11187484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83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Pulmonary Trunk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Arises from right ventricle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Ascends upward, backward, and to the left </a:t>
            </a:r>
          </a:p>
          <a:p>
            <a:r>
              <a:rPr lang="en-US" dirty="0"/>
              <a:t>Lies within fibrous pericardium </a:t>
            </a:r>
          </a:p>
          <a:p>
            <a:r>
              <a:rPr lang="en-US" b="1" dirty="0"/>
              <a:t>Termination</a:t>
            </a:r>
          </a:p>
          <a:p>
            <a:r>
              <a:rPr lang="en-US" dirty="0"/>
              <a:t>Divides into right and left pulmonary arteries below arch of aorta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Carries deoxygenated blood to lungs</a:t>
            </a:r>
          </a:p>
        </p:txBody>
      </p:sp>
    </p:spTree>
    <p:extLst>
      <p:ext uri="{BB962C8B-B14F-4D97-AF65-F5344CB8AC3E}">
        <p14:creationId xmlns:p14="http://schemas.microsoft.com/office/powerpoint/2010/main" val="1071725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501" y="488880"/>
            <a:ext cx="11266998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Pulmonary Artery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Features</a:t>
            </a:r>
            <a:endParaRPr lang="en-US" b="1" dirty="0"/>
          </a:p>
          <a:p>
            <a:r>
              <a:rPr lang="en-US" dirty="0"/>
              <a:t>Longer than left pulmonary artery </a:t>
            </a:r>
          </a:p>
          <a:p>
            <a:r>
              <a:rPr lang="en-US" dirty="0"/>
              <a:t>Passes horizontally to right lung root </a:t>
            </a:r>
          </a:p>
          <a:p>
            <a:r>
              <a:rPr lang="en-US" b="1" dirty="0"/>
              <a:t>Relations</a:t>
            </a:r>
          </a:p>
          <a:p>
            <a:r>
              <a:rPr lang="en-US" dirty="0"/>
              <a:t>Behind ascending aorta </a:t>
            </a:r>
          </a:p>
          <a:p>
            <a:r>
              <a:rPr lang="en-US" dirty="0"/>
              <a:t>Behind superior vena cava </a:t>
            </a:r>
          </a:p>
          <a:p>
            <a:r>
              <a:rPr lang="en-US" dirty="0"/>
              <a:t>Anterior to right bronchus</a:t>
            </a:r>
          </a:p>
        </p:txBody>
      </p:sp>
    </p:spTree>
    <p:extLst>
      <p:ext uri="{BB962C8B-B14F-4D97-AF65-F5344CB8AC3E}">
        <p14:creationId xmlns:p14="http://schemas.microsoft.com/office/powerpoint/2010/main" val="1887618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501" y="488880"/>
            <a:ext cx="11266998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1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Pulmonary Artery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Features</a:t>
            </a:r>
            <a:endParaRPr lang="en-US" b="1" dirty="0"/>
          </a:p>
          <a:p>
            <a:r>
              <a:rPr lang="en-US" dirty="0"/>
              <a:t>Shorter than right pulmonary artery </a:t>
            </a:r>
          </a:p>
          <a:p>
            <a:r>
              <a:rPr lang="en-US" dirty="0"/>
              <a:t>Passes to left lung root </a:t>
            </a:r>
          </a:p>
          <a:p>
            <a:r>
              <a:rPr lang="en-US" b="1" dirty="0"/>
              <a:t>Relations</a:t>
            </a:r>
          </a:p>
          <a:p>
            <a:r>
              <a:rPr lang="en-US" dirty="0"/>
              <a:t>Anterior to descending thoracic aorta </a:t>
            </a:r>
          </a:p>
          <a:p>
            <a:r>
              <a:rPr lang="en-US" dirty="0"/>
              <a:t>Superior to left main bronchus</a:t>
            </a:r>
          </a:p>
        </p:txBody>
      </p:sp>
    </p:spTree>
    <p:extLst>
      <p:ext uri="{BB962C8B-B14F-4D97-AF65-F5344CB8AC3E}">
        <p14:creationId xmlns:p14="http://schemas.microsoft.com/office/powerpoint/2010/main" val="1976832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501" y="488880"/>
            <a:ext cx="11266998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Pulmonary Veins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Number</a:t>
            </a:r>
          </a:p>
          <a:p>
            <a:r>
              <a:rPr lang="en-US" dirty="0"/>
              <a:t>Four pulmonary veins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Carry oxygenated blood to left atrium </a:t>
            </a:r>
          </a:p>
        </p:txBody>
      </p:sp>
    </p:spTree>
    <p:extLst>
      <p:ext uri="{BB962C8B-B14F-4D97-AF65-F5344CB8AC3E}">
        <p14:creationId xmlns:p14="http://schemas.microsoft.com/office/powerpoint/2010/main" val="4069353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Arrangement</a:t>
            </a:r>
          </a:p>
          <a:p>
            <a:r>
              <a:rPr lang="en-US" dirty="0"/>
              <a:t>Right superior pulmonary vein </a:t>
            </a:r>
          </a:p>
          <a:p>
            <a:r>
              <a:rPr lang="en-US" dirty="0"/>
              <a:t>Right inferior pulmonary vein </a:t>
            </a:r>
          </a:p>
          <a:p>
            <a:r>
              <a:rPr lang="en-US" dirty="0"/>
              <a:t>Left superior pulmonary vein </a:t>
            </a:r>
          </a:p>
          <a:p>
            <a:r>
              <a:rPr lang="en-US" dirty="0"/>
              <a:t>Left inferior pulmonary vein 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Thin walls </a:t>
            </a:r>
          </a:p>
          <a:p>
            <a:r>
              <a:rPr lang="en-US" dirty="0"/>
              <a:t>No valves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18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488881"/>
            <a:ext cx="11163631" cy="58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4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Superior Vena Cava (SVC)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Formation</a:t>
            </a:r>
            <a:endParaRPr lang="en-US" b="1" dirty="0"/>
          </a:p>
          <a:p>
            <a:r>
              <a:rPr lang="en-US" dirty="0"/>
              <a:t>Union of right and left brachiocephalic veins behind lower border of right 1st costal cartilage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Descends vertically in superior mediastinum </a:t>
            </a:r>
          </a:p>
          <a:p>
            <a:r>
              <a:rPr lang="en-US" b="1" dirty="0"/>
              <a:t>Termination</a:t>
            </a:r>
          </a:p>
          <a:p>
            <a:r>
              <a:rPr lang="en-US" dirty="0"/>
              <a:t>Opens into right atrium at level of right 3rd costal cartilage </a:t>
            </a:r>
          </a:p>
          <a:p>
            <a:r>
              <a:rPr lang="en-US" b="1" dirty="0"/>
              <a:t>Tributary</a:t>
            </a:r>
          </a:p>
          <a:p>
            <a:r>
              <a:rPr lang="en-US" dirty="0"/>
              <a:t>Azygos vein</a:t>
            </a:r>
          </a:p>
        </p:txBody>
      </p:sp>
    </p:spTree>
    <p:extLst>
      <p:ext uri="{BB962C8B-B14F-4D97-AF65-F5344CB8AC3E}">
        <p14:creationId xmlns:p14="http://schemas.microsoft.com/office/powerpoint/2010/main" val="339067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460" y="488881"/>
            <a:ext cx="11204860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27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0" y="488881"/>
            <a:ext cx="11211339" cy="58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54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Relations of Superior Vena </a:t>
            </a:r>
            <a:r>
              <a:rPr lang="en-US" b="1" dirty="0" smtClean="0"/>
              <a:t>Cava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Anterior</a:t>
            </a:r>
            <a:endParaRPr lang="en-US" b="1" dirty="0"/>
          </a:p>
          <a:p>
            <a:r>
              <a:rPr lang="en-US" dirty="0"/>
              <a:t>Thymus remnants </a:t>
            </a:r>
          </a:p>
          <a:p>
            <a:r>
              <a:rPr lang="en-US" dirty="0"/>
              <a:t>Right lung and pleura </a:t>
            </a:r>
          </a:p>
          <a:p>
            <a:r>
              <a:rPr lang="en-US" b="1" dirty="0"/>
              <a:t>Posterior</a:t>
            </a:r>
          </a:p>
          <a:p>
            <a:r>
              <a:rPr lang="en-US" dirty="0"/>
              <a:t>Trachea </a:t>
            </a:r>
          </a:p>
          <a:p>
            <a:r>
              <a:rPr lang="en-US" dirty="0"/>
              <a:t>Right </a:t>
            </a:r>
            <a:r>
              <a:rPr lang="en-US" dirty="0" err="1"/>
              <a:t>vagus</a:t>
            </a:r>
            <a:r>
              <a:rPr lang="en-US" dirty="0"/>
              <a:t> nerve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11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88880"/>
            <a:ext cx="11219290" cy="58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6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Medial</a:t>
            </a:r>
          </a:p>
          <a:p>
            <a:r>
              <a:rPr lang="en-US" dirty="0"/>
              <a:t>Ascending aorta </a:t>
            </a:r>
          </a:p>
          <a:p>
            <a:r>
              <a:rPr lang="en-US" b="1" dirty="0"/>
              <a:t>Lateral</a:t>
            </a:r>
          </a:p>
          <a:p>
            <a:r>
              <a:rPr lang="en-US" dirty="0"/>
              <a:t>Right phrenic nerve </a:t>
            </a:r>
          </a:p>
          <a:p>
            <a:r>
              <a:rPr lang="en-US" dirty="0"/>
              <a:t>Right lung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17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Brachiocephalic Veins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Formation</a:t>
            </a:r>
            <a:endParaRPr lang="en-US" b="1" dirty="0"/>
          </a:p>
          <a:p>
            <a:r>
              <a:rPr lang="en-US" dirty="0"/>
              <a:t>Union of internal jugular and subclavian veins </a:t>
            </a:r>
          </a:p>
          <a:p>
            <a:r>
              <a:rPr lang="en-US" b="1" dirty="0"/>
              <a:t>Right Brachiocephalic Vein</a:t>
            </a:r>
          </a:p>
          <a:p>
            <a:r>
              <a:rPr lang="en-US" dirty="0"/>
              <a:t>Short </a:t>
            </a:r>
          </a:p>
          <a:p>
            <a:r>
              <a:rPr lang="en-US" dirty="0"/>
              <a:t>Vertical </a:t>
            </a:r>
          </a:p>
          <a:p>
            <a:r>
              <a:rPr lang="en-US" b="1" dirty="0"/>
              <a:t>Left Brachiocephalic Vein</a:t>
            </a:r>
          </a:p>
          <a:p>
            <a:r>
              <a:rPr lang="en-US" dirty="0"/>
              <a:t>Longer </a:t>
            </a:r>
          </a:p>
          <a:p>
            <a:r>
              <a:rPr lang="en-US" dirty="0"/>
              <a:t>Oblique </a:t>
            </a:r>
          </a:p>
          <a:p>
            <a:r>
              <a:rPr lang="en-US" dirty="0"/>
              <a:t>Crosses superior mediastinum</a:t>
            </a:r>
          </a:p>
        </p:txBody>
      </p:sp>
    </p:spTree>
    <p:extLst>
      <p:ext uri="{BB962C8B-B14F-4D97-AF65-F5344CB8AC3E}">
        <p14:creationId xmlns:p14="http://schemas.microsoft.com/office/powerpoint/2010/main" val="3399764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88880"/>
            <a:ext cx="11219290" cy="58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7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Inferior Vena Cava (Thoracic Part)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Entry </a:t>
            </a:r>
            <a:r>
              <a:rPr lang="en-US" b="1" dirty="0"/>
              <a:t>into Thorax</a:t>
            </a:r>
          </a:p>
          <a:p>
            <a:r>
              <a:rPr lang="en-US" dirty="0"/>
              <a:t>Through </a:t>
            </a:r>
            <a:r>
              <a:rPr lang="en-US" dirty="0" err="1"/>
              <a:t>caval</a:t>
            </a:r>
            <a:r>
              <a:rPr lang="en-US" dirty="0"/>
              <a:t> opening at T8 </a:t>
            </a:r>
          </a:p>
          <a:p>
            <a:r>
              <a:rPr lang="en-US" b="1" dirty="0"/>
              <a:t>Relation</a:t>
            </a:r>
          </a:p>
          <a:p>
            <a:r>
              <a:rPr lang="en-US" dirty="0"/>
              <a:t>Traverses central tendon of diaphragm </a:t>
            </a:r>
          </a:p>
          <a:p>
            <a:r>
              <a:rPr lang="en-US" b="1" dirty="0"/>
              <a:t>Termination</a:t>
            </a:r>
          </a:p>
          <a:p>
            <a:r>
              <a:rPr lang="en-US" dirty="0"/>
              <a:t>Opens into right atrium</a:t>
            </a:r>
          </a:p>
        </p:txBody>
      </p:sp>
    </p:spTree>
    <p:extLst>
      <p:ext uri="{BB962C8B-B14F-4D97-AF65-F5344CB8AC3E}">
        <p14:creationId xmlns:p14="http://schemas.microsoft.com/office/powerpoint/2010/main" val="1262036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488881"/>
            <a:ext cx="11179534" cy="58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5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Azygos Vein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Continuation of right ascending lumbar vein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Ascends through posterior mediastinum </a:t>
            </a:r>
          </a:p>
          <a:p>
            <a:r>
              <a:rPr lang="en-US" dirty="0"/>
              <a:t>Arches over root of right lung </a:t>
            </a:r>
          </a:p>
          <a:p>
            <a:r>
              <a:rPr lang="en-US" b="1" dirty="0"/>
              <a:t>Termination</a:t>
            </a:r>
          </a:p>
          <a:p>
            <a:r>
              <a:rPr lang="en-US" dirty="0"/>
              <a:t>Joins superior vena cava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Important collateral venous pathway</a:t>
            </a:r>
          </a:p>
        </p:txBody>
      </p:sp>
    </p:spTree>
    <p:extLst>
      <p:ext uri="{BB962C8B-B14F-4D97-AF65-F5344CB8AC3E}">
        <p14:creationId xmlns:p14="http://schemas.microsoft.com/office/powerpoint/2010/main" val="1070627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488880"/>
            <a:ext cx="11195436" cy="59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Great Thoracic Veins</a:t>
            </a:r>
          </a:p>
          <a:p>
            <a:r>
              <a:rPr lang="en-US" dirty="0"/>
              <a:t>Superior vena cava </a:t>
            </a:r>
          </a:p>
          <a:p>
            <a:r>
              <a:rPr lang="en-US" dirty="0"/>
              <a:t>Inferior vena cava </a:t>
            </a:r>
          </a:p>
          <a:p>
            <a:r>
              <a:rPr lang="en-US" dirty="0"/>
              <a:t>Brachiocephalic veins </a:t>
            </a:r>
          </a:p>
          <a:p>
            <a:r>
              <a:rPr lang="en-US" dirty="0"/>
              <a:t>Azygos venous system </a:t>
            </a:r>
          </a:p>
          <a:p>
            <a:r>
              <a:rPr lang="en-US" dirty="0"/>
              <a:t>Pulmonary veins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3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Hemiazygos</a:t>
            </a:r>
            <a:r>
              <a:rPr lang="en-US" b="1" dirty="0"/>
              <a:t> Vein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Hemiazygos</a:t>
            </a:r>
            <a:r>
              <a:rPr lang="en-US" b="1" dirty="0"/>
              <a:t> Vein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Left ascending lumbar vein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Ascends on left side of vertebral column </a:t>
            </a:r>
          </a:p>
          <a:p>
            <a:r>
              <a:rPr lang="en-US" dirty="0"/>
              <a:t>Crosses to right around T8 </a:t>
            </a:r>
          </a:p>
          <a:p>
            <a:r>
              <a:rPr lang="en-US" b="1" dirty="0"/>
              <a:t>Drainage</a:t>
            </a:r>
          </a:p>
          <a:p>
            <a:r>
              <a:rPr lang="en-US" dirty="0"/>
              <a:t>Lower left posterior intercostal veins</a:t>
            </a:r>
          </a:p>
        </p:txBody>
      </p:sp>
    </p:spTree>
    <p:extLst>
      <p:ext uri="{BB962C8B-B14F-4D97-AF65-F5344CB8AC3E}">
        <p14:creationId xmlns:p14="http://schemas.microsoft.com/office/powerpoint/2010/main" val="2008417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88880"/>
            <a:ext cx="11155680" cy="58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2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88881"/>
            <a:ext cx="11259047" cy="58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7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88881"/>
            <a:ext cx="11227242" cy="58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0"/>
            <a:ext cx="11171583" cy="5903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3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0"/>
            <a:ext cx="11203388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3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Ascending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Begins at aortic orifice of left ventricle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Ascends upward, forward, and to the right </a:t>
            </a:r>
          </a:p>
          <a:p>
            <a:r>
              <a:rPr lang="en-US" dirty="0"/>
              <a:t>Located within fibrous pericardium </a:t>
            </a:r>
          </a:p>
          <a:p>
            <a:r>
              <a:rPr lang="en-US" dirty="0"/>
              <a:t>Lies in middle mediastinum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0"/>
            <a:ext cx="11211338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88" y="488880"/>
            <a:ext cx="607736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25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603</Words>
  <Application>Microsoft Office PowerPoint</Application>
  <PresentationFormat>Widescreen</PresentationFormat>
  <Paragraphs>196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Garamond</vt:lpstr>
      <vt:lpstr>Organic</vt:lpstr>
      <vt:lpstr>ANATOMY  THE THORAX </vt:lpstr>
      <vt:lpstr>Great Thoracic Arteries and Veins</vt:lpstr>
      <vt:lpstr>PowerPoint Presentation</vt:lpstr>
      <vt:lpstr>PowerPoint Presentation</vt:lpstr>
      <vt:lpstr>CONTINUED </vt:lpstr>
      <vt:lpstr>PowerPoint Presentation</vt:lpstr>
      <vt:lpstr>PowerPoint Presentation</vt:lpstr>
      <vt:lpstr>Ascending Aorta</vt:lpstr>
      <vt:lpstr>PowerPoint Presentation</vt:lpstr>
      <vt:lpstr>CONTINUED </vt:lpstr>
      <vt:lpstr>PowerPoint Presentation</vt:lpstr>
      <vt:lpstr>PowerPoint Presentation</vt:lpstr>
      <vt:lpstr>Relations of Ascending Aorta</vt:lpstr>
      <vt:lpstr>PowerPoint Presentation</vt:lpstr>
      <vt:lpstr>CONTINUED </vt:lpstr>
      <vt:lpstr>Clinical Importance of Ascending Aorta</vt:lpstr>
      <vt:lpstr>PowerPoint Presentation</vt:lpstr>
      <vt:lpstr>Arch of Aorta</vt:lpstr>
      <vt:lpstr>PowerPoint Presentation</vt:lpstr>
      <vt:lpstr>Branches of Arch of Aorta</vt:lpstr>
      <vt:lpstr>PowerPoint Presentation</vt:lpstr>
      <vt:lpstr>Relations of Arch of Aorta</vt:lpstr>
      <vt:lpstr>PowerPoint Presentation</vt:lpstr>
      <vt:lpstr>CONTINUED</vt:lpstr>
      <vt:lpstr>Descending Thoracic Aorta</vt:lpstr>
      <vt:lpstr>PowerPoint Presentation</vt:lpstr>
      <vt:lpstr>PowerPoint Presentation</vt:lpstr>
      <vt:lpstr>Branches of Descending Thoracic Aorta</vt:lpstr>
      <vt:lpstr>PowerPoint Presentation</vt:lpstr>
      <vt:lpstr>Pulmonary Trunk</vt:lpstr>
      <vt:lpstr>PowerPoint Presentation</vt:lpstr>
      <vt:lpstr>Right Pulmonary Artery</vt:lpstr>
      <vt:lpstr>PowerPoint Presentation</vt:lpstr>
      <vt:lpstr>Left Pulmonary Artery</vt:lpstr>
      <vt:lpstr>PowerPoint Presentation</vt:lpstr>
      <vt:lpstr>Pulmonary Veins</vt:lpstr>
      <vt:lpstr>CONTINUED </vt:lpstr>
      <vt:lpstr>PowerPoint Presentation</vt:lpstr>
      <vt:lpstr>Superior Vena Cava (SVC)</vt:lpstr>
      <vt:lpstr>PowerPoint Presentation</vt:lpstr>
      <vt:lpstr>Relations of Superior Vena Cava</vt:lpstr>
      <vt:lpstr>PowerPoint Presentation</vt:lpstr>
      <vt:lpstr>CONTINUED </vt:lpstr>
      <vt:lpstr>Brachiocephalic Veins</vt:lpstr>
      <vt:lpstr>PowerPoint Presentation</vt:lpstr>
      <vt:lpstr>Inferior Vena Cava (Thoracic Part)</vt:lpstr>
      <vt:lpstr>PowerPoint Presentation</vt:lpstr>
      <vt:lpstr>Azygos Vein</vt:lpstr>
      <vt:lpstr>PowerPoint Presentation</vt:lpstr>
      <vt:lpstr>Hemiazygos Vein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THORAX</dc:title>
  <dc:creator>Moorche</dc:creator>
  <cp:lastModifiedBy>Moorche</cp:lastModifiedBy>
  <cp:revision>9</cp:revision>
  <dcterms:created xsi:type="dcterms:W3CDTF">2026-05-12T12:08:11Z</dcterms:created>
  <dcterms:modified xsi:type="dcterms:W3CDTF">2026-05-12T14:26:09Z</dcterms:modified>
</cp:coreProperties>
</file>