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719" y="1399430"/>
            <a:ext cx="663395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88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Etomidate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Etomidate</a:t>
            </a:r>
            <a:endParaRPr lang="en-US" b="1" dirty="0"/>
          </a:p>
          <a:p>
            <a:r>
              <a:rPr lang="en-US" dirty="0"/>
              <a:t>Rapid-acting IV anesthetic </a:t>
            </a:r>
          </a:p>
          <a:p>
            <a:r>
              <a:rPr lang="en-US" dirty="0"/>
              <a:t>Minimal cardiovascular depression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Enhances GABA-A receptor activity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0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Uses</a:t>
            </a:r>
          </a:p>
          <a:p>
            <a:r>
              <a:rPr lang="en-US" dirty="0"/>
              <a:t>Induction of anesthesia </a:t>
            </a:r>
          </a:p>
          <a:p>
            <a:r>
              <a:rPr lang="en-US" dirty="0"/>
              <a:t>Preferred in cardiac patients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Maintains blood pressure better than many other IV anesthetics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09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Adrenal suppression </a:t>
            </a:r>
          </a:p>
          <a:p>
            <a:r>
              <a:rPr lang="en-US" dirty="0"/>
              <a:t>Nausea and vomiting </a:t>
            </a:r>
          </a:p>
          <a:p>
            <a:r>
              <a:rPr lang="en-US" dirty="0"/>
              <a:t>Myoclonus (muscle movements)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Useful in patients with weak heart function during surgery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94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Ketamine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Ketamine</a:t>
            </a:r>
          </a:p>
          <a:p>
            <a:r>
              <a:rPr lang="en-US" dirty="0"/>
              <a:t>Produces dissociative anesthesia </a:t>
            </a:r>
          </a:p>
          <a:p>
            <a:r>
              <a:rPr lang="en-US" dirty="0"/>
              <a:t>Provides anesthesia and analgesia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NMDA receptor antagonist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869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Effects</a:t>
            </a:r>
          </a:p>
          <a:p>
            <a:r>
              <a:rPr lang="en-US" dirty="0"/>
              <a:t>Strong pain relief </a:t>
            </a:r>
          </a:p>
          <a:p>
            <a:r>
              <a:rPr lang="en-US" dirty="0"/>
              <a:t>Increases heart rate and blood pressure </a:t>
            </a:r>
          </a:p>
          <a:p>
            <a:r>
              <a:rPr lang="en-US" dirty="0"/>
              <a:t>Causes bronchodilation </a:t>
            </a:r>
          </a:p>
          <a:p>
            <a:r>
              <a:rPr lang="en-US" b="1" dirty="0"/>
              <a:t>Uses</a:t>
            </a:r>
          </a:p>
          <a:p>
            <a:r>
              <a:rPr lang="en-US" dirty="0"/>
              <a:t>Emergency procedures </a:t>
            </a:r>
          </a:p>
          <a:p>
            <a:r>
              <a:rPr lang="en-US" dirty="0"/>
              <a:t>Asthmatic patients </a:t>
            </a:r>
          </a:p>
          <a:p>
            <a:r>
              <a:rPr lang="en-US" dirty="0"/>
              <a:t>Pediatric anesthesia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66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Hallucinations </a:t>
            </a:r>
          </a:p>
          <a:p>
            <a:r>
              <a:rPr lang="en-US" dirty="0"/>
              <a:t>Delirium during recovery </a:t>
            </a:r>
          </a:p>
          <a:p>
            <a:r>
              <a:rPr lang="en-US" dirty="0"/>
              <a:t>Increased intracranial pressure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Patient may keep eyes open but does not feel pain or remember procedure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566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Midazolam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Midazolam</a:t>
            </a:r>
          </a:p>
          <a:p>
            <a:r>
              <a:rPr lang="en-US" dirty="0"/>
              <a:t>Short-acting benzodiazepine </a:t>
            </a:r>
          </a:p>
          <a:p>
            <a:r>
              <a:rPr lang="en-US" dirty="0"/>
              <a:t>Produces sedation and amnesia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Enhances GABA-A receptor activity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14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Uses</a:t>
            </a:r>
          </a:p>
          <a:p>
            <a:r>
              <a:rPr lang="en-US" dirty="0"/>
              <a:t>Preoperative sedation </a:t>
            </a:r>
          </a:p>
          <a:p>
            <a:r>
              <a:rPr lang="en-US" dirty="0"/>
              <a:t>Endoscopy </a:t>
            </a:r>
          </a:p>
          <a:p>
            <a:r>
              <a:rPr lang="en-US" dirty="0"/>
              <a:t>Minor procedures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52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Drowsiness </a:t>
            </a:r>
          </a:p>
          <a:p>
            <a:r>
              <a:rPr lang="en-US" b="1" dirty="0"/>
              <a:t>Antidote</a:t>
            </a:r>
          </a:p>
          <a:p>
            <a:r>
              <a:rPr lang="en-US" dirty="0"/>
              <a:t>Flumazenil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Patient becomes calm and may not remember the procedure afterward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69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Opioids – Fentanyl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Fentanyl</a:t>
            </a:r>
          </a:p>
          <a:p>
            <a:r>
              <a:rPr lang="en-US" dirty="0"/>
              <a:t>Potent opioid analgesic </a:t>
            </a:r>
          </a:p>
          <a:p>
            <a:r>
              <a:rPr lang="en-US" dirty="0"/>
              <a:t>Commonly combined with anesthetic agents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Activates opioid receptors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5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Intravenous (IV)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What are Intravenous (IV) Anesthetics?</a:t>
            </a:r>
          </a:p>
          <a:p>
            <a:r>
              <a:rPr lang="en-US" dirty="0"/>
              <a:t>Drugs given directly into a vein </a:t>
            </a:r>
          </a:p>
          <a:p>
            <a:r>
              <a:rPr lang="en-US" dirty="0"/>
              <a:t>Produce anesthesia rapidly </a:t>
            </a:r>
          </a:p>
          <a:p>
            <a:r>
              <a:rPr lang="en-US" dirty="0"/>
              <a:t>Mainly used for: </a:t>
            </a:r>
          </a:p>
          <a:p>
            <a:pPr lvl="1"/>
            <a:r>
              <a:rPr lang="en-US" dirty="0"/>
              <a:t>Induction of anesthesia </a:t>
            </a:r>
          </a:p>
          <a:p>
            <a:pPr lvl="1"/>
            <a:r>
              <a:rPr lang="en-US" dirty="0"/>
              <a:t>Sedation </a:t>
            </a:r>
          </a:p>
          <a:p>
            <a:pPr lvl="1"/>
            <a:r>
              <a:rPr lang="en-US" dirty="0"/>
              <a:t>Short surgical procedures </a:t>
            </a:r>
          </a:p>
          <a:p>
            <a:r>
              <a:rPr lang="en-US" dirty="0"/>
              <a:t>Act within seconds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Like turning off a light immediately by pressing a switch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778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Uses</a:t>
            </a:r>
          </a:p>
          <a:p>
            <a:r>
              <a:rPr lang="en-US" dirty="0"/>
              <a:t>Pain control during surgery </a:t>
            </a:r>
          </a:p>
          <a:p>
            <a:r>
              <a:rPr lang="en-US" dirty="0"/>
              <a:t>Balanced anesthesia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Bradycardia </a:t>
            </a:r>
          </a:p>
          <a:p>
            <a:r>
              <a:rPr lang="en-US" dirty="0"/>
              <a:t>Chest wall rigidity at high doses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Used to control severe surgical pain effectively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318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altLang="en-US" b="1" dirty="0">
                <a:ln>
                  <a:noFill/>
                </a:ln>
                <a:solidFill>
                  <a:schemeClr val="tx1"/>
                </a:solidFill>
                <a:latin typeface="Arial" panose="020B0604020202020204" pitchFamily="34" charset="0"/>
              </a:rPr>
              <a:t>Comparison of IV Anesthetics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562080"/>
              </p:ext>
            </p:extLst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314051478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21067611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8578907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Drug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Main 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Important Point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396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err="1"/>
                        <a:t>Propofol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Rapid recovery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Most commonly used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53511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Thiopental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Ultra-short acting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Barbiturate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8489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err="1"/>
                        <a:t>Etomidate</a:t>
                      </a:r>
                      <a:endParaRPr lang="en-US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Cardiovascular stability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Good for cardiac patients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0768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Ketamine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Analgesia + anesthesia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Increases BP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90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Midazolam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Sedation + amnesia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Benzodiazepine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4043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Fentanyl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Strong analgesia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Opioid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12284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51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IV Anesthetics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Rapid </a:t>
            </a:r>
            <a:r>
              <a:rPr lang="en-US" dirty="0"/>
              <a:t>induction </a:t>
            </a:r>
          </a:p>
          <a:p>
            <a:r>
              <a:rPr lang="en-US" dirty="0"/>
              <a:t>Easy administration </a:t>
            </a:r>
          </a:p>
          <a:p>
            <a:r>
              <a:rPr lang="en-US" dirty="0"/>
              <a:t>Useful in emergencies </a:t>
            </a:r>
          </a:p>
          <a:p>
            <a:r>
              <a:rPr lang="en-US" dirty="0"/>
              <a:t>Comfortable for patients </a:t>
            </a:r>
          </a:p>
          <a:p>
            <a:r>
              <a:rPr lang="en-US" dirty="0"/>
              <a:t>Useful in day-care surgeries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Helpful when surgery must begin quickly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147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Disadvantages of IV Anesthetics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Respiratory </a:t>
            </a:r>
            <a:r>
              <a:rPr lang="en-US" dirty="0"/>
              <a:t>depression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Continuous monitoring required </a:t>
            </a:r>
          </a:p>
          <a:p>
            <a:r>
              <a:rPr lang="en-US" dirty="0"/>
              <a:t>Some drugs cause hallucinations or nausea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Patient may need oxygen support during anesthesia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18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The Lecture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 </a:t>
            </a:r>
            <a:r>
              <a:rPr lang="en-US" dirty="0"/>
              <a:t>anesthetics act rapidly and are essential in modern anesthesia </a:t>
            </a:r>
          </a:p>
          <a:p>
            <a:r>
              <a:rPr lang="en-US" dirty="0"/>
              <a:t>Different drugs have different advantages and adverse effects </a:t>
            </a:r>
          </a:p>
          <a:p>
            <a:r>
              <a:rPr lang="en-US" dirty="0"/>
              <a:t>Drug selection depends on patient condition and type of procedure </a:t>
            </a:r>
          </a:p>
          <a:p>
            <a:r>
              <a:rPr lang="en-US" dirty="0"/>
              <a:t>Careful monitoring is necessary for patient safety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74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2981"/>
            <a:ext cx="11195436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37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2981"/>
            <a:ext cx="11203388" cy="58680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72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Features of Ideal IV Anesthetic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Rapid onset of action </a:t>
            </a:r>
          </a:p>
          <a:p>
            <a:r>
              <a:rPr lang="en-US" dirty="0"/>
              <a:t>Short duration </a:t>
            </a:r>
          </a:p>
          <a:p>
            <a:r>
              <a:rPr lang="en-US" dirty="0"/>
              <a:t>Smooth recovery </a:t>
            </a:r>
          </a:p>
          <a:p>
            <a:r>
              <a:rPr lang="en-US" dirty="0"/>
              <a:t>Minimal side effects </a:t>
            </a:r>
          </a:p>
          <a:p>
            <a:r>
              <a:rPr lang="en-US" dirty="0"/>
              <a:t>Safe for heart and lungs </a:t>
            </a:r>
          </a:p>
          <a:p>
            <a:r>
              <a:rPr lang="en-US" dirty="0"/>
              <a:t>Easy dose control </a:t>
            </a:r>
          </a:p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Like a fast elevator: </a:t>
            </a:r>
          </a:p>
          <a:p>
            <a:pPr lvl="1"/>
            <a:r>
              <a:rPr lang="en-US" dirty="0"/>
              <a:t>Starts quickly </a:t>
            </a:r>
          </a:p>
          <a:p>
            <a:pPr lvl="1"/>
            <a:r>
              <a:rPr lang="en-US" dirty="0"/>
              <a:t>Stops smoothly </a:t>
            </a:r>
          </a:p>
          <a:p>
            <a:pPr lvl="1"/>
            <a:r>
              <a:rPr lang="en-US" dirty="0"/>
              <a:t>Returns safely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7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Intravenous Anesthetics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Propofol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/>
              <a:t>Thiopental </a:t>
            </a:r>
          </a:p>
          <a:p>
            <a:r>
              <a:rPr lang="en-US" dirty="0" err="1"/>
              <a:t>Etomidate</a:t>
            </a:r>
            <a:r>
              <a:rPr lang="en-US" dirty="0"/>
              <a:t> </a:t>
            </a:r>
          </a:p>
          <a:p>
            <a:r>
              <a:rPr lang="en-US" dirty="0"/>
              <a:t>Ketamine </a:t>
            </a:r>
          </a:p>
          <a:p>
            <a:r>
              <a:rPr lang="en-US" dirty="0"/>
              <a:t>Midazolam </a:t>
            </a:r>
          </a:p>
          <a:p>
            <a:r>
              <a:rPr lang="en-US" dirty="0"/>
              <a:t>Opioids (Fentanyl)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63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Propofol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Propofol</a:t>
            </a:r>
            <a:endParaRPr lang="en-US" b="1" dirty="0"/>
          </a:p>
          <a:p>
            <a:r>
              <a:rPr lang="en-US" dirty="0"/>
              <a:t>Most commonly used IV anesthetic </a:t>
            </a:r>
          </a:p>
          <a:p>
            <a:r>
              <a:rPr lang="en-US" dirty="0"/>
              <a:t>Produces rapid hypnosis </a:t>
            </a:r>
          </a:p>
          <a:p>
            <a:r>
              <a:rPr lang="en-US" dirty="0"/>
              <a:t>Rapid recovery after anesthesia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Enhances GABA-A receptor activity </a:t>
            </a:r>
          </a:p>
          <a:p>
            <a:r>
              <a:rPr lang="en-US" dirty="0"/>
              <a:t>Increases inhibitory effect in CNS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41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Uses</a:t>
            </a:r>
          </a:p>
          <a:p>
            <a:r>
              <a:rPr lang="en-US" dirty="0"/>
              <a:t>Induction of anesthesia </a:t>
            </a:r>
          </a:p>
          <a:p>
            <a:r>
              <a:rPr lang="en-US" dirty="0"/>
              <a:t>Maintenance of anesthesia </a:t>
            </a:r>
          </a:p>
          <a:p>
            <a:r>
              <a:rPr lang="en-US" dirty="0"/>
              <a:t>ICU sedation </a:t>
            </a:r>
          </a:p>
          <a:p>
            <a:r>
              <a:rPr lang="en-US" b="1" dirty="0"/>
              <a:t>Advantages</a:t>
            </a:r>
          </a:p>
          <a:p>
            <a:r>
              <a:rPr lang="en-US" dirty="0"/>
              <a:t>Smooth recovery </a:t>
            </a:r>
          </a:p>
          <a:p>
            <a:r>
              <a:rPr lang="en-US" dirty="0"/>
              <a:t>Less postoperative nausea and vomiting </a:t>
            </a:r>
          </a:p>
          <a:p>
            <a:r>
              <a:rPr lang="en-US" dirty="0"/>
              <a:t>Short acting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5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Adverse Effects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Pain at injection site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Patient wakes up quickly after surgery like waking from a short nap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0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Thiopental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Thiopental</a:t>
            </a:r>
          </a:p>
          <a:p>
            <a:r>
              <a:rPr lang="en-US" dirty="0"/>
              <a:t>Ultra-short-acting barbiturate </a:t>
            </a:r>
          </a:p>
          <a:p>
            <a:r>
              <a:rPr lang="en-US" dirty="0"/>
              <a:t>Rapid induction of anesthesia </a:t>
            </a:r>
          </a:p>
          <a:p>
            <a:r>
              <a:rPr lang="en-US" dirty="0"/>
              <a:t>Less commonly used today </a:t>
            </a:r>
          </a:p>
          <a:p>
            <a:r>
              <a:rPr lang="en-US" b="1" dirty="0"/>
              <a:t>Mechanism of Action</a:t>
            </a:r>
          </a:p>
          <a:p>
            <a:r>
              <a:rPr lang="en-US" dirty="0"/>
              <a:t>Enhances GABA-mediated inhibition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43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Uses</a:t>
            </a:r>
          </a:p>
          <a:p>
            <a:r>
              <a:rPr lang="en-US" dirty="0"/>
              <a:t>Induction of anesthesia </a:t>
            </a:r>
          </a:p>
          <a:p>
            <a:r>
              <a:rPr lang="en-US" dirty="0"/>
              <a:t>Reduction of intracranial pressure </a:t>
            </a:r>
          </a:p>
          <a:p>
            <a:r>
              <a:rPr lang="en-US" b="1" dirty="0"/>
              <a:t>Adverse Effects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Hypotension </a:t>
            </a:r>
          </a:p>
          <a:p>
            <a:r>
              <a:rPr lang="en-US" dirty="0"/>
              <a:t>May precipitate asthma attacks in susceptible patients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Works quickly but repeated doses can delay recovery because drug accumulates in fat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492981"/>
            <a:ext cx="66339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01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</TotalTime>
  <Words>561</Words>
  <Application>Microsoft Office PowerPoint</Application>
  <PresentationFormat>Widescreen</PresentationFormat>
  <Paragraphs>194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Garamond</vt:lpstr>
      <vt:lpstr>Organic</vt:lpstr>
      <vt:lpstr>PHARMACOLOGY</vt:lpstr>
      <vt:lpstr>Intravenous (IV) Anesthetics</vt:lpstr>
      <vt:lpstr>Features of Ideal IV Anesthetic</vt:lpstr>
      <vt:lpstr>Common Intravenous Anesthetics</vt:lpstr>
      <vt:lpstr>Propofol</vt:lpstr>
      <vt:lpstr>CONTINUED </vt:lpstr>
      <vt:lpstr>CONTINUED </vt:lpstr>
      <vt:lpstr>Thiopental</vt:lpstr>
      <vt:lpstr>CONTINUED </vt:lpstr>
      <vt:lpstr>Etomidate</vt:lpstr>
      <vt:lpstr>CONTINUED </vt:lpstr>
      <vt:lpstr>CONTINUED </vt:lpstr>
      <vt:lpstr>Ketamine</vt:lpstr>
      <vt:lpstr>CONTINUED </vt:lpstr>
      <vt:lpstr>CONTINUED </vt:lpstr>
      <vt:lpstr>Midazolam</vt:lpstr>
      <vt:lpstr>CONTINUED </vt:lpstr>
      <vt:lpstr>CONTINUED </vt:lpstr>
      <vt:lpstr>Opioids – Fentanyl</vt:lpstr>
      <vt:lpstr>CONTINUED</vt:lpstr>
      <vt:lpstr>Comparison of IV Anesthetics</vt:lpstr>
      <vt:lpstr>Advantages of IV Anesthetics</vt:lpstr>
      <vt:lpstr>Disadvantages of IV Anesthetics</vt:lpstr>
      <vt:lpstr>Conclusion Of The Lecture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4</cp:revision>
  <dcterms:created xsi:type="dcterms:W3CDTF">2026-05-12T16:06:44Z</dcterms:created>
  <dcterms:modified xsi:type="dcterms:W3CDTF">2026-05-12T16:39:22Z</dcterms:modified>
</cp:coreProperties>
</file>