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PHARMACOLOGY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BS RIT,MLT,OTT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719" y="1399430"/>
            <a:ext cx="663395" cy="4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88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Etomidate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Etomidate</a:t>
            </a:r>
            <a:endParaRPr lang="en-US" b="1" dirty="0"/>
          </a:p>
          <a:p>
            <a:r>
              <a:rPr lang="en-US" dirty="0"/>
              <a:t>Rapid-acting IV anesthetic </a:t>
            </a:r>
          </a:p>
          <a:p>
            <a:r>
              <a:rPr lang="en-US" dirty="0"/>
              <a:t>Minimal cardiovascular depression </a:t>
            </a:r>
          </a:p>
          <a:p>
            <a:r>
              <a:rPr lang="en-US" b="1" dirty="0"/>
              <a:t>Mechanism of Action</a:t>
            </a:r>
          </a:p>
          <a:p>
            <a:r>
              <a:rPr lang="en-US" dirty="0"/>
              <a:t>Enhances GABA-A receptor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Uses</a:t>
            </a:r>
          </a:p>
          <a:p>
            <a:r>
              <a:rPr lang="en-US" dirty="0"/>
              <a:t>Induction of anesthesia </a:t>
            </a:r>
          </a:p>
          <a:p>
            <a:r>
              <a:rPr lang="en-US" dirty="0"/>
              <a:t>Preferred in cardiac patients </a:t>
            </a:r>
          </a:p>
          <a:p>
            <a:r>
              <a:rPr lang="en-US" b="1" dirty="0"/>
              <a:t>Advantages</a:t>
            </a:r>
          </a:p>
          <a:p>
            <a:r>
              <a:rPr lang="en-US" dirty="0"/>
              <a:t>Maintains blood pressure better than many other IV anesthetics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098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Adrenal suppression </a:t>
            </a:r>
          </a:p>
          <a:p>
            <a:r>
              <a:rPr lang="en-US" dirty="0"/>
              <a:t>Nausea and vomiting </a:t>
            </a:r>
          </a:p>
          <a:p>
            <a:r>
              <a:rPr lang="en-US" dirty="0"/>
              <a:t>Myoclonus (muscle movements)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Useful in patients with weak heart function during surgery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94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Ketamine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Ketamine</a:t>
            </a:r>
          </a:p>
          <a:p>
            <a:r>
              <a:rPr lang="en-US" dirty="0"/>
              <a:t>Produces dissociative anesthesia </a:t>
            </a:r>
          </a:p>
          <a:p>
            <a:r>
              <a:rPr lang="en-US" dirty="0"/>
              <a:t>Provides anesthesia and analgesia </a:t>
            </a:r>
          </a:p>
          <a:p>
            <a:r>
              <a:rPr lang="en-US" b="1" dirty="0"/>
              <a:t>Mechanism of Action</a:t>
            </a:r>
          </a:p>
          <a:p>
            <a:r>
              <a:rPr lang="en-US" dirty="0"/>
              <a:t>NMDA receptor antagonist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869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Effects</a:t>
            </a:r>
          </a:p>
          <a:p>
            <a:r>
              <a:rPr lang="en-US" dirty="0"/>
              <a:t>Strong pain relief </a:t>
            </a:r>
          </a:p>
          <a:p>
            <a:r>
              <a:rPr lang="en-US" dirty="0"/>
              <a:t>Increases heart rate and blood pressure </a:t>
            </a:r>
          </a:p>
          <a:p>
            <a:r>
              <a:rPr lang="en-US" dirty="0"/>
              <a:t>Causes bronchodilation </a:t>
            </a:r>
          </a:p>
          <a:p>
            <a:r>
              <a:rPr lang="en-US" b="1" dirty="0"/>
              <a:t>Uses</a:t>
            </a:r>
          </a:p>
          <a:p>
            <a:r>
              <a:rPr lang="en-US" dirty="0"/>
              <a:t>Emergency procedures </a:t>
            </a:r>
          </a:p>
          <a:p>
            <a:r>
              <a:rPr lang="en-US" dirty="0"/>
              <a:t>Asthmatic patients </a:t>
            </a:r>
          </a:p>
          <a:p>
            <a:r>
              <a:rPr lang="en-US" dirty="0"/>
              <a:t>Pediatric anesthesia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666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Hallucinations </a:t>
            </a:r>
          </a:p>
          <a:p>
            <a:r>
              <a:rPr lang="en-US" dirty="0"/>
              <a:t>Delirium during recovery </a:t>
            </a:r>
          </a:p>
          <a:p>
            <a:r>
              <a:rPr lang="en-US" dirty="0"/>
              <a:t>Increased intracranial pressure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Patient may keep eyes open but does not feel pain or remember procedure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63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Midazolam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Midazolam</a:t>
            </a:r>
          </a:p>
          <a:p>
            <a:r>
              <a:rPr lang="en-US" dirty="0"/>
              <a:t>Short-acting benzodiazepine </a:t>
            </a:r>
          </a:p>
          <a:p>
            <a:r>
              <a:rPr lang="en-US" dirty="0"/>
              <a:t>Produces sedation and amnesia </a:t>
            </a:r>
          </a:p>
          <a:p>
            <a:r>
              <a:rPr lang="en-US" b="1" dirty="0"/>
              <a:t>Mechanism of Action</a:t>
            </a:r>
          </a:p>
          <a:p>
            <a:r>
              <a:rPr lang="en-US" dirty="0"/>
              <a:t>Enhances GABA-A receptor activity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14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Uses</a:t>
            </a:r>
          </a:p>
          <a:p>
            <a:r>
              <a:rPr lang="en-US" dirty="0"/>
              <a:t>Preoperative sedation </a:t>
            </a:r>
          </a:p>
          <a:p>
            <a:r>
              <a:rPr lang="en-US" dirty="0"/>
              <a:t>Endoscopy </a:t>
            </a:r>
          </a:p>
          <a:p>
            <a:r>
              <a:rPr lang="en-US" dirty="0"/>
              <a:t>Minor procedures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152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Drowsiness </a:t>
            </a:r>
          </a:p>
          <a:p>
            <a:r>
              <a:rPr lang="en-US" b="1" dirty="0"/>
              <a:t>Antidote</a:t>
            </a:r>
          </a:p>
          <a:p>
            <a:r>
              <a:rPr lang="en-US" dirty="0"/>
              <a:t>Flumazenil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Patient becomes calm and may not remember the procedure afterward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6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Opioids – Fentanyl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Fentanyl</a:t>
            </a:r>
          </a:p>
          <a:p>
            <a:r>
              <a:rPr lang="en-US" dirty="0"/>
              <a:t>Potent opioid analgesic </a:t>
            </a:r>
          </a:p>
          <a:p>
            <a:r>
              <a:rPr lang="en-US" dirty="0"/>
              <a:t>Commonly combined with anesthetic agents </a:t>
            </a:r>
          </a:p>
          <a:p>
            <a:r>
              <a:rPr lang="en-US" b="1" dirty="0"/>
              <a:t>Mechanism of Action</a:t>
            </a:r>
          </a:p>
          <a:p>
            <a:r>
              <a:rPr lang="en-US" dirty="0"/>
              <a:t>Activates opioid receptors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58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Intravenous (IV)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What are Intravenous (IV) Anesthetics?</a:t>
            </a:r>
          </a:p>
          <a:p>
            <a:r>
              <a:rPr lang="en-US" dirty="0"/>
              <a:t>Drugs given directly into a vein </a:t>
            </a:r>
          </a:p>
          <a:p>
            <a:r>
              <a:rPr lang="en-US" dirty="0"/>
              <a:t>Produce anesthesia rapidly </a:t>
            </a:r>
          </a:p>
          <a:p>
            <a:r>
              <a:rPr lang="en-US" dirty="0"/>
              <a:t>Mainly used for: </a:t>
            </a:r>
          </a:p>
          <a:p>
            <a:pPr lvl="1"/>
            <a:r>
              <a:rPr lang="en-US" dirty="0"/>
              <a:t>Induction of anesthesia </a:t>
            </a:r>
          </a:p>
          <a:p>
            <a:pPr lvl="1"/>
            <a:r>
              <a:rPr lang="en-US" dirty="0"/>
              <a:t>Sedation </a:t>
            </a:r>
          </a:p>
          <a:p>
            <a:pPr lvl="1"/>
            <a:r>
              <a:rPr lang="en-US" dirty="0"/>
              <a:t>Short surgical procedures </a:t>
            </a:r>
          </a:p>
          <a:p>
            <a:r>
              <a:rPr lang="en-US" dirty="0"/>
              <a:t>Act within seconds </a:t>
            </a:r>
          </a:p>
          <a:p>
            <a:r>
              <a:rPr lang="en-US" b="1" dirty="0" smtClean="0"/>
              <a:t>Example:</a:t>
            </a:r>
            <a:endParaRPr lang="en-US" b="1" dirty="0"/>
          </a:p>
          <a:p>
            <a:r>
              <a:rPr lang="en-US" dirty="0"/>
              <a:t>Like turning off a light immediately by pressing a switch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78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Uses</a:t>
            </a:r>
          </a:p>
          <a:p>
            <a:r>
              <a:rPr lang="en-US" dirty="0"/>
              <a:t>Pain control during surgery </a:t>
            </a:r>
          </a:p>
          <a:p>
            <a:r>
              <a:rPr lang="en-US" dirty="0"/>
              <a:t>Balanced anesthesia </a:t>
            </a:r>
          </a:p>
          <a:p>
            <a:r>
              <a:rPr lang="en-US" b="1" dirty="0"/>
              <a:t>Adverse Effects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Bradycardia </a:t>
            </a:r>
          </a:p>
          <a:p>
            <a:r>
              <a:rPr lang="en-US" dirty="0"/>
              <a:t>Chest wall rigidity at high doses </a:t>
            </a:r>
          </a:p>
          <a:p>
            <a:r>
              <a:rPr lang="en-US" b="1" dirty="0"/>
              <a:t>Easy Example</a:t>
            </a:r>
          </a:p>
          <a:p>
            <a:r>
              <a:rPr lang="en-US" dirty="0"/>
              <a:t>Used to control severe surgical pain effectively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63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eaLnBrk="0" fontAlgn="base" hangingPunct="0">
              <a:spcAft>
                <a:spcPct val="0"/>
              </a:spcAft>
            </a:pPr>
            <a:r>
              <a:rPr lang="en-US" altLang="en-US" b="1" dirty="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</a:rPr>
              <a:t>Comparison of IV Anesthetics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562080"/>
              </p:ext>
            </p:extLst>
          </p:nvPr>
        </p:nvGraphicFramePr>
        <p:xfrm>
          <a:off x="1295400" y="2936240"/>
          <a:ext cx="9601200" cy="2560320"/>
        </p:xfrm>
        <a:graphic>
          <a:graphicData uri="http://schemas.openxmlformats.org/drawingml/2006/table">
            <a:tbl>
              <a:tblPr/>
              <a:tblGrid>
                <a:gridCol w="3200400">
                  <a:extLst>
                    <a:ext uri="{9D8B030D-6E8A-4147-A177-3AD203B41FA5}">
                      <a16:colId xmlns:a16="http://schemas.microsoft.com/office/drawing/2014/main" val="314051478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4210676113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85789079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b="1"/>
                        <a:t>Drug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/>
                        <a:t>Main Feature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Important Point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3965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err="1"/>
                        <a:t>Propofol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Rapid recovery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Most commonly used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3511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Thiopental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Ultra-short acting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Barbiturate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8489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err="1"/>
                        <a:t>Etomidate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Cardiovascular stability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Good for cardiac patients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5076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Ketamine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Analgesia + anesthesia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Increases BP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90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Midazolam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Sedation + amnesia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Benzodiazepine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40433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Fentanyl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Strong analgesia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Opioid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12284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51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Advantages of IV Anesthetics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Rapid </a:t>
            </a:r>
            <a:r>
              <a:rPr lang="en-US" dirty="0"/>
              <a:t>induction </a:t>
            </a:r>
          </a:p>
          <a:p>
            <a:r>
              <a:rPr lang="en-US" dirty="0"/>
              <a:t>Easy administration </a:t>
            </a:r>
          </a:p>
          <a:p>
            <a:r>
              <a:rPr lang="en-US" dirty="0"/>
              <a:t>Useful in emergencies </a:t>
            </a:r>
          </a:p>
          <a:p>
            <a:r>
              <a:rPr lang="en-US" dirty="0"/>
              <a:t>Comfortable for patients </a:t>
            </a:r>
          </a:p>
          <a:p>
            <a:r>
              <a:rPr lang="en-US" dirty="0"/>
              <a:t>Useful in day-care surgeries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Helpful when surgery must begin quickly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47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Disadvantages of IV Anesthetics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Respiratory </a:t>
            </a:r>
            <a:r>
              <a:rPr lang="en-US" dirty="0"/>
              <a:t>depression </a:t>
            </a:r>
          </a:p>
          <a:p>
            <a:r>
              <a:rPr lang="en-US" dirty="0"/>
              <a:t>Hypotension </a:t>
            </a:r>
          </a:p>
          <a:p>
            <a:r>
              <a:rPr lang="en-US" dirty="0"/>
              <a:t>Continuous monitoring required </a:t>
            </a:r>
          </a:p>
          <a:p>
            <a:r>
              <a:rPr lang="en-US" dirty="0"/>
              <a:t>Some drugs cause hallucinations or nausea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Patient may need oxygen support during anesthesia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1184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 Of The Lecture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 </a:t>
            </a:r>
            <a:r>
              <a:rPr lang="en-US" dirty="0"/>
              <a:t>anesthetics act rapidly and are essential in modern anesthesia </a:t>
            </a:r>
          </a:p>
          <a:p>
            <a:r>
              <a:rPr lang="en-US" dirty="0"/>
              <a:t>Different drugs have different advantages and adverse effects </a:t>
            </a:r>
          </a:p>
          <a:p>
            <a:r>
              <a:rPr lang="en-US" dirty="0"/>
              <a:t>Drug selection depends on patient condition and type of procedure </a:t>
            </a:r>
          </a:p>
          <a:p>
            <a:r>
              <a:rPr lang="en-US" dirty="0"/>
              <a:t>Careful monitoring is necessary for patient safety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743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92981"/>
            <a:ext cx="11195436" cy="58442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37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92981"/>
            <a:ext cx="11203388" cy="586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72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Features of Ideal IV Anesthetic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Rapid onset of action </a:t>
            </a:r>
          </a:p>
          <a:p>
            <a:r>
              <a:rPr lang="en-US" dirty="0"/>
              <a:t>Short duration </a:t>
            </a:r>
          </a:p>
          <a:p>
            <a:r>
              <a:rPr lang="en-US" dirty="0"/>
              <a:t>Smooth recovery </a:t>
            </a:r>
          </a:p>
          <a:p>
            <a:r>
              <a:rPr lang="en-US" dirty="0"/>
              <a:t>Minimal side effects </a:t>
            </a:r>
          </a:p>
          <a:p>
            <a:r>
              <a:rPr lang="en-US" dirty="0"/>
              <a:t>Safe for heart and lungs </a:t>
            </a:r>
          </a:p>
          <a:p>
            <a:r>
              <a:rPr lang="en-US" dirty="0"/>
              <a:t>Easy dose control </a:t>
            </a:r>
          </a:p>
          <a:p>
            <a:r>
              <a:rPr lang="en-US" b="1" dirty="0" smtClean="0"/>
              <a:t>Example:</a:t>
            </a:r>
            <a:endParaRPr lang="en-US" b="1" dirty="0"/>
          </a:p>
          <a:p>
            <a:r>
              <a:rPr lang="en-US" dirty="0"/>
              <a:t>Like a fast elevator: </a:t>
            </a:r>
          </a:p>
          <a:p>
            <a:pPr lvl="1"/>
            <a:r>
              <a:rPr lang="en-US" dirty="0"/>
              <a:t>Starts quickly </a:t>
            </a:r>
          </a:p>
          <a:p>
            <a:pPr lvl="1"/>
            <a:r>
              <a:rPr lang="en-US" dirty="0"/>
              <a:t>Stops smoothly </a:t>
            </a:r>
          </a:p>
          <a:p>
            <a:pPr lvl="1"/>
            <a:r>
              <a:rPr lang="en-US" dirty="0"/>
              <a:t>Returns safely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77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Common Intravenous Anesthetics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Propofol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Thiopental </a:t>
            </a:r>
          </a:p>
          <a:p>
            <a:r>
              <a:rPr lang="en-US" dirty="0" err="1"/>
              <a:t>Etomidate</a:t>
            </a:r>
            <a:r>
              <a:rPr lang="en-US" dirty="0"/>
              <a:t> </a:t>
            </a:r>
          </a:p>
          <a:p>
            <a:r>
              <a:rPr lang="en-US" dirty="0"/>
              <a:t>Ketamine </a:t>
            </a:r>
          </a:p>
          <a:p>
            <a:r>
              <a:rPr lang="en-US" dirty="0"/>
              <a:t>Midazolam </a:t>
            </a:r>
          </a:p>
          <a:p>
            <a:r>
              <a:rPr lang="en-US" dirty="0"/>
              <a:t>Opioids (Fentanyl)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63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Propofol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/>
              <a:t>Propofol</a:t>
            </a:r>
            <a:endParaRPr lang="en-US" b="1" dirty="0"/>
          </a:p>
          <a:p>
            <a:r>
              <a:rPr lang="en-US" dirty="0"/>
              <a:t>Most commonly used IV anesthetic </a:t>
            </a:r>
          </a:p>
          <a:p>
            <a:r>
              <a:rPr lang="en-US" dirty="0"/>
              <a:t>Produces rapid hypnosis </a:t>
            </a:r>
          </a:p>
          <a:p>
            <a:r>
              <a:rPr lang="en-US" dirty="0"/>
              <a:t>Rapid recovery after anesthesia </a:t>
            </a:r>
          </a:p>
          <a:p>
            <a:r>
              <a:rPr lang="en-US" b="1" dirty="0"/>
              <a:t>Mechanism of Action</a:t>
            </a:r>
          </a:p>
          <a:p>
            <a:r>
              <a:rPr lang="en-US" dirty="0"/>
              <a:t>Enhances GABA-A receptor activity </a:t>
            </a:r>
          </a:p>
          <a:p>
            <a:r>
              <a:rPr lang="en-US" dirty="0"/>
              <a:t>Increases inhibitory effect in CNS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4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Uses</a:t>
            </a:r>
          </a:p>
          <a:p>
            <a:r>
              <a:rPr lang="en-US" dirty="0"/>
              <a:t>Induction of anesthesia </a:t>
            </a:r>
          </a:p>
          <a:p>
            <a:r>
              <a:rPr lang="en-US" dirty="0"/>
              <a:t>Maintenance of anesthesia </a:t>
            </a:r>
          </a:p>
          <a:p>
            <a:r>
              <a:rPr lang="en-US" dirty="0"/>
              <a:t>ICU sedation </a:t>
            </a:r>
          </a:p>
          <a:p>
            <a:r>
              <a:rPr lang="en-US" b="1" dirty="0"/>
              <a:t>Advantages</a:t>
            </a:r>
          </a:p>
          <a:p>
            <a:r>
              <a:rPr lang="en-US" dirty="0"/>
              <a:t>Smooth recovery </a:t>
            </a:r>
          </a:p>
          <a:p>
            <a:r>
              <a:rPr lang="en-US" dirty="0"/>
              <a:t>Less postoperative nausea and vomiting </a:t>
            </a:r>
          </a:p>
          <a:p>
            <a:r>
              <a:rPr lang="en-US" dirty="0"/>
              <a:t>Short acting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53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Adverse Effects</a:t>
            </a:r>
          </a:p>
          <a:p>
            <a:r>
              <a:rPr lang="en-US" dirty="0"/>
              <a:t>Hypotension 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Pain at injection site 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Patient wakes up quickly after surgery like waking from a short nap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06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Thiopental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Thiopental</a:t>
            </a:r>
          </a:p>
          <a:p>
            <a:r>
              <a:rPr lang="en-US" dirty="0"/>
              <a:t>Ultra-short-acting barbiturate </a:t>
            </a:r>
          </a:p>
          <a:p>
            <a:r>
              <a:rPr lang="en-US" dirty="0"/>
              <a:t>Rapid induction of anesthesia </a:t>
            </a:r>
          </a:p>
          <a:p>
            <a:r>
              <a:rPr lang="en-US" dirty="0"/>
              <a:t>Less commonly used today </a:t>
            </a:r>
          </a:p>
          <a:p>
            <a:r>
              <a:rPr lang="en-US" b="1" dirty="0"/>
              <a:t>Mechanism of Action</a:t>
            </a:r>
          </a:p>
          <a:p>
            <a:r>
              <a:rPr lang="en-US" dirty="0"/>
              <a:t>Enhances GABA-mediated inhibition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843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Uses</a:t>
            </a:r>
          </a:p>
          <a:p>
            <a:r>
              <a:rPr lang="en-US" dirty="0"/>
              <a:t>Induction of anesthesia </a:t>
            </a:r>
          </a:p>
          <a:p>
            <a:r>
              <a:rPr lang="en-US" dirty="0"/>
              <a:t>Reduction of intracranial pressure </a:t>
            </a:r>
          </a:p>
          <a:p>
            <a:r>
              <a:rPr lang="en-US" b="1" dirty="0"/>
              <a:t>Adverse Effects</a:t>
            </a:r>
          </a:p>
          <a:p>
            <a:r>
              <a:rPr lang="en-US" dirty="0"/>
              <a:t>Respiratory depression </a:t>
            </a:r>
          </a:p>
          <a:p>
            <a:r>
              <a:rPr lang="en-US" dirty="0"/>
              <a:t>Hypotension </a:t>
            </a:r>
          </a:p>
          <a:p>
            <a:r>
              <a:rPr lang="en-US" dirty="0"/>
              <a:t>May precipitate asthma attacks in susceptible patients </a:t>
            </a:r>
          </a:p>
          <a:p>
            <a:r>
              <a:rPr lang="en-US" b="1" dirty="0" smtClean="0"/>
              <a:t>Example</a:t>
            </a:r>
            <a:endParaRPr lang="en-US" b="1" dirty="0"/>
          </a:p>
          <a:p>
            <a:r>
              <a:rPr lang="en-US" dirty="0"/>
              <a:t>Works quickly but repeated doses can delay recovery because drug accumulates in fat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232" y="492981"/>
            <a:ext cx="663395" cy="489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014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561</Words>
  <Application>Microsoft Office PowerPoint</Application>
  <PresentationFormat>Widescreen</PresentationFormat>
  <Paragraphs>194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Garamond</vt:lpstr>
      <vt:lpstr>Organic</vt:lpstr>
      <vt:lpstr>PHARMACOLOGY</vt:lpstr>
      <vt:lpstr>Intravenous (IV) Anesthetics</vt:lpstr>
      <vt:lpstr>Features of Ideal IV Anesthetic</vt:lpstr>
      <vt:lpstr>Common Intravenous Anesthetics</vt:lpstr>
      <vt:lpstr>Propofol</vt:lpstr>
      <vt:lpstr>CONTINUED </vt:lpstr>
      <vt:lpstr>CONTINUED </vt:lpstr>
      <vt:lpstr>Thiopental</vt:lpstr>
      <vt:lpstr>CONTINUED </vt:lpstr>
      <vt:lpstr>Etomidate</vt:lpstr>
      <vt:lpstr>CONTINUED </vt:lpstr>
      <vt:lpstr>CONTINUED </vt:lpstr>
      <vt:lpstr>Ketamine</vt:lpstr>
      <vt:lpstr>CONTINUED </vt:lpstr>
      <vt:lpstr>CONTINUED </vt:lpstr>
      <vt:lpstr>Midazolam</vt:lpstr>
      <vt:lpstr>CONTINUED </vt:lpstr>
      <vt:lpstr>CONTINUED </vt:lpstr>
      <vt:lpstr>Opioids – Fentanyl</vt:lpstr>
      <vt:lpstr>CONTINUED</vt:lpstr>
      <vt:lpstr>Comparison of IV Anesthetics</vt:lpstr>
      <vt:lpstr>Advantages of IV Anesthetics</vt:lpstr>
      <vt:lpstr>Disadvantages of IV Anesthetics</vt:lpstr>
      <vt:lpstr>Conclusion Of The Lecture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Moorche</dc:creator>
  <cp:lastModifiedBy>Moorche</cp:lastModifiedBy>
  <cp:revision>4</cp:revision>
  <dcterms:created xsi:type="dcterms:W3CDTF">2026-05-12T16:06:44Z</dcterms:created>
  <dcterms:modified xsi:type="dcterms:W3CDTF">2026-05-12T16:39:22Z</dcterms:modified>
</cp:coreProperties>
</file>