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4"/>
  </p:normalViewPr>
  <p:slideViewPr>
    <p:cSldViewPr snapToGrid="0"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86835F-B8F0-AE0C-D8A4-7F95CA05C29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Amino Acids and Sources of Protein</a:t>
            </a:r>
            <a:r>
              <a:rPr lang="x-none" smtClean="0"/>
              <a:t> </a:t>
            </a:r>
            <a:endParaRPr lang="x-none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4D4AF84-0E2F-FA2A-B95A-893C88D6DF0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Saman</a:t>
            </a:r>
            <a:r>
              <a:rPr lang="en-US" dirty="0" smtClean="0"/>
              <a:t> </a:t>
            </a:r>
            <a:r>
              <a:rPr lang="en-US" dirty="0" err="1" smtClean="0"/>
              <a:t>Naveed</a:t>
            </a:r>
            <a:endParaRPr lang="en-US" dirty="0" smtClean="0"/>
          </a:p>
          <a:p>
            <a:r>
              <a:rPr lang="en-US" dirty="0" smtClean="0"/>
              <a:t>BS MLT,OT,RIT</a:t>
            </a:r>
          </a:p>
          <a:p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1E4EC2E6-D167-116E-BF0B-C79B36457C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084" y="726999"/>
            <a:ext cx="619762" cy="1018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02470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4E301BA-988F-D480-9048-0083EA2DF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Animal Sources of Protein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AF284BE-7A16-5EDC-2BE5-762314C05B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Meat: beef, chicken, fish</a:t>
            </a:r>
          </a:p>
          <a:p>
            <a:r>
              <a:rPr lang="en-US" dirty="0"/>
              <a:t>• Eggs: complete protein source</a:t>
            </a:r>
          </a:p>
          <a:p>
            <a:r>
              <a:rPr lang="en-US" dirty="0"/>
              <a:t>• Milk and dairy products</a:t>
            </a:r>
          </a:p>
          <a:p>
            <a:r>
              <a:rPr lang="en-US" dirty="0"/>
              <a:t>• Yogurt and cheese</a:t>
            </a:r>
          </a:p>
          <a:p>
            <a:r>
              <a:rPr lang="en-US" dirty="0"/>
              <a:t>• Animal proteins contain all essential amino acids.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92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Plant Sources of Protein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Pulses and legumes</a:t>
            </a:r>
          </a:p>
          <a:p>
            <a:r>
              <a:rPr lang="en-US" dirty="0"/>
              <a:t>• Beans and lentils</a:t>
            </a:r>
          </a:p>
          <a:p>
            <a:r>
              <a:rPr lang="en-US" dirty="0"/>
              <a:t>• Soybeans and tofu</a:t>
            </a:r>
          </a:p>
          <a:p>
            <a:r>
              <a:rPr lang="en-US" dirty="0"/>
              <a:t>• Nuts and seeds</a:t>
            </a:r>
          </a:p>
          <a:p>
            <a:r>
              <a:rPr lang="en-US" dirty="0"/>
              <a:t>• Whole grains</a:t>
            </a:r>
          </a:p>
          <a:p>
            <a:r>
              <a:rPr lang="en-US" dirty="0"/>
              <a:t>• Plant proteins are rich in fiber and minerals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82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Complete and Incomplete Proteins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Complete proteins contain all essential amino acids.</a:t>
            </a:r>
          </a:p>
          <a:p>
            <a:r>
              <a:rPr lang="en-US" dirty="0"/>
              <a:t>• Examples: eggs, milk, meat, soy.</a:t>
            </a:r>
          </a:p>
          <a:p>
            <a:r>
              <a:rPr lang="en-US" dirty="0"/>
              <a:t>• Incomplete proteins lack one or more essential amino acids.</a:t>
            </a:r>
          </a:p>
          <a:p>
            <a:r>
              <a:rPr lang="en-US" dirty="0"/>
              <a:t>• Combining plant proteins improves protein quality.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041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 Deficiency Disorders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Kwashiorkor: severe protein deficiency causing edema.</a:t>
            </a:r>
          </a:p>
          <a:p>
            <a:r>
              <a:rPr lang="en-US" dirty="0"/>
              <a:t>• Marasmus: deficiency of protein and calories.</a:t>
            </a:r>
          </a:p>
          <a:p>
            <a:r>
              <a:rPr lang="en-US" dirty="0"/>
              <a:t>• Symptoms include muscle wasting, weakness, poor growth, and low immunity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595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Daily Protein Requirements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Adults require approximately 0.8 g protein/kg body weight/day.</a:t>
            </a:r>
          </a:p>
          <a:p>
            <a:r>
              <a:rPr lang="en-US" dirty="0"/>
              <a:t>• Children, athletes, and pregnant women require more protein.</a:t>
            </a:r>
          </a:p>
          <a:p>
            <a:r>
              <a:rPr lang="en-US" dirty="0"/>
              <a:t>• Balanced diet is important for healthy metabolism and tissue repair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3147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Importance of Proteins in Health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Build muscles and tissues</a:t>
            </a:r>
          </a:p>
          <a:p>
            <a:r>
              <a:rPr lang="en-US" dirty="0"/>
              <a:t>• Maintain immunity</a:t>
            </a:r>
          </a:p>
          <a:p>
            <a:r>
              <a:rPr lang="en-US" dirty="0"/>
              <a:t>• Transport oxygen and nutrients</a:t>
            </a:r>
          </a:p>
          <a:p>
            <a:r>
              <a:rPr lang="en-US" dirty="0"/>
              <a:t>• Regulate body processes</a:t>
            </a:r>
          </a:p>
          <a:p>
            <a:r>
              <a:rPr lang="en-US" dirty="0"/>
              <a:t>• Support enzyme and hormone activity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17962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Amino acids are essential biomolecules and building blocks of proteins.</a:t>
            </a:r>
          </a:p>
          <a:p>
            <a:r>
              <a:rPr lang="en-US" dirty="0"/>
              <a:t>• Proteins perform structural, metabolic, and regulatory functions.</a:t>
            </a:r>
          </a:p>
          <a:p>
            <a:r>
              <a:rPr lang="en-US" dirty="0"/>
              <a:t>• A balanced diet with adequate protein is necessary for health and development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83A70ED-D1BC-CC53-9092-54CCA7972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621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564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AE6AFB8-B0D4-DD15-AC0A-A4DD362B5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to Amino Acids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7A6BD1-03B3-1C59-28EB-544296BF43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Amino acids are the building blocks of proteins.</a:t>
            </a:r>
          </a:p>
          <a:p>
            <a:r>
              <a:rPr lang="en-US" dirty="0"/>
              <a:t>• Proteins are formed by peptide bonds between amino acids.</a:t>
            </a:r>
          </a:p>
          <a:p>
            <a:r>
              <a:rPr lang="en-US" dirty="0"/>
              <a:t>• About 20 standard amino acids are used in protein synthesis.</a:t>
            </a:r>
          </a:p>
          <a:p>
            <a:r>
              <a:rPr lang="en-US" dirty="0"/>
              <a:t>• Amino acids are essential for growth, repair, metabolism, and </a:t>
            </a:r>
            <a:r>
              <a:rPr lang="en-US" dirty="0" smtClean="0"/>
              <a:t>immunity.</a:t>
            </a:r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572323C-1626-39C9-2D3A-18BCB3EF5A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318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7A77FA3-E998-0811-3716-6E045DD42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General Structure of Amino Acids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FD06027-090A-5D5E-55BE-511EC1FE6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Each amino acid contains:</a:t>
            </a:r>
          </a:p>
          <a:p>
            <a:r>
              <a:rPr lang="en-US" dirty="0"/>
              <a:t>  - Amino group (–NH₂)</a:t>
            </a:r>
          </a:p>
          <a:p>
            <a:r>
              <a:rPr lang="en-US" dirty="0"/>
              <a:t>  - Carboxyl group (–COOH)</a:t>
            </a:r>
          </a:p>
          <a:p>
            <a:r>
              <a:rPr lang="en-US" dirty="0"/>
              <a:t>  - Hydrogen atom</a:t>
            </a:r>
          </a:p>
          <a:p>
            <a:r>
              <a:rPr lang="en-US" dirty="0"/>
              <a:t>  - Variable side chain (R-group)</a:t>
            </a:r>
          </a:p>
          <a:p>
            <a:r>
              <a:rPr lang="en-US" dirty="0"/>
              <a:t>• The R-group determines the properties and functions of amino acids.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625B017-F692-840A-FFE3-48606DA1B5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9344" y="17419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5805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9D54B20-7105-DD30-DD9A-5AD046D2F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Classification of Amino Acids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CC124CB-2CBA-A1A4-3CA2-D2FE254D2C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• Essential amino acids: must be obtained from diet.</a:t>
            </a:r>
          </a:p>
          <a:p>
            <a:r>
              <a:rPr lang="en-US" dirty="0"/>
              <a:t>• Non-essential amino acids: synthesized by the body.</a:t>
            </a:r>
          </a:p>
          <a:p>
            <a:r>
              <a:rPr lang="en-US" dirty="0"/>
              <a:t>• Conditional amino acids: needed during stress or illness.</a:t>
            </a:r>
          </a:p>
          <a:p>
            <a:r>
              <a:rPr lang="en-US" dirty="0"/>
              <a:t>• Based on polarity:</a:t>
            </a:r>
          </a:p>
          <a:p>
            <a:r>
              <a:rPr lang="en-US" dirty="0"/>
              <a:t>  - Polar amino acids</a:t>
            </a:r>
          </a:p>
          <a:p>
            <a:r>
              <a:rPr lang="en-US" dirty="0"/>
              <a:t>  - Non-polar amino acids</a:t>
            </a:r>
          </a:p>
          <a:p>
            <a:r>
              <a:rPr lang="en-US" dirty="0"/>
              <a:t>  - Acidic amino acids</a:t>
            </a:r>
          </a:p>
          <a:p>
            <a:r>
              <a:rPr lang="en-US" dirty="0"/>
              <a:t>  - Basic amino acids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A955FE03-D857-A719-A06D-2BB301C10B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95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E67362F-5533-C0A8-2452-6161BAC71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Essential Amino Acids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78869A2-C9FD-945B-2250-2F000EF2C2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/>
              <a:t>• </a:t>
            </a:r>
            <a:r>
              <a:rPr lang="en-US" dirty="0" err="1"/>
              <a:t>Histidine</a:t>
            </a:r>
            <a:endParaRPr lang="en-US" dirty="0"/>
          </a:p>
          <a:p>
            <a:r>
              <a:rPr lang="en-US" dirty="0"/>
              <a:t>• Isoleucine</a:t>
            </a:r>
          </a:p>
          <a:p>
            <a:r>
              <a:rPr lang="en-US" dirty="0"/>
              <a:t>• </a:t>
            </a:r>
            <a:r>
              <a:rPr lang="en-US" dirty="0" err="1"/>
              <a:t>Leucine</a:t>
            </a:r>
            <a:endParaRPr lang="en-US" dirty="0"/>
          </a:p>
          <a:p>
            <a:r>
              <a:rPr lang="en-US" dirty="0"/>
              <a:t>• Lysine</a:t>
            </a:r>
          </a:p>
          <a:p>
            <a:r>
              <a:rPr lang="en-US" dirty="0"/>
              <a:t>• Methionine</a:t>
            </a:r>
          </a:p>
          <a:p>
            <a:r>
              <a:rPr lang="en-US" dirty="0"/>
              <a:t>• Phenylalanine</a:t>
            </a:r>
          </a:p>
          <a:p>
            <a:r>
              <a:rPr lang="en-US" dirty="0"/>
              <a:t>• Threonine</a:t>
            </a:r>
          </a:p>
          <a:p>
            <a:r>
              <a:rPr lang="en-US" dirty="0"/>
              <a:t>• Tryptophan</a:t>
            </a:r>
          </a:p>
          <a:p>
            <a:r>
              <a:rPr lang="en-US" dirty="0"/>
              <a:t>• </a:t>
            </a:r>
            <a:r>
              <a:rPr lang="en-US" dirty="0" err="1"/>
              <a:t>Valine</a:t>
            </a:r>
            <a:endParaRPr lang="en-US" dirty="0"/>
          </a:p>
          <a:p>
            <a:r>
              <a:rPr lang="en-US" dirty="0"/>
              <a:t>• These are required in the diet because the body cannot synthesize them.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2638D8F9-AC05-FE89-0B17-DAB7E39295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56223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129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BFFCA8-D716-5395-AFC0-F0B30FEBE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Functions of Amino Acids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7134AB0-23D8-8FB5-B769-1CF709872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Protein synthesis</a:t>
            </a:r>
          </a:p>
          <a:p>
            <a:r>
              <a:rPr lang="en-US" dirty="0"/>
              <a:t>• Formation of enzymes and hormones</a:t>
            </a:r>
          </a:p>
          <a:p>
            <a:r>
              <a:rPr lang="en-US" dirty="0"/>
              <a:t>• Tissue growth and repair</a:t>
            </a:r>
          </a:p>
          <a:p>
            <a:r>
              <a:rPr lang="en-US" dirty="0"/>
              <a:t>• Neurotransmitter synthesis</a:t>
            </a:r>
          </a:p>
          <a:p>
            <a:r>
              <a:rPr lang="en-US" dirty="0"/>
              <a:t>• Energy production during fasting</a:t>
            </a:r>
          </a:p>
          <a:p>
            <a:r>
              <a:rPr lang="en-US" dirty="0"/>
              <a:t>• Maintenance of acid-base balance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C4949E01-B4FF-CF66-2F55-DCE8FA694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21793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546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53F7C4-2086-70CC-D18E-D9FD3F2FCF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Peptide Bond Formation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5B05ED6-EF33-E1BF-43E2-EDBFFE278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Peptide bonds form between amino acids through condensation reactions.</a:t>
            </a:r>
          </a:p>
          <a:p>
            <a:r>
              <a:rPr lang="en-US" dirty="0"/>
              <a:t>• Water is released during bond formation.</a:t>
            </a:r>
          </a:p>
          <a:p>
            <a:r>
              <a:rPr lang="en-US" dirty="0"/>
              <a:t>• Dipeptides, </a:t>
            </a:r>
            <a:r>
              <a:rPr lang="en-US" dirty="0" err="1"/>
              <a:t>tripeptides</a:t>
            </a:r>
            <a:r>
              <a:rPr lang="en-US" dirty="0"/>
              <a:t>, and polypeptides are formed.</a:t>
            </a:r>
          </a:p>
          <a:p>
            <a:r>
              <a:rPr lang="en-US" dirty="0"/>
              <a:t>• Long chains fold into functional proteins.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3A965F6F-1542-B853-522E-64C6E5A169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645248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1625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E087ED-94B0-DCA8-6EEF-BECCAD53B2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Protein Structure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A65A03-68E4-4219-FC3A-2CEE1FA218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• Primary structure: amino acid sequence</a:t>
            </a:r>
          </a:p>
          <a:p>
            <a:r>
              <a:rPr lang="en-US" dirty="0"/>
              <a:t>• Secondary structure: alpha-helix and beta-sheet</a:t>
            </a:r>
          </a:p>
          <a:p>
            <a:r>
              <a:rPr lang="en-US" dirty="0"/>
              <a:t>• Tertiary structure: 3D folding of proteins</a:t>
            </a:r>
          </a:p>
          <a:p>
            <a:r>
              <a:rPr lang="en-US" dirty="0"/>
              <a:t>• Quaternary structure: association of multiple polypeptide chains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69D79BF-179D-735C-7B05-88C2B9838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0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275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8B0E846-007C-FC4D-A5F1-B2B6EE151A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Sources of Protein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B9232BC-5963-EBD3-3B74-A2CB35907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Proteins are obtained from:</a:t>
            </a:r>
          </a:p>
          <a:p>
            <a:r>
              <a:rPr lang="en-US" dirty="0"/>
              <a:t>• Animal sources</a:t>
            </a:r>
          </a:p>
          <a:p>
            <a:r>
              <a:rPr lang="en-US" dirty="0"/>
              <a:t>• Plant sources</a:t>
            </a:r>
          </a:p>
          <a:p>
            <a:r>
              <a:rPr lang="en-US" dirty="0"/>
              <a:t>• Mixed dietary sources</a:t>
            </a:r>
          </a:p>
          <a:p>
            <a:r>
              <a:rPr lang="en-US" dirty="0"/>
              <a:t>• Supplements and fortified foods</a:t>
            </a:r>
          </a:p>
          <a:p>
            <a:endParaRPr lang="x-non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69953C6-FFF0-94CE-A611-9DAD5C1A05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7677" y="308364"/>
            <a:ext cx="619762" cy="673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315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23</TotalTime>
  <Words>581</Words>
  <Application>Microsoft Office PowerPoint</Application>
  <PresentationFormat>Custom</PresentationFormat>
  <Paragraphs>94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Organic</vt:lpstr>
      <vt:lpstr>Amino Acids and Sources of Protein </vt:lpstr>
      <vt:lpstr>Introduction to Amino Acids</vt:lpstr>
      <vt:lpstr>General Structure of Amino Acids</vt:lpstr>
      <vt:lpstr>Classification of Amino Acids</vt:lpstr>
      <vt:lpstr>Essential Amino Acids</vt:lpstr>
      <vt:lpstr>Functions of Amino Acids</vt:lpstr>
      <vt:lpstr>Peptide Bond Formation</vt:lpstr>
      <vt:lpstr>Protein Structure</vt:lpstr>
      <vt:lpstr>Sources of Protein</vt:lpstr>
      <vt:lpstr>Animal Sources of Protein</vt:lpstr>
      <vt:lpstr>Plant Sources of Protein</vt:lpstr>
      <vt:lpstr>Complete and Incomplete Proteins</vt:lpstr>
      <vt:lpstr>Protein Deficiency Disorders</vt:lpstr>
      <vt:lpstr>Daily Protein Requirements</vt:lpstr>
      <vt:lpstr>Importance of Proteins in Health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Amino Acids and Sources of Protein</dc:title>
  <dc:creator>MAC</dc:creator>
  <cp:lastModifiedBy>Bismillah computers</cp:lastModifiedBy>
  <cp:revision>3</cp:revision>
  <dcterms:created xsi:type="dcterms:W3CDTF">2025-09-15T17:01:40Z</dcterms:created>
  <dcterms:modified xsi:type="dcterms:W3CDTF">2026-05-12T09:13:11Z</dcterms:modified>
</cp:coreProperties>
</file>