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86" r:id="rId4"/>
    <p:sldId id="287" r:id="rId5"/>
    <p:sldId id="288" r:id="rId6"/>
    <p:sldId id="289" r:id="rId7"/>
    <p:sldId id="290" r:id="rId8"/>
    <p:sldId id="29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2" r:id="rId35"/>
    <p:sldId id="271" r:id="rId36"/>
    <p:sldId id="27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Psychology</a:t>
            </a:r>
            <a:endParaRPr lang="en-US" dirty="0" smtClean="0"/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5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85441"/>
              </p:ext>
            </p:extLst>
          </p:nvPr>
        </p:nvGraphicFramePr>
        <p:xfrm>
          <a:off x="1295400" y="3484880"/>
          <a:ext cx="9601200" cy="14630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48024466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12541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297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Raw facts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Processed 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18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Example: 120, 130, 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blood pressure is 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7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Not meaningful alone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clear 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7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14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can include:</a:t>
            </a:r>
          </a:p>
          <a:p>
            <a:r>
              <a:rPr lang="en-US" dirty="0"/>
              <a:t>Test scores (IQ, personality tests) </a:t>
            </a:r>
          </a:p>
          <a:p>
            <a:r>
              <a:rPr lang="en-US" dirty="0"/>
              <a:t>Behavior observations </a:t>
            </a:r>
          </a:p>
          <a:p>
            <a:r>
              <a:rPr lang="en-US" dirty="0"/>
              <a:t>Survey answers </a:t>
            </a:r>
          </a:p>
          <a:p>
            <a:r>
              <a:rPr lang="en-US" dirty="0"/>
              <a:t>Brain activity readings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8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Data in Psychology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3227" y="154673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understand human behavior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scientific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diagnosis and treatment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Basis of psychological theories </a:t>
            </a:r>
          </a:p>
        </p:txBody>
      </p:sp>
    </p:spTree>
    <p:extLst>
      <p:ext uri="{BB962C8B-B14F-4D97-AF65-F5344CB8AC3E}">
        <p14:creationId xmlns:p14="http://schemas.microsoft.com/office/powerpoint/2010/main" val="71152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Psychological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85153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Self-report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Behavioral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Physiological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Archival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Experimental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 study data </a:t>
            </a:r>
          </a:p>
        </p:txBody>
      </p:sp>
    </p:spTree>
    <p:extLst>
      <p:ext uri="{BB962C8B-B14F-4D97-AF65-F5344CB8AC3E}">
        <p14:creationId xmlns:p14="http://schemas.microsoft.com/office/powerpoint/2010/main" val="9690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Self-Report Data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5402" y="148577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Collected from individuals themselves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Methods: questionnaires, interviews, surveys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anxiety rating scale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Limitation: may include bias </a:t>
            </a:r>
          </a:p>
        </p:txBody>
      </p:sp>
    </p:spTree>
    <p:extLst>
      <p:ext uri="{BB962C8B-B14F-4D97-AF65-F5344CB8AC3E}">
        <p14:creationId xmlns:p14="http://schemas.microsoft.com/office/powerpoint/2010/main" val="216112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8315" y="142481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 on observable 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Collected through observation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aggression in children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Advantage: more objective </a:t>
            </a:r>
          </a:p>
        </p:txBody>
      </p:sp>
    </p:spTree>
    <p:extLst>
      <p:ext uri="{BB962C8B-B14F-4D97-AF65-F5344CB8AC3E}">
        <p14:creationId xmlns:p14="http://schemas.microsoft.com/office/powerpoint/2010/main" val="306266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 on biological responses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Includes heart rate, brain scans, hormones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stress increases cortisol level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Highly objective but technical </a:t>
            </a:r>
          </a:p>
        </p:txBody>
      </p:sp>
    </p:spTree>
    <p:extLst>
      <p:ext uri="{BB962C8B-B14F-4D97-AF65-F5344CB8AC3E}">
        <p14:creationId xmlns:p14="http://schemas.microsoft.com/office/powerpoint/2010/main" val="299217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Archival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Existing records used for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hospital records, school grades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Useful for long-term studies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Limitation: incomplete data </a:t>
            </a:r>
          </a:p>
        </p:txBody>
      </p:sp>
    </p:spTree>
    <p:extLst>
      <p:ext uri="{BB962C8B-B14F-4D97-AF65-F5344CB8AC3E}">
        <p14:creationId xmlns:p14="http://schemas.microsoft.com/office/powerpoint/2010/main" val="172671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7286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Collected under controlled conditions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Variables are manipulated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effect of sleep on memory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Advantage: shows cause-effect relationship </a:t>
            </a:r>
          </a:p>
        </p:txBody>
      </p:sp>
    </p:spTree>
    <p:extLst>
      <p:ext uri="{BB962C8B-B14F-4D97-AF65-F5344CB8AC3E}">
        <p14:creationId xmlns:p14="http://schemas.microsoft.com/office/powerpoint/2010/main" val="84966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1190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In-depth study of individual/group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rare psychological disorder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Very detailed but not generalizable </a:t>
            </a:r>
          </a:p>
        </p:txBody>
      </p:sp>
    </p:spTree>
    <p:extLst>
      <p:ext uri="{BB962C8B-B14F-4D97-AF65-F5344CB8AC3E}">
        <p14:creationId xmlns:p14="http://schemas.microsoft.com/office/powerpoint/2010/main" val="70296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</a:t>
            </a:r>
            <a:r>
              <a:rPr lang="en-US" b="1" dirty="0"/>
              <a:t>= Raw, unprocessed facts or </a:t>
            </a:r>
            <a:r>
              <a:rPr lang="en-US" b="1" dirty="0" smtClean="0"/>
              <a:t>observations</a:t>
            </a:r>
          </a:p>
          <a:p>
            <a:r>
              <a:rPr lang="en-US" b="1" dirty="0"/>
              <a:t>Examples of Data</a:t>
            </a:r>
          </a:p>
          <a:p>
            <a:r>
              <a:rPr lang="en-US" dirty="0"/>
              <a:t>A student’s test score: </a:t>
            </a:r>
            <a:r>
              <a:rPr lang="en-US" b="1" dirty="0"/>
              <a:t>78</a:t>
            </a:r>
            <a:r>
              <a:rPr lang="en-US" dirty="0"/>
              <a:t> </a:t>
            </a:r>
          </a:p>
          <a:p>
            <a:r>
              <a:rPr lang="en-US" dirty="0"/>
              <a:t>A patient’s heart rate: </a:t>
            </a:r>
            <a:r>
              <a:rPr lang="en-US" b="1" dirty="0"/>
              <a:t>85 beats per minute</a:t>
            </a:r>
            <a:r>
              <a:rPr lang="en-US" dirty="0"/>
              <a:t> </a:t>
            </a:r>
          </a:p>
          <a:p>
            <a:r>
              <a:rPr lang="en-US" dirty="0"/>
              <a:t>Survey responses: </a:t>
            </a:r>
            <a:r>
              <a:rPr lang="en-US" b="1" dirty="0"/>
              <a:t>“Yes”, “No”, “Sometimes”</a:t>
            </a:r>
            <a:r>
              <a:rPr lang="en-US" dirty="0"/>
              <a:t> </a:t>
            </a:r>
          </a:p>
          <a:p>
            <a:r>
              <a:rPr lang="en-US" dirty="0"/>
              <a:t>Observations: </a:t>
            </a:r>
            <a:r>
              <a:rPr lang="en-US" b="1" dirty="0"/>
              <a:t>“Aggressive behavior observed 3 times”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1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Sample variability refers to the natural variation in sample outcomes due to random selection.</a:t>
            </a:r>
          </a:p>
          <a:p>
            <a:r>
              <a:rPr lang="en-US" b="1" dirty="0"/>
              <a:t>Why it matters:</a:t>
            </a:r>
            <a:endParaRPr lang="en-US" dirty="0"/>
          </a:p>
          <a:p>
            <a:r>
              <a:rPr lang="en-US" dirty="0"/>
              <a:t>No two samples are exactly the same.</a:t>
            </a:r>
          </a:p>
          <a:p>
            <a:r>
              <a:rPr lang="en-US" dirty="0"/>
              <a:t>Affects accuracy of estimates about a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4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Mean height:</a:t>
            </a:r>
            <a:endParaRPr lang="en-US" dirty="0"/>
          </a:p>
          <a:p>
            <a:pPr lvl="1"/>
            <a:r>
              <a:rPr lang="en-US" dirty="0"/>
              <a:t>Sample 1 (n=30): </a:t>
            </a:r>
            <a:r>
              <a:rPr lang="en-US" dirty="0" err="1"/>
              <a:t>Avg</a:t>
            </a:r>
            <a:r>
              <a:rPr lang="en-US" dirty="0"/>
              <a:t> = 167 cm</a:t>
            </a:r>
          </a:p>
          <a:p>
            <a:pPr lvl="1"/>
            <a:r>
              <a:rPr lang="en-US" dirty="0"/>
              <a:t>Sample 2 (n=30): </a:t>
            </a:r>
            <a:r>
              <a:rPr lang="en-US" dirty="0" err="1"/>
              <a:t>Avg</a:t>
            </a:r>
            <a:r>
              <a:rPr lang="en-US" dirty="0"/>
              <a:t> = 170 cm</a:t>
            </a:r>
            <a:br>
              <a:rPr lang="en-US" dirty="0"/>
            </a:br>
            <a:r>
              <a:rPr lang="en-US" dirty="0"/>
              <a:t>(Both from same population, but different due to variability.)</a:t>
            </a:r>
          </a:p>
          <a:p>
            <a:r>
              <a:rPr lang="en-US" b="1" dirty="0"/>
              <a:t>Polling preferences:</a:t>
            </a:r>
            <a:endParaRPr lang="en-US" dirty="0"/>
          </a:p>
          <a:p>
            <a:pPr lvl="1"/>
            <a:r>
              <a:rPr lang="en-US" dirty="0"/>
              <a:t>Sample 1: Party A = 52%</a:t>
            </a:r>
          </a:p>
          <a:p>
            <a:pPr lvl="1"/>
            <a:r>
              <a:rPr lang="en-US" dirty="0"/>
              <a:t>Sample 2: Party A = 48%</a:t>
            </a:r>
            <a:br>
              <a:rPr lang="en-US" dirty="0"/>
            </a:br>
            <a:r>
              <a:rPr lang="en-US" dirty="0"/>
              <a:t>(Different samples → different estimates.)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Blood pressure measurements:</a:t>
            </a:r>
            <a:endParaRPr lang="en-US" dirty="0"/>
          </a:p>
          <a:p>
            <a:r>
              <a:rPr lang="en-US" dirty="0"/>
              <a:t>Sample A: </a:t>
            </a:r>
            <a:r>
              <a:rPr lang="en-US" dirty="0" err="1"/>
              <a:t>Avg</a:t>
            </a:r>
            <a:r>
              <a:rPr lang="en-US" dirty="0"/>
              <a:t> = 122 mmHg</a:t>
            </a:r>
          </a:p>
          <a:p>
            <a:r>
              <a:rPr lang="en-US" dirty="0"/>
              <a:t>Sample B: </a:t>
            </a:r>
            <a:r>
              <a:rPr lang="en-US" dirty="0" err="1"/>
              <a:t>Avg</a:t>
            </a:r>
            <a:r>
              <a:rPr lang="en-US" dirty="0"/>
              <a:t> = 118 mmHg</a:t>
            </a:r>
            <a:br>
              <a:rPr lang="en-US" dirty="0"/>
            </a:br>
            <a:r>
              <a:rPr lang="en-US" dirty="0"/>
              <a:t>(Small changes from random differences in selected individuals.)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7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method to collect information from a sample of individuals to make inferences about a target population.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r>
              <a:rPr lang="en-US" dirty="0"/>
              <a:t>Uses selected subset (sample)</a:t>
            </a:r>
          </a:p>
          <a:p>
            <a:r>
              <a:rPr lang="en-US" dirty="0"/>
              <a:t>Includes questions or measurements</a:t>
            </a:r>
          </a:p>
          <a:p>
            <a:r>
              <a:rPr lang="en-US" dirty="0"/>
              <a:t>Aims to represent entire </a:t>
            </a:r>
            <a:r>
              <a:rPr lang="en-US" dirty="0" smtClean="0"/>
              <a:t>population. </a:t>
            </a:r>
            <a:r>
              <a:rPr lang="en-US" b="1" dirty="0" err="1" smtClean="0"/>
              <a:t>Example:</a:t>
            </a:r>
            <a:r>
              <a:rPr lang="en-US" dirty="0" err="1" smtClean="0"/>
              <a:t>Surveying</a:t>
            </a:r>
            <a:r>
              <a:rPr lang="en-US" dirty="0" smtClean="0"/>
              <a:t> </a:t>
            </a:r>
            <a:r>
              <a:rPr lang="en-US" dirty="0"/>
              <a:t>1000 voters to predict election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study in which the researcher observes individuals and measures variables without controlling the environment.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r>
              <a:rPr lang="en-US" dirty="0"/>
              <a:t>No intervention or treatment imposed</a:t>
            </a:r>
          </a:p>
          <a:p>
            <a:r>
              <a:rPr lang="en-US" dirty="0"/>
              <a:t>Used to identify associations, not causation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Observing daily habits of people and their heart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Its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Variable</a:t>
            </a:r>
            <a:r>
              <a:rPr lang="en-US" b="1" dirty="0"/>
              <a:t>:</a:t>
            </a:r>
            <a:r>
              <a:rPr lang="en-US" dirty="0"/>
              <a:t> A characteristic or attribute that can be measured and can take different values.</a:t>
            </a:r>
          </a:p>
          <a:p>
            <a:r>
              <a:rPr lang="en-US" b="1" dirty="0"/>
              <a:t>Types:</a:t>
            </a:r>
            <a:endParaRPr lang="en-US" dirty="0"/>
          </a:p>
          <a:p>
            <a:r>
              <a:rPr lang="en-US" b="1" dirty="0"/>
              <a:t>Qualitative (Categorical):</a:t>
            </a:r>
            <a:endParaRPr lang="en-US" dirty="0"/>
          </a:p>
          <a:p>
            <a:pPr lvl="1"/>
            <a:r>
              <a:rPr lang="en-US" dirty="0"/>
              <a:t>Non-numeric</a:t>
            </a:r>
          </a:p>
          <a:p>
            <a:pPr lvl="1"/>
            <a:r>
              <a:rPr lang="en-US" dirty="0"/>
              <a:t>Example: Gender, Blood type, 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49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Its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Mean height:</a:t>
            </a:r>
            <a:endParaRPr lang="en-US" dirty="0"/>
          </a:p>
          <a:p>
            <a:pPr lvl="1"/>
            <a:r>
              <a:rPr lang="en-US" dirty="0"/>
              <a:t>Sample 1 (n=30): </a:t>
            </a:r>
            <a:r>
              <a:rPr lang="en-US" dirty="0" err="1"/>
              <a:t>Avg</a:t>
            </a:r>
            <a:r>
              <a:rPr lang="en-US" dirty="0"/>
              <a:t> = 167 cm</a:t>
            </a:r>
          </a:p>
          <a:p>
            <a:pPr lvl="1"/>
            <a:r>
              <a:rPr lang="en-US" dirty="0"/>
              <a:t>Sample 2 (n=30): </a:t>
            </a:r>
            <a:r>
              <a:rPr lang="en-US" dirty="0" err="1"/>
              <a:t>Avg</a:t>
            </a:r>
            <a:r>
              <a:rPr lang="en-US" dirty="0"/>
              <a:t> = 170 cm</a:t>
            </a:r>
            <a:br>
              <a:rPr lang="en-US" dirty="0"/>
            </a:br>
            <a:r>
              <a:rPr lang="en-US" dirty="0"/>
              <a:t>(Both from same population, but different due to variability.)</a:t>
            </a:r>
          </a:p>
          <a:p>
            <a:r>
              <a:rPr lang="en-US" b="1" dirty="0"/>
              <a:t>Polling preferences:</a:t>
            </a:r>
            <a:endParaRPr lang="en-US" dirty="0"/>
          </a:p>
          <a:p>
            <a:pPr lvl="1"/>
            <a:r>
              <a:rPr lang="en-US" dirty="0"/>
              <a:t>Sample 1: Party A = 52%</a:t>
            </a:r>
          </a:p>
          <a:p>
            <a:pPr lvl="1"/>
            <a:r>
              <a:rPr lang="en-US" dirty="0"/>
              <a:t>Sample 2: Party A = 48%</a:t>
            </a:r>
            <a:br>
              <a:rPr lang="en-US" dirty="0"/>
            </a:br>
            <a:r>
              <a:rPr lang="en-US" dirty="0"/>
              <a:t>(Different samples → different estimates.)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6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Its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Quantitative (Numerical):</a:t>
            </a:r>
            <a:endParaRPr lang="en-US" dirty="0"/>
          </a:p>
          <a:p>
            <a:pPr lvl="1"/>
            <a:r>
              <a:rPr lang="en-US" dirty="0"/>
              <a:t>Numeric</a:t>
            </a:r>
          </a:p>
          <a:p>
            <a:pPr lvl="1"/>
            <a:r>
              <a:rPr lang="en-US" dirty="0"/>
              <a:t>Example: Age, Height, Income</a:t>
            </a:r>
          </a:p>
          <a:p>
            <a:pPr lvl="1"/>
            <a:r>
              <a:rPr lang="en-US" dirty="0"/>
              <a:t>Further classified into:</a:t>
            </a:r>
          </a:p>
          <a:p>
            <a:pPr lvl="2"/>
            <a:r>
              <a:rPr lang="en-US" b="1" dirty="0"/>
              <a:t>Discrete (countable)</a:t>
            </a:r>
            <a:r>
              <a:rPr lang="en-US" dirty="0"/>
              <a:t> – No. of students (1, 2, 3...)</a:t>
            </a:r>
          </a:p>
          <a:p>
            <a:pPr lvl="2"/>
            <a:r>
              <a:rPr lang="en-US" b="1" dirty="0"/>
              <a:t>Continuous (measurable)</a:t>
            </a:r>
            <a:r>
              <a:rPr lang="en-US" dirty="0"/>
              <a:t> – Temperature (36.5°C, 36.7°C...)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4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Order statistics are values of data in ascending or descending order, especially key positions.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Minimum</a:t>
            </a:r>
            <a:r>
              <a:rPr lang="en-US" dirty="0"/>
              <a:t> = smallest observation</a:t>
            </a:r>
          </a:p>
          <a:p>
            <a:r>
              <a:rPr lang="en-US" b="1" dirty="0"/>
              <a:t>Maximum</a:t>
            </a:r>
            <a:r>
              <a:rPr lang="en-US" dirty="0"/>
              <a:t> = largest observation</a:t>
            </a:r>
          </a:p>
          <a:p>
            <a:r>
              <a:rPr lang="en-US" b="1" dirty="0"/>
              <a:t>Median (50th percentile)</a:t>
            </a:r>
            <a:r>
              <a:rPr lang="en-US" dirty="0"/>
              <a:t> = middle value</a:t>
            </a:r>
          </a:p>
          <a:p>
            <a:r>
              <a:rPr lang="en-US" b="1" dirty="0"/>
              <a:t>Application: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Useful in computing percentiles, quartiles, and analysis based on data ranking.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09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Digits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meaningful digits in a number that indicate its precision.</a:t>
            </a:r>
          </a:p>
          <a:p>
            <a:r>
              <a:rPr lang="en-US" b="1" dirty="0"/>
              <a:t>Rules:</a:t>
            </a:r>
            <a:endParaRPr lang="en-US" dirty="0"/>
          </a:p>
          <a:p>
            <a:r>
              <a:rPr lang="en-US" dirty="0"/>
              <a:t>All non-zero digits are </a:t>
            </a:r>
            <a:r>
              <a:rPr lang="en-US" dirty="0" smtClean="0"/>
              <a:t>significant. Zeroes </a:t>
            </a:r>
            <a:r>
              <a:rPr lang="en-US" dirty="0"/>
              <a:t>between non-zero digits are significant.</a:t>
            </a:r>
          </a:p>
          <a:p>
            <a:r>
              <a:rPr lang="en-US" dirty="0"/>
              <a:t>Leading zeroes are </a:t>
            </a:r>
            <a:r>
              <a:rPr lang="en-US" b="1" dirty="0"/>
              <a:t>not </a:t>
            </a:r>
            <a:r>
              <a:rPr lang="en-US" b="1" dirty="0" smtClean="0"/>
              <a:t>significant</a:t>
            </a:r>
            <a:r>
              <a:rPr lang="en-US" dirty="0" smtClean="0"/>
              <a:t>. Trailing </a:t>
            </a:r>
            <a:r>
              <a:rPr lang="en-US" dirty="0"/>
              <a:t>zeroes may or may not be significant based on decimal presence.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4500 (2 significant digits)</a:t>
            </a:r>
          </a:p>
          <a:p>
            <a:r>
              <a:rPr lang="en-US" dirty="0"/>
              <a:t>0.0563 (3 significant digits)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2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Psychological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Self-Report Data (What people say about themselves)</a:t>
            </a:r>
          </a:p>
          <a:p>
            <a:r>
              <a:rPr lang="en-US" dirty="0"/>
              <a:t>These are </a:t>
            </a:r>
            <a:r>
              <a:rPr lang="en-US" b="1" dirty="0"/>
              <a:t>personal responses from individuals</a:t>
            </a:r>
            <a:r>
              <a:rPr lang="en-US" dirty="0"/>
              <a:t>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“I feel anxious most of the time” (questionnaire response) </a:t>
            </a:r>
          </a:p>
          <a:p>
            <a:r>
              <a:rPr lang="en-US" dirty="0"/>
              <a:t>Depression score: </a:t>
            </a:r>
            <a:r>
              <a:rPr lang="en-US" b="1" dirty="0"/>
              <a:t>Beck Depression Inventory = 22</a:t>
            </a:r>
            <a:r>
              <a:rPr lang="en-US" dirty="0"/>
              <a:t> </a:t>
            </a:r>
          </a:p>
          <a:p>
            <a:r>
              <a:rPr lang="en-US" dirty="0"/>
              <a:t>Survey answer: “I get angry easily” → Yes/No scale </a:t>
            </a:r>
          </a:p>
          <a:p>
            <a:r>
              <a:rPr lang="en-US" dirty="0"/>
              <a:t>Diary entry: “Today I felt very stressed at work” </a:t>
            </a:r>
          </a:p>
          <a:p>
            <a:r>
              <a:rPr lang="en-US" dirty="0"/>
              <a:t>Personality test result: </a:t>
            </a:r>
            <a:r>
              <a:rPr lang="en-US" b="1" dirty="0"/>
              <a:t>Introversion score = high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37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of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Purpose: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simplify numbers while maintaining approximate accuracy.</a:t>
            </a:r>
          </a:p>
          <a:p>
            <a:r>
              <a:rPr lang="en-US" b="1" dirty="0"/>
              <a:t>Rules:</a:t>
            </a:r>
            <a:endParaRPr lang="en-US" dirty="0"/>
          </a:p>
          <a:p>
            <a:r>
              <a:rPr lang="en-US" dirty="0"/>
              <a:t>If the digit next to the last retained digit is ≥ 5 → round up</a:t>
            </a:r>
          </a:p>
          <a:p>
            <a:r>
              <a:rPr lang="en-US" dirty="0"/>
              <a:t>If it is &lt; 5 → keep the number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14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of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Round 6.845 to 2 decimal places → 6.85</a:t>
            </a:r>
          </a:p>
          <a:p>
            <a:r>
              <a:rPr lang="en-US" dirty="0"/>
              <a:t>Round 738 to nearest 10 → 740</a:t>
            </a:r>
          </a:p>
          <a:p>
            <a:r>
              <a:rPr lang="en-US" dirty="0"/>
              <a:t>Round 0.004762 to 3 significant digits → 0.00476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52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Statistical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statistical problem</a:t>
            </a:r>
            <a:r>
              <a:rPr lang="en-US" dirty="0"/>
              <a:t> involves using data to answer a question or make a decision under conditions of uncertainty.</a:t>
            </a:r>
          </a:p>
        </p:txBody>
      </p:sp>
    </p:spTree>
    <p:extLst>
      <p:ext uri="{BB962C8B-B14F-4D97-AF65-F5344CB8AC3E}">
        <p14:creationId xmlns:p14="http://schemas.microsoft.com/office/powerpoint/2010/main" val="4021759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Aspects of a Statistical Problem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Population</a:t>
            </a:r>
          </a:p>
          <a:p>
            <a:r>
              <a:rPr lang="en-US" dirty="0"/>
              <a:t>The entire group about which information is desired.</a:t>
            </a:r>
            <a:br>
              <a:rPr lang="en-US" dirty="0"/>
            </a:br>
            <a:r>
              <a:rPr lang="en-US" b="1" dirty="0"/>
              <a:t>Example:</a:t>
            </a:r>
            <a:r>
              <a:rPr lang="en-US" dirty="0"/>
              <a:t> All college students in Pakistan.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930275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6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Aspects of a Statistical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Sample</a:t>
            </a:r>
          </a:p>
          <a:p>
            <a:r>
              <a:rPr lang="en-US" dirty="0"/>
              <a:t>A subset of the population selected for study.</a:t>
            </a:r>
            <a:br>
              <a:rPr lang="en-US" dirty="0"/>
            </a:br>
            <a:r>
              <a:rPr lang="en-US" b="1" dirty="0"/>
              <a:t>Example:</a:t>
            </a:r>
            <a:r>
              <a:rPr lang="en-US" dirty="0"/>
              <a:t> 200 college students from 3 universities.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48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Aspects of a Statistical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Variables</a:t>
            </a:r>
          </a:p>
          <a:p>
            <a:r>
              <a:rPr lang="en-US" dirty="0"/>
              <a:t>Characteristics or measurements recorded on each unit (e.g., age, GPA, major).</a:t>
            </a:r>
          </a:p>
          <a:p>
            <a:r>
              <a:rPr lang="en-US" b="1" dirty="0"/>
              <a:t>Qualitative:</a:t>
            </a:r>
            <a:r>
              <a:rPr lang="en-US" dirty="0"/>
              <a:t> Gender, city</a:t>
            </a:r>
          </a:p>
          <a:p>
            <a:r>
              <a:rPr lang="en-US" b="1" dirty="0"/>
              <a:t>Quantitative:</a:t>
            </a:r>
            <a:r>
              <a:rPr lang="en-US" dirty="0"/>
              <a:t> Weight, test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33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data is obtained: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Observations</a:t>
            </a:r>
          </a:p>
          <a:p>
            <a:r>
              <a:rPr lang="en-US" dirty="0"/>
              <a:t>Experiments</a:t>
            </a:r>
          </a:p>
          <a:p>
            <a:r>
              <a:rPr lang="en-US"/>
              <a:t>Existing records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9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Behavioral Data (What people do)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</a:t>
            </a:r>
            <a:r>
              <a:rPr lang="en-US" b="1" dirty="0"/>
              <a:t>observable actions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A child hits other children 5 times during playtime </a:t>
            </a:r>
          </a:p>
          <a:p>
            <a:r>
              <a:rPr lang="en-US" dirty="0"/>
              <a:t>Student avoids eye contact during interview </a:t>
            </a:r>
          </a:p>
          <a:p>
            <a:r>
              <a:rPr lang="en-US" dirty="0"/>
              <a:t>Patient sleeps only 3 hours in a sleep study </a:t>
            </a:r>
          </a:p>
          <a:p>
            <a:r>
              <a:rPr lang="en-US" dirty="0"/>
              <a:t>Reaction time recorded: </a:t>
            </a:r>
            <a:r>
              <a:rPr lang="en-US" b="1" dirty="0"/>
              <a:t>250 milliseconds</a:t>
            </a:r>
            <a:r>
              <a:rPr lang="en-US" dirty="0"/>
              <a:t> </a:t>
            </a:r>
          </a:p>
          <a:p>
            <a:r>
              <a:rPr lang="en-US" dirty="0"/>
              <a:t>Number of mistakes made in a memory </a:t>
            </a:r>
            <a:r>
              <a:rPr lang="en-US" dirty="0" smtClean="0"/>
              <a:t>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0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Physiological Data (Body-based measurements)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Based on </a:t>
            </a:r>
            <a:r>
              <a:rPr lang="en-US" b="1" dirty="0"/>
              <a:t>biological or physical responses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Heart rate increases from </a:t>
            </a:r>
            <a:r>
              <a:rPr lang="en-US" b="1" dirty="0"/>
              <a:t>72 → 110 bpm under stress</a:t>
            </a:r>
            <a:r>
              <a:rPr lang="en-US" dirty="0"/>
              <a:t> </a:t>
            </a:r>
          </a:p>
          <a:p>
            <a:r>
              <a:rPr lang="en-US" dirty="0"/>
              <a:t>EEG shows increased brain activity in frontal lobe </a:t>
            </a:r>
          </a:p>
          <a:p>
            <a:r>
              <a:rPr lang="en-US" dirty="0"/>
              <a:t>Cortisol level rises during exam stress </a:t>
            </a:r>
          </a:p>
          <a:p>
            <a:r>
              <a:rPr lang="en-US" dirty="0"/>
              <a:t>Blood pressure recorded: </a:t>
            </a:r>
            <a:r>
              <a:rPr lang="en-US" b="1" dirty="0"/>
              <a:t>140/90 mmHg</a:t>
            </a:r>
            <a:r>
              <a:rPr lang="en-US" dirty="0"/>
              <a:t> </a:t>
            </a:r>
          </a:p>
          <a:p>
            <a:r>
              <a:rPr lang="en-US" dirty="0"/>
              <a:t>Pupil dilation when viewing emotional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2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Archival Data (Existing records)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already collected for other purposes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Hospital records of psychiatric patients </a:t>
            </a:r>
          </a:p>
          <a:p>
            <a:r>
              <a:rPr lang="en-US" dirty="0"/>
              <a:t>School academic performance records over 10 years </a:t>
            </a:r>
          </a:p>
          <a:p>
            <a:r>
              <a:rPr lang="en-US" dirty="0"/>
              <a:t>Crime statistics from police databases </a:t>
            </a:r>
          </a:p>
          <a:p>
            <a:r>
              <a:rPr lang="en-US" dirty="0"/>
              <a:t>Birth and death records used in developmental studies </a:t>
            </a:r>
          </a:p>
          <a:p>
            <a:r>
              <a:rPr lang="en-US" dirty="0"/>
              <a:t>Employment history records for stress research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7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Experimental Data (Controlled research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Collected during </a:t>
            </a:r>
            <a:r>
              <a:rPr lang="en-US" b="1" dirty="0"/>
              <a:t>scientific experiments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Group A sleeps 8 hours, Group B sleeps 4 hours → memory tested </a:t>
            </a:r>
          </a:p>
          <a:p>
            <a:r>
              <a:rPr lang="en-US" dirty="0"/>
              <a:t>Participants exposed to stress vs no stress → anxiety measured </a:t>
            </a:r>
          </a:p>
          <a:p>
            <a:r>
              <a:rPr lang="en-US" dirty="0"/>
              <a:t>Effect of caffeine on reaction time </a:t>
            </a:r>
          </a:p>
          <a:p>
            <a:r>
              <a:rPr lang="en-US" dirty="0"/>
              <a:t>Learning performance before and after practice sessions </a:t>
            </a:r>
          </a:p>
          <a:p>
            <a:r>
              <a:rPr lang="en-US" dirty="0"/>
              <a:t>Testing memory recall after distraction vs </a:t>
            </a:r>
            <a:r>
              <a:rPr lang="en-US" dirty="0" smtClean="0"/>
              <a:t>silence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Case Study Data (In-depth individual study)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Detailed information about </a:t>
            </a:r>
            <a:r>
              <a:rPr lang="en-US" b="1" dirty="0"/>
              <a:t>one person or small group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Study of a patient with split-brain surgery </a:t>
            </a:r>
          </a:p>
          <a:p>
            <a:r>
              <a:rPr lang="en-US" dirty="0"/>
              <a:t>Analysis of a child with autism spectrum disorder </a:t>
            </a:r>
          </a:p>
          <a:p>
            <a:r>
              <a:rPr lang="en-US" dirty="0"/>
              <a:t>Case of Phineas Gage (personality change after brain injury) </a:t>
            </a:r>
          </a:p>
          <a:p>
            <a:r>
              <a:rPr lang="en-US" dirty="0"/>
              <a:t>Study of a single patient with amnesia </a:t>
            </a:r>
          </a:p>
          <a:p>
            <a:r>
              <a:rPr lang="en-US" dirty="0"/>
              <a:t>Long-term observation of a therapy patient </a:t>
            </a:r>
          </a:p>
        </p:txBody>
      </p:sp>
    </p:spTree>
    <p:extLst>
      <p:ext uri="{BB962C8B-B14F-4D97-AF65-F5344CB8AC3E}">
        <p14:creationId xmlns:p14="http://schemas.microsoft.com/office/powerpoint/2010/main" val="377178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19353" y="143352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Raw: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Not yet organized or interpreted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 or subjective: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Can be numbers or descriptions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Needs processing: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Becomes meaningful only after analysis </a:t>
            </a:r>
          </a:p>
        </p:txBody>
      </p:sp>
    </p:spTree>
    <p:extLst>
      <p:ext uri="{BB962C8B-B14F-4D97-AF65-F5344CB8AC3E}">
        <p14:creationId xmlns:p14="http://schemas.microsoft.com/office/powerpoint/2010/main" val="3953871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1016</Words>
  <Application>Microsoft Office PowerPoint</Application>
  <PresentationFormat>Widescreen</PresentationFormat>
  <Paragraphs>213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Garamond</vt:lpstr>
      <vt:lpstr>Organic</vt:lpstr>
      <vt:lpstr>Statistics</vt:lpstr>
      <vt:lpstr>Psychological Data</vt:lpstr>
      <vt:lpstr>Examples of Psychological Data</vt:lpstr>
      <vt:lpstr>2. Behavioral Data (What people do)</vt:lpstr>
      <vt:lpstr>3. Physiological Data (Body-based measurements)</vt:lpstr>
      <vt:lpstr>4. Archival Data (Existing records)</vt:lpstr>
      <vt:lpstr>5. Experimental Data (Controlled research data)</vt:lpstr>
      <vt:lpstr>6. Case Study Data (In-depth individual study)</vt:lpstr>
      <vt:lpstr>Key Features of Data</vt:lpstr>
      <vt:lpstr>Data vs Information</vt:lpstr>
      <vt:lpstr>In Psychology</vt:lpstr>
      <vt:lpstr>Importance of Data in Psychology</vt:lpstr>
      <vt:lpstr>Types of Psychological Data</vt:lpstr>
      <vt:lpstr>Self-Report Data</vt:lpstr>
      <vt:lpstr>Behavioral Data</vt:lpstr>
      <vt:lpstr>Physiological Data</vt:lpstr>
      <vt:lpstr>Archival Data</vt:lpstr>
      <vt:lpstr>Experimental Data</vt:lpstr>
      <vt:lpstr>Case Study Data</vt:lpstr>
      <vt:lpstr>Sample Variability</vt:lpstr>
      <vt:lpstr>Sample Variability</vt:lpstr>
      <vt:lpstr>Sample Variability</vt:lpstr>
      <vt:lpstr>Sample Survey</vt:lpstr>
      <vt:lpstr>Observational Study</vt:lpstr>
      <vt:lpstr>Variable and Its Types</vt:lpstr>
      <vt:lpstr>Variable and Its Types</vt:lpstr>
      <vt:lpstr>Variable and Its Types</vt:lpstr>
      <vt:lpstr>Order Statistics</vt:lpstr>
      <vt:lpstr>Significant Digits</vt:lpstr>
      <vt:lpstr>Rounding of Numbers</vt:lpstr>
      <vt:lpstr>Rounding of Numbers</vt:lpstr>
      <vt:lpstr>What is a Statistical Problem?</vt:lpstr>
      <vt:lpstr>Main Aspects of a Statistical Problem:</vt:lpstr>
      <vt:lpstr>Main Aspects of a Statistical Problem:</vt:lpstr>
      <vt:lpstr>Main Aspects of a Statistical Problem:</vt:lpstr>
      <vt:lpstr>Data Collection Method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4</cp:revision>
  <dcterms:created xsi:type="dcterms:W3CDTF">2025-11-17T07:05:18Z</dcterms:created>
  <dcterms:modified xsi:type="dcterms:W3CDTF">2026-05-10T13:22:20Z</dcterms:modified>
</cp:coreProperties>
</file>