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5" r:id="rId12"/>
    <p:sldId id="281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WBCs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1. Granulocytes</a:t>
            </a:r>
          </a:p>
          <a:p>
            <a:r>
              <a:rPr lang="en-US" dirty="0"/>
              <a:t>Contain cytoplasmic granules:</a:t>
            </a:r>
          </a:p>
          <a:p>
            <a:r>
              <a:rPr lang="en-US" dirty="0"/>
              <a:t>Neutrophils </a:t>
            </a:r>
          </a:p>
          <a:p>
            <a:r>
              <a:rPr lang="en-US" dirty="0"/>
              <a:t>Eosinophils </a:t>
            </a:r>
          </a:p>
          <a:p>
            <a:r>
              <a:rPr lang="en-US" dirty="0"/>
              <a:t>Basophils </a:t>
            </a:r>
          </a:p>
          <a:p>
            <a:r>
              <a:rPr lang="en-US" b="1" dirty="0"/>
              <a:t>2. </a:t>
            </a:r>
            <a:r>
              <a:rPr lang="en-US" b="1" dirty="0" err="1"/>
              <a:t>Agranulocytes</a:t>
            </a:r>
            <a:endParaRPr lang="en-US" b="1" dirty="0"/>
          </a:p>
          <a:p>
            <a:r>
              <a:rPr lang="en-US" dirty="0"/>
              <a:t>No granules:</a:t>
            </a:r>
          </a:p>
          <a:p>
            <a:r>
              <a:rPr lang="en-US" dirty="0"/>
              <a:t>Monocytes </a:t>
            </a:r>
          </a:p>
          <a:p>
            <a:r>
              <a:rPr lang="en-US" dirty="0"/>
              <a:t>Lymphocytes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Neutrophils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Morphology</a:t>
            </a:r>
          </a:p>
          <a:p>
            <a:r>
              <a:rPr lang="en-US" dirty="0"/>
              <a:t>Fine violet granules </a:t>
            </a:r>
          </a:p>
          <a:p>
            <a:r>
              <a:rPr lang="en-US" dirty="0" err="1"/>
              <a:t>Multilobed</a:t>
            </a:r>
            <a:r>
              <a:rPr lang="en-US" dirty="0"/>
              <a:t> nucleus (2–5 lobes) </a:t>
            </a:r>
          </a:p>
          <a:p>
            <a:r>
              <a:rPr lang="en-US" dirty="0"/>
              <a:t>Diameter: 10–12 µm </a:t>
            </a:r>
          </a:p>
          <a:p>
            <a:r>
              <a:rPr lang="en-US" dirty="0"/>
              <a:t>Amoeboid movement </a:t>
            </a:r>
          </a:p>
          <a:p>
            <a:r>
              <a:rPr lang="en-US" b="1" dirty="0"/>
              <a:t>Functions</a:t>
            </a:r>
          </a:p>
          <a:p>
            <a:r>
              <a:rPr lang="en-US" dirty="0"/>
              <a:t>First line of defense </a:t>
            </a:r>
            <a:r>
              <a:rPr lang="en-US" dirty="0" smtClean="0"/>
              <a:t>, Phagocytosis , Destroy </a:t>
            </a:r>
            <a:r>
              <a:rPr lang="en-US" dirty="0"/>
              <a:t>bacteria </a:t>
            </a:r>
          </a:p>
          <a:p>
            <a:r>
              <a:rPr lang="en-US" b="1" dirty="0"/>
              <a:t>Important Enzymes</a:t>
            </a:r>
          </a:p>
          <a:p>
            <a:r>
              <a:rPr lang="en-US" dirty="0"/>
              <a:t>Proteases </a:t>
            </a:r>
            <a:r>
              <a:rPr lang="en-US" dirty="0" smtClean="0"/>
              <a:t>, Myeloperoxidase , Elastase , </a:t>
            </a:r>
            <a:r>
              <a:rPr lang="en-US" dirty="0" err="1" smtClean="0"/>
              <a:t>Defensins</a:t>
            </a:r>
            <a:r>
              <a:rPr lang="en-US" dirty="0" smtClean="0"/>
              <a:t> , NADPH </a:t>
            </a:r>
            <a:r>
              <a:rPr lang="en-US" dirty="0"/>
              <a:t>oxidase </a:t>
            </a:r>
          </a:p>
        </p:txBody>
      </p:sp>
    </p:spTree>
    <p:extLst>
      <p:ext uri="{BB962C8B-B14F-4D97-AF65-F5344CB8AC3E}">
        <p14:creationId xmlns:p14="http://schemas.microsoft.com/office/powerpoint/2010/main" val="86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Substances Secreted by Neutrophils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Granules Contain</a:t>
            </a:r>
          </a:p>
          <a:p>
            <a:r>
              <a:rPr lang="en-US" dirty="0"/>
              <a:t>Proteases </a:t>
            </a:r>
            <a:r>
              <a:rPr lang="en-US" dirty="0" smtClean="0"/>
              <a:t>, Myeloperoxidases , Elastases ,</a:t>
            </a:r>
            <a:r>
              <a:rPr lang="en-US" dirty="0" err="1" smtClean="0"/>
              <a:t>Metalloproteinases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Antimicrobial Peptides</a:t>
            </a:r>
          </a:p>
          <a:p>
            <a:r>
              <a:rPr lang="en-US" dirty="0" err="1"/>
              <a:t>Defensins</a:t>
            </a:r>
            <a:r>
              <a:rPr lang="en-US" dirty="0"/>
              <a:t> </a:t>
            </a:r>
            <a:r>
              <a:rPr lang="en-US" dirty="0" smtClean="0"/>
              <a:t>,</a:t>
            </a:r>
            <a:r>
              <a:rPr lang="en-US" dirty="0" err="1" smtClean="0"/>
              <a:t>Cathelicidins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Cell Membrane Enzyme</a:t>
            </a:r>
          </a:p>
          <a:p>
            <a:r>
              <a:rPr lang="en-US" dirty="0"/>
              <a:t>NADPH </a:t>
            </a:r>
            <a:r>
              <a:rPr lang="en-US" dirty="0" smtClean="0"/>
              <a:t>oxidase- Responsible </a:t>
            </a:r>
            <a:r>
              <a:rPr lang="en-US" dirty="0"/>
              <a:t>for bactericidal action </a:t>
            </a:r>
          </a:p>
          <a:p>
            <a:r>
              <a:rPr lang="en-US" b="1" dirty="0"/>
              <a:t>Cytokine</a:t>
            </a:r>
          </a:p>
          <a:p>
            <a:r>
              <a:rPr lang="en-US" dirty="0"/>
              <a:t>Platelet-activating factor (PAF) </a:t>
            </a:r>
            <a:r>
              <a:rPr lang="en-US" dirty="0" smtClean="0"/>
              <a:t>- Helps </a:t>
            </a:r>
            <a:r>
              <a:rPr lang="en-US" dirty="0"/>
              <a:t>platelet </a:t>
            </a:r>
            <a:r>
              <a:rPr lang="en-US" dirty="0" smtClean="0"/>
              <a:t>aggregation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Burst &amp; Pus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Rapid oxygen consumption during phagocytosis</a:t>
            </a:r>
          </a:p>
          <a:p>
            <a:r>
              <a:rPr lang="en-US" b="1" dirty="0"/>
              <a:t>Produces:</a:t>
            </a:r>
          </a:p>
          <a:p>
            <a:r>
              <a:rPr lang="en-US" dirty="0"/>
              <a:t>Superoxide radicals (O₂⁻) </a:t>
            </a:r>
            <a:r>
              <a:rPr lang="en-US" dirty="0" smtClean="0"/>
              <a:t>, Hydrogen </a:t>
            </a:r>
            <a:r>
              <a:rPr lang="en-US" dirty="0"/>
              <a:t>peroxide (H₂O₂) </a:t>
            </a:r>
          </a:p>
          <a:p>
            <a:r>
              <a:rPr lang="en-US" dirty="0"/>
              <a:t>→ Strong bactericidal action</a:t>
            </a:r>
          </a:p>
          <a:p>
            <a:r>
              <a:rPr lang="en-US" b="1" dirty="0"/>
              <a:t>Pus</a:t>
            </a:r>
          </a:p>
          <a:p>
            <a:r>
              <a:rPr lang="en-US" dirty="0" smtClean="0"/>
              <a:t>Contains: Dead </a:t>
            </a:r>
            <a:r>
              <a:rPr lang="en-US" dirty="0"/>
              <a:t>WBCs (pus cells) </a:t>
            </a:r>
            <a:r>
              <a:rPr lang="en-US" dirty="0" smtClean="0"/>
              <a:t>, Bacteria , Cellular </a:t>
            </a:r>
            <a:r>
              <a:rPr lang="en-US" dirty="0"/>
              <a:t>debris </a:t>
            </a:r>
            <a:r>
              <a:rPr lang="en-US" dirty="0" smtClean="0"/>
              <a:t>,Plasma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Eosinophils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Morphology</a:t>
            </a:r>
          </a:p>
          <a:p>
            <a:r>
              <a:rPr lang="en-US" dirty="0"/>
              <a:t>Red/pink coarse granules </a:t>
            </a:r>
            <a:r>
              <a:rPr lang="en-US" dirty="0" smtClean="0"/>
              <a:t>,</a:t>
            </a:r>
            <a:r>
              <a:rPr lang="en-US" dirty="0" err="1" smtClean="0"/>
              <a:t>Bilobed</a:t>
            </a:r>
            <a:r>
              <a:rPr lang="en-US" dirty="0" smtClean="0"/>
              <a:t> </a:t>
            </a:r>
            <a:r>
              <a:rPr lang="en-US" dirty="0"/>
              <a:t>nucleus </a:t>
            </a:r>
            <a:r>
              <a:rPr lang="en-US" dirty="0" smtClean="0"/>
              <a:t>, Diameter</a:t>
            </a:r>
            <a:r>
              <a:rPr lang="en-US" dirty="0"/>
              <a:t>: 10–14 µm </a:t>
            </a:r>
          </a:p>
          <a:p>
            <a:r>
              <a:rPr lang="en-US" b="1" dirty="0"/>
              <a:t>Functions</a:t>
            </a:r>
          </a:p>
          <a:p>
            <a:r>
              <a:rPr lang="en-US" dirty="0"/>
              <a:t>Defense against parasites </a:t>
            </a:r>
            <a:r>
              <a:rPr lang="en-US" dirty="0" smtClean="0"/>
              <a:t>,Active </a:t>
            </a:r>
            <a:r>
              <a:rPr lang="en-US" dirty="0"/>
              <a:t>in allergy &amp; asthma </a:t>
            </a:r>
            <a:r>
              <a:rPr lang="en-US" dirty="0" smtClean="0"/>
              <a:t>,Detoxification </a:t>
            </a:r>
            <a:r>
              <a:rPr lang="en-US" dirty="0"/>
              <a:t>of foreign proteins </a:t>
            </a:r>
          </a:p>
          <a:p>
            <a:r>
              <a:rPr lang="en-US" b="1" dirty="0"/>
              <a:t>Important Substances</a:t>
            </a:r>
          </a:p>
          <a:p>
            <a:r>
              <a:rPr lang="en-US" dirty="0"/>
              <a:t>Major Basic Protein (MBP) </a:t>
            </a:r>
          </a:p>
          <a:p>
            <a:r>
              <a:rPr lang="en-US" dirty="0"/>
              <a:t>Eosinophil cationic protein </a:t>
            </a:r>
          </a:p>
          <a:p>
            <a:r>
              <a:rPr lang="en-US" dirty="0"/>
              <a:t>Eosinophil </a:t>
            </a:r>
            <a:r>
              <a:rPr lang="en-US" dirty="0" smtClean="0"/>
              <a:t>peroxidase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Basophils &amp; Mast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Morphology</a:t>
            </a:r>
          </a:p>
          <a:p>
            <a:r>
              <a:rPr lang="en-US" dirty="0"/>
              <a:t>Blue-purple granules </a:t>
            </a:r>
          </a:p>
          <a:p>
            <a:r>
              <a:rPr lang="en-US" dirty="0" err="1"/>
              <a:t>Bilobed</a:t>
            </a:r>
            <a:r>
              <a:rPr lang="en-US" dirty="0"/>
              <a:t> nucleus </a:t>
            </a:r>
          </a:p>
          <a:p>
            <a:r>
              <a:rPr lang="en-US" dirty="0"/>
              <a:t>Diameter: 8–10 µm </a:t>
            </a:r>
          </a:p>
          <a:p>
            <a:r>
              <a:rPr lang="en-US" b="1" dirty="0"/>
              <a:t>Functions</a:t>
            </a:r>
          </a:p>
          <a:p>
            <a:r>
              <a:rPr lang="en-US" dirty="0"/>
              <a:t>Allergy &amp; hypersensitivity reactions </a:t>
            </a:r>
          </a:p>
          <a:p>
            <a:r>
              <a:rPr lang="en-US" dirty="0"/>
              <a:t>Healing process </a:t>
            </a:r>
          </a:p>
          <a:p>
            <a:r>
              <a:rPr lang="en-US" b="1" dirty="0" smtClean="0"/>
              <a:t>Secretions: </a:t>
            </a:r>
            <a:r>
              <a:rPr lang="en-US" dirty="0" smtClean="0"/>
              <a:t>Histamine ,Heparin , Serotonin ,Bradykinin </a:t>
            </a:r>
            <a:endParaRPr lang="en-US" dirty="0"/>
          </a:p>
          <a:p>
            <a:r>
              <a:rPr lang="en-US" b="1" dirty="0"/>
              <a:t>Mast </a:t>
            </a:r>
            <a:r>
              <a:rPr lang="en-US" b="1" dirty="0" smtClean="0"/>
              <a:t>Cells: </a:t>
            </a:r>
            <a:r>
              <a:rPr lang="en-US" dirty="0" smtClean="0"/>
              <a:t>Tissue </a:t>
            </a:r>
            <a:r>
              <a:rPr lang="en-US" dirty="0"/>
              <a:t>cells similar to basophils </a:t>
            </a:r>
            <a:r>
              <a:rPr lang="en-US" dirty="0" smtClean="0"/>
              <a:t>, Important </a:t>
            </a:r>
            <a:r>
              <a:rPr lang="en-US" dirty="0"/>
              <a:t>in anaphylaxis &amp; allergy </a:t>
            </a:r>
          </a:p>
        </p:txBody>
      </p:sp>
    </p:spTree>
    <p:extLst>
      <p:ext uri="{BB962C8B-B14F-4D97-AF65-F5344CB8AC3E}">
        <p14:creationId xmlns:p14="http://schemas.microsoft.com/office/powerpoint/2010/main" val="31932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Morphology</a:t>
            </a:r>
          </a:p>
          <a:p>
            <a:r>
              <a:rPr lang="en-US" dirty="0"/>
              <a:t>Largest WBC </a:t>
            </a:r>
          </a:p>
          <a:p>
            <a:r>
              <a:rPr lang="en-US" dirty="0"/>
              <a:t>Diameter: 14–18 µm </a:t>
            </a:r>
          </a:p>
          <a:p>
            <a:r>
              <a:rPr lang="en-US" dirty="0"/>
              <a:t>Kidney/bean/horseshoe-shaped nucleus </a:t>
            </a:r>
          </a:p>
          <a:p>
            <a:r>
              <a:rPr lang="en-US" b="1" dirty="0"/>
              <a:t>Functions</a:t>
            </a:r>
          </a:p>
          <a:p>
            <a:r>
              <a:rPr lang="en-US" dirty="0"/>
              <a:t>Powerful phagocytes </a:t>
            </a:r>
          </a:p>
          <a:p>
            <a:r>
              <a:rPr lang="en-US" dirty="0"/>
              <a:t>First line defense with neutrophils </a:t>
            </a:r>
          </a:p>
          <a:p>
            <a:r>
              <a:rPr lang="en-US" dirty="0"/>
              <a:t>Become tissue macrophages </a:t>
            </a:r>
          </a:p>
          <a:p>
            <a:r>
              <a:rPr lang="en-US" b="1" dirty="0"/>
              <a:t>Examples of </a:t>
            </a:r>
            <a:r>
              <a:rPr lang="en-US" b="1" dirty="0" smtClean="0"/>
              <a:t>Macrophages: </a:t>
            </a:r>
            <a:r>
              <a:rPr lang="en-US" dirty="0" err="1" smtClean="0"/>
              <a:t>Kupffer</a:t>
            </a:r>
            <a:r>
              <a:rPr lang="en-US" dirty="0" smtClean="0"/>
              <a:t> </a:t>
            </a:r>
            <a:r>
              <a:rPr lang="en-US" dirty="0"/>
              <a:t>cells (liver) </a:t>
            </a:r>
            <a:r>
              <a:rPr lang="en-US" dirty="0" smtClean="0"/>
              <a:t>,Alveolar </a:t>
            </a:r>
            <a:r>
              <a:rPr lang="en-US" dirty="0"/>
              <a:t>macrophages (lungs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69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Lymphocytes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Morphology</a:t>
            </a:r>
          </a:p>
          <a:p>
            <a:r>
              <a:rPr lang="en-US" dirty="0"/>
              <a:t>Large nucleus </a:t>
            </a:r>
          </a:p>
          <a:p>
            <a:r>
              <a:rPr lang="en-US" dirty="0"/>
              <a:t>Thin rim of cytoplasm </a:t>
            </a:r>
          </a:p>
          <a:p>
            <a:r>
              <a:rPr lang="en-US" dirty="0"/>
              <a:t>Diameter: 7–12 µm </a:t>
            </a:r>
          </a:p>
          <a:p>
            <a:r>
              <a:rPr lang="en-US" b="1" dirty="0"/>
              <a:t>Types</a:t>
            </a:r>
          </a:p>
          <a:p>
            <a:r>
              <a:rPr lang="en-US" b="1" dirty="0"/>
              <a:t>T Lymphocytes</a:t>
            </a:r>
          </a:p>
          <a:p>
            <a:r>
              <a:rPr lang="en-US" dirty="0"/>
              <a:t>Cellular immunity </a:t>
            </a:r>
          </a:p>
          <a:p>
            <a:r>
              <a:rPr lang="en-US" b="1" dirty="0"/>
              <a:t>B Lymphocytes</a:t>
            </a:r>
          </a:p>
          <a:p>
            <a:r>
              <a:rPr lang="en-US" dirty="0"/>
              <a:t>Humoral immunity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9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WBC 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Total Count (</a:t>
            </a:r>
            <a:r>
              <a:rPr lang="en-US" b="1" dirty="0" smtClean="0"/>
              <a:t>TC):</a:t>
            </a:r>
            <a:r>
              <a:rPr lang="en-US" dirty="0" smtClean="0"/>
              <a:t>4000</a:t>
            </a:r>
            <a:r>
              <a:rPr lang="en-US" dirty="0"/>
              <a:t> to 11000 /</a:t>
            </a:r>
            <a:r>
              <a:rPr lang="en-US" dirty="0" smtClean="0"/>
              <a:t>mm3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981187"/>
              </p:ext>
            </p:extLst>
          </p:nvPr>
        </p:nvGraphicFramePr>
        <p:xfrm>
          <a:off x="1295397" y="3580674"/>
          <a:ext cx="9601200" cy="219456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80673518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646601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Cell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649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Neutrophils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50–70%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406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Lymphocytes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20–40%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998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Monocytes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2–8%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543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Eosinophils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1–4%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906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Basophils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0–1%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534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027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Variations of WBCs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Increased WBC Count</a:t>
            </a:r>
          </a:p>
          <a:p>
            <a:r>
              <a:rPr lang="en-US" dirty="0"/>
              <a:t>Exercise </a:t>
            </a:r>
            <a:r>
              <a:rPr lang="en-US" dirty="0" smtClean="0"/>
              <a:t>,Anxiety ,Pregnancy , Menstruation, Parturition </a:t>
            </a:r>
            <a:endParaRPr lang="en-US" dirty="0"/>
          </a:p>
          <a:p>
            <a:r>
              <a:rPr lang="en-US" b="1" dirty="0"/>
              <a:t>Decreased WBC Count</a:t>
            </a:r>
          </a:p>
          <a:p>
            <a:r>
              <a:rPr lang="en-US" dirty="0" smtClean="0"/>
              <a:t>Sleep</a:t>
            </a:r>
            <a:endParaRPr lang="en-US" dirty="0"/>
          </a:p>
          <a:p>
            <a:r>
              <a:rPr lang="en-US" b="1" dirty="0"/>
              <a:t>Age Variation</a:t>
            </a:r>
          </a:p>
          <a:p>
            <a:r>
              <a:rPr lang="en-US" dirty="0"/>
              <a:t>Infants: ~20,000/cu mm </a:t>
            </a:r>
          </a:p>
          <a:p>
            <a:r>
              <a:rPr lang="en-US" dirty="0"/>
              <a:t>Adults: 4,000–11,000/cu mm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3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Packed Cell Volume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PCV </a:t>
            </a:r>
            <a:r>
              <a:rPr lang="en-US" dirty="0"/>
              <a:t>= proportion of blood occupied by RBCs </a:t>
            </a:r>
          </a:p>
          <a:p>
            <a:r>
              <a:rPr lang="en-US" dirty="0"/>
              <a:t>Also called: </a:t>
            </a:r>
          </a:p>
          <a:p>
            <a:pPr lvl="1"/>
            <a:r>
              <a:rPr lang="en-US" dirty="0"/>
              <a:t>Hematocrit value </a:t>
            </a:r>
            <a:r>
              <a:rPr lang="en-US" dirty="0" smtClean="0"/>
              <a:t>/ Erythrocyte </a:t>
            </a:r>
            <a:r>
              <a:rPr lang="en-US" dirty="0"/>
              <a:t>Volume Fraction (EVF) </a:t>
            </a:r>
          </a:p>
          <a:p>
            <a:r>
              <a:rPr lang="en-US" dirty="0"/>
              <a:t>Expressed as percentage (%) </a:t>
            </a:r>
          </a:p>
          <a:p>
            <a:r>
              <a:rPr lang="en-US" b="1" dirty="0"/>
              <a:t>Principle</a:t>
            </a:r>
          </a:p>
          <a:p>
            <a:r>
              <a:rPr lang="en-US" dirty="0"/>
              <a:t>After centrifugation:</a:t>
            </a:r>
          </a:p>
          <a:p>
            <a:r>
              <a:rPr lang="en-US" dirty="0"/>
              <a:t>RBCs settle at bottom </a:t>
            </a:r>
          </a:p>
          <a:p>
            <a:r>
              <a:rPr lang="en-US" dirty="0"/>
              <a:t>Plasma remains above </a:t>
            </a:r>
          </a:p>
          <a:p>
            <a:r>
              <a:rPr lang="en-US" dirty="0"/>
              <a:t>Buffy coat (WBCs + platelets) lies in between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Leukocytosis &amp; Leukopenia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Leukocytosis</a:t>
            </a:r>
          </a:p>
          <a:p>
            <a:r>
              <a:rPr lang="en-US" dirty="0"/>
              <a:t>Increase in total WBC count</a:t>
            </a:r>
          </a:p>
          <a:p>
            <a:r>
              <a:rPr lang="en-US" b="1" dirty="0"/>
              <a:t>Causes</a:t>
            </a:r>
          </a:p>
          <a:p>
            <a:r>
              <a:rPr lang="en-US" dirty="0"/>
              <a:t>Infection </a:t>
            </a:r>
          </a:p>
          <a:p>
            <a:r>
              <a:rPr lang="en-US" dirty="0"/>
              <a:t>Allergy </a:t>
            </a:r>
          </a:p>
          <a:p>
            <a:r>
              <a:rPr lang="en-US" dirty="0"/>
              <a:t>Common cold </a:t>
            </a:r>
          </a:p>
          <a:p>
            <a:r>
              <a:rPr lang="en-US" dirty="0"/>
              <a:t>Tuberculosis </a:t>
            </a:r>
          </a:p>
          <a:p>
            <a:r>
              <a:rPr lang="en-US" dirty="0"/>
              <a:t>Glandular fever </a:t>
            </a:r>
          </a:p>
          <a:p>
            <a:r>
              <a:rPr lang="en-US" b="1" dirty="0"/>
              <a:t>Leukopenia</a:t>
            </a:r>
          </a:p>
          <a:p>
            <a:r>
              <a:rPr lang="en-US" dirty="0"/>
              <a:t>Decrease in WBC count</a:t>
            </a:r>
          </a:p>
          <a:p>
            <a:r>
              <a:rPr lang="en-US" b="1" dirty="0"/>
              <a:t>Causes</a:t>
            </a:r>
          </a:p>
          <a:p>
            <a:r>
              <a:rPr lang="en-US" dirty="0"/>
              <a:t>Viral infections </a:t>
            </a:r>
            <a:r>
              <a:rPr lang="en-US" dirty="0" smtClean="0"/>
              <a:t>, Typhoid , Cirrhosis , Pernicious anemia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66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Leukemia &amp; Agranulocytosis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399904" y="2456694"/>
            <a:ext cx="832757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Uncontrolled increase in WBCs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1,000,000/cu mm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Also called blood cancer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Agranulocytosis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Severe reduction/absence of granulocytes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Acute pathological condition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23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Neutrophilia &amp; Neutropenia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Neutrophilia</a:t>
            </a:r>
          </a:p>
          <a:p>
            <a:r>
              <a:rPr lang="en-US" dirty="0"/>
              <a:t>Increase in neutrophils</a:t>
            </a:r>
          </a:p>
          <a:p>
            <a:r>
              <a:rPr lang="en-US" b="1" dirty="0" smtClean="0"/>
              <a:t>Causes: </a:t>
            </a:r>
            <a:r>
              <a:rPr lang="en-US" dirty="0" smtClean="0"/>
              <a:t>Acute </a:t>
            </a:r>
            <a:r>
              <a:rPr lang="en-US" dirty="0"/>
              <a:t>infections </a:t>
            </a:r>
            <a:r>
              <a:rPr lang="en-US" dirty="0" smtClean="0"/>
              <a:t>, Vaccines , Poisoning ,Acute </a:t>
            </a:r>
            <a:r>
              <a:rPr lang="en-US" dirty="0"/>
              <a:t>hemorrhage </a:t>
            </a:r>
          </a:p>
          <a:p>
            <a:r>
              <a:rPr lang="en-US" b="1" dirty="0"/>
              <a:t>Neutropenia</a:t>
            </a:r>
          </a:p>
          <a:p>
            <a:r>
              <a:rPr lang="en-US" dirty="0"/>
              <a:t>Decrease in neutrophils</a:t>
            </a:r>
          </a:p>
          <a:p>
            <a:r>
              <a:rPr lang="en-US" b="1" dirty="0"/>
              <a:t>Causes</a:t>
            </a:r>
          </a:p>
          <a:p>
            <a:r>
              <a:rPr lang="en-US" dirty="0"/>
              <a:t>Bone marrow disorders </a:t>
            </a:r>
          </a:p>
          <a:p>
            <a:r>
              <a:rPr lang="en-US" dirty="0"/>
              <a:t>Typhoid </a:t>
            </a:r>
          </a:p>
          <a:p>
            <a:r>
              <a:rPr lang="en-US" dirty="0"/>
              <a:t>Tuberculosis </a:t>
            </a:r>
          </a:p>
          <a:p>
            <a:r>
              <a:rPr lang="en-US" dirty="0"/>
              <a:t>Autoimmune </a:t>
            </a:r>
            <a:r>
              <a:rPr lang="en-US" dirty="0" smtClean="0"/>
              <a:t>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71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Eosinophilia, Basophilia &amp; Monocytosis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Eosinophilia: </a:t>
            </a:r>
            <a:r>
              <a:rPr lang="en-US" dirty="0" smtClean="0"/>
              <a:t>Asthma </a:t>
            </a:r>
            <a:endParaRPr lang="en-US" dirty="0"/>
          </a:p>
          <a:p>
            <a:r>
              <a:rPr lang="en-US" dirty="0"/>
              <a:t>Allergy </a:t>
            </a:r>
          </a:p>
          <a:p>
            <a:r>
              <a:rPr lang="en-US" dirty="0"/>
              <a:t>Parasitic infections </a:t>
            </a:r>
          </a:p>
          <a:p>
            <a:r>
              <a:rPr lang="en-US" b="1" dirty="0" err="1" smtClean="0"/>
              <a:t>Basophilia</a:t>
            </a:r>
            <a:r>
              <a:rPr lang="en-US" b="1" dirty="0" smtClean="0"/>
              <a:t>: </a:t>
            </a:r>
            <a:r>
              <a:rPr lang="en-US" dirty="0" smtClean="0"/>
              <a:t>Chickenpox </a:t>
            </a:r>
            <a:endParaRPr lang="en-US" dirty="0"/>
          </a:p>
          <a:p>
            <a:r>
              <a:rPr lang="en-US" dirty="0"/>
              <a:t>Smallpox </a:t>
            </a:r>
          </a:p>
          <a:p>
            <a:r>
              <a:rPr lang="en-US" dirty="0"/>
              <a:t>Polycythemia </a:t>
            </a:r>
            <a:r>
              <a:rPr lang="en-US" dirty="0" err="1"/>
              <a:t>vera</a:t>
            </a:r>
            <a:r>
              <a:rPr lang="en-US" dirty="0"/>
              <a:t> </a:t>
            </a:r>
          </a:p>
          <a:p>
            <a:r>
              <a:rPr lang="en-US" b="1" dirty="0" err="1" smtClean="0"/>
              <a:t>Monocytosis</a:t>
            </a:r>
            <a:r>
              <a:rPr lang="en-US" b="1" dirty="0" smtClean="0"/>
              <a:t>: </a:t>
            </a:r>
            <a:r>
              <a:rPr lang="en-US" dirty="0" smtClean="0"/>
              <a:t>Tuberculosis </a:t>
            </a:r>
            <a:endParaRPr lang="en-US" dirty="0"/>
          </a:p>
          <a:p>
            <a:r>
              <a:rPr lang="en-US" dirty="0"/>
              <a:t>Malaria </a:t>
            </a:r>
          </a:p>
          <a:p>
            <a:r>
              <a:rPr lang="en-US" dirty="0"/>
              <a:t>Syphilis </a:t>
            </a:r>
          </a:p>
          <a:p>
            <a:r>
              <a:rPr lang="en-US" dirty="0" smtClean="0"/>
              <a:t>Kala-azar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44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Lymphocyte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Lymphocytosis</a:t>
            </a:r>
          </a:p>
          <a:p>
            <a:r>
              <a:rPr lang="en-US" dirty="0"/>
              <a:t>Increase in lymphocytes</a:t>
            </a:r>
          </a:p>
          <a:p>
            <a:r>
              <a:rPr lang="en-US" b="1" dirty="0"/>
              <a:t>Causes</a:t>
            </a:r>
          </a:p>
          <a:p>
            <a:r>
              <a:rPr lang="en-US" dirty="0"/>
              <a:t>Mumps </a:t>
            </a:r>
          </a:p>
          <a:p>
            <a:r>
              <a:rPr lang="en-US" dirty="0"/>
              <a:t>Hepatitis </a:t>
            </a:r>
          </a:p>
          <a:p>
            <a:r>
              <a:rPr lang="en-US" dirty="0"/>
              <a:t>Tuberculosis </a:t>
            </a:r>
          </a:p>
          <a:p>
            <a:r>
              <a:rPr lang="en-US" dirty="0"/>
              <a:t>Diphtheria </a:t>
            </a:r>
          </a:p>
          <a:p>
            <a:r>
              <a:rPr lang="en-US" b="1" dirty="0" err="1"/>
              <a:t>Lymphocytopenia</a:t>
            </a:r>
            <a:endParaRPr lang="en-US" b="1" dirty="0"/>
          </a:p>
          <a:p>
            <a:r>
              <a:rPr lang="en-US" dirty="0"/>
              <a:t>Decrease in lymphocytes</a:t>
            </a:r>
          </a:p>
          <a:p>
            <a:r>
              <a:rPr lang="en-US" b="1" dirty="0"/>
              <a:t>Causes</a:t>
            </a:r>
          </a:p>
          <a:p>
            <a:r>
              <a:rPr lang="en-US" dirty="0"/>
              <a:t>AIDS </a:t>
            </a:r>
            <a:r>
              <a:rPr lang="en-US" dirty="0" smtClean="0"/>
              <a:t>, Hodgkin </a:t>
            </a:r>
            <a:r>
              <a:rPr lang="en-US" dirty="0"/>
              <a:t>disease </a:t>
            </a:r>
            <a:r>
              <a:rPr lang="en-US" dirty="0" smtClean="0"/>
              <a:t>, Radiation </a:t>
            </a:r>
            <a:r>
              <a:rPr lang="en-US" dirty="0"/>
              <a:t>therapy </a:t>
            </a:r>
            <a:r>
              <a:rPr lang="en-US" dirty="0" smtClean="0"/>
              <a:t>,Steroid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73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WBCs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Diapedesis</a:t>
            </a:r>
            <a:endParaRPr lang="en-US" b="1" dirty="0"/>
          </a:p>
          <a:p>
            <a:r>
              <a:rPr lang="en-US" dirty="0"/>
              <a:t>Movement through blood vessel walls</a:t>
            </a:r>
          </a:p>
          <a:p>
            <a:r>
              <a:rPr lang="en-US" b="1" dirty="0"/>
              <a:t>2. Amoeboid Movement</a:t>
            </a:r>
          </a:p>
          <a:p>
            <a:r>
              <a:rPr lang="en-US" dirty="0"/>
              <a:t>Shape-changing movement</a:t>
            </a:r>
          </a:p>
          <a:p>
            <a:r>
              <a:rPr lang="en-US" b="1" dirty="0"/>
              <a:t>3. Chemotaxis</a:t>
            </a:r>
          </a:p>
          <a:p>
            <a:r>
              <a:rPr lang="en-US" dirty="0"/>
              <a:t>Movement toward injured tissue chemicals</a:t>
            </a:r>
          </a:p>
          <a:p>
            <a:r>
              <a:rPr lang="en-US" b="1" dirty="0"/>
              <a:t>4. Phagocytosis</a:t>
            </a:r>
          </a:p>
          <a:p>
            <a:r>
              <a:rPr lang="en-US" dirty="0"/>
              <a:t>Engulfment of foreign particles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14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Leukopoiesis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Definition: </a:t>
            </a:r>
            <a:r>
              <a:rPr lang="en-US" dirty="0" smtClean="0"/>
              <a:t>Formation </a:t>
            </a:r>
            <a:r>
              <a:rPr lang="en-US" dirty="0"/>
              <a:t>and maturation of WBCs</a:t>
            </a:r>
          </a:p>
          <a:p>
            <a:r>
              <a:rPr lang="en-US" b="1" dirty="0" smtClean="0"/>
              <a:t>Origin: </a:t>
            </a:r>
            <a:r>
              <a:rPr lang="en-US" dirty="0" smtClean="0"/>
              <a:t>From </a:t>
            </a:r>
            <a:r>
              <a:rPr lang="en-US" dirty="0"/>
              <a:t>pluripotent stem cells in bone marrow </a:t>
            </a:r>
          </a:p>
          <a:p>
            <a:r>
              <a:rPr lang="en-US" b="1" dirty="0"/>
              <a:t>Colony Stimulating Factors (CSF)</a:t>
            </a:r>
          </a:p>
          <a:p>
            <a:r>
              <a:rPr lang="en-US" b="1" dirty="0"/>
              <a:t>Types</a:t>
            </a:r>
          </a:p>
          <a:p>
            <a:r>
              <a:rPr lang="en-US" dirty="0"/>
              <a:t>G-CSF </a:t>
            </a:r>
          </a:p>
          <a:p>
            <a:r>
              <a:rPr lang="en-US" dirty="0"/>
              <a:t>GM-CSF </a:t>
            </a:r>
          </a:p>
          <a:p>
            <a:r>
              <a:rPr lang="en-US" dirty="0"/>
              <a:t>M-CSF </a:t>
            </a:r>
          </a:p>
          <a:p>
            <a:r>
              <a:rPr lang="en-US" b="1" dirty="0"/>
              <a:t>Functions</a:t>
            </a:r>
          </a:p>
          <a:p>
            <a:r>
              <a:rPr lang="en-US" dirty="0"/>
              <a:t>Stimulate formation of leukocyte </a:t>
            </a:r>
            <a:r>
              <a:rPr lang="en-US" dirty="0" smtClean="0"/>
              <a:t>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00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Colony Stimulating Factors (CSF)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Definition: </a:t>
            </a:r>
            <a:r>
              <a:rPr lang="en-US" dirty="0" smtClean="0"/>
              <a:t>Proteins </a:t>
            </a:r>
            <a:r>
              <a:rPr lang="en-US" dirty="0"/>
              <a:t>causing formation of colony-forming </a:t>
            </a:r>
            <a:r>
              <a:rPr lang="en-US" dirty="0" err="1"/>
              <a:t>blastocytes</a:t>
            </a:r>
            <a:endParaRPr lang="en-US" dirty="0"/>
          </a:p>
          <a:p>
            <a:r>
              <a:rPr lang="en-US" b="1" dirty="0"/>
              <a:t>Types</a:t>
            </a:r>
          </a:p>
          <a:p>
            <a:r>
              <a:rPr lang="en-US" b="1" dirty="0"/>
              <a:t>G-CSF</a:t>
            </a:r>
          </a:p>
          <a:p>
            <a:r>
              <a:rPr lang="en-US" dirty="0"/>
              <a:t>Secreted by monocytes &amp; endothelial cells </a:t>
            </a:r>
          </a:p>
          <a:p>
            <a:r>
              <a:rPr lang="en-US" b="1" dirty="0"/>
              <a:t>GM-CSF</a:t>
            </a:r>
          </a:p>
          <a:p>
            <a:r>
              <a:rPr lang="en-US" dirty="0"/>
              <a:t>Secreted by: </a:t>
            </a:r>
          </a:p>
          <a:p>
            <a:pPr lvl="1"/>
            <a:r>
              <a:rPr lang="en-US" dirty="0"/>
              <a:t>Monocytes </a:t>
            </a:r>
          </a:p>
          <a:p>
            <a:pPr lvl="1"/>
            <a:r>
              <a:rPr lang="en-US" dirty="0"/>
              <a:t>Endothelial cells </a:t>
            </a:r>
          </a:p>
          <a:p>
            <a:pPr lvl="1"/>
            <a:r>
              <a:rPr lang="en-US" dirty="0"/>
              <a:t>T lymphocytes </a:t>
            </a:r>
          </a:p>
          <a:p>
            <a:r>
              <a:rPr lang="en-US" b="1" dirty="0"/>
              <a:t>M-CSF</a:t>
            </a:r>
          </a:p>
          <a:p>
            <a:r>
              <a:rPr lang="en-US" dirty="0"/>
              <a:t>Secreted by monocytes &amp; endothelial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7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Determination </a:t>
            </a:r>
            <a:r>
              <a:rPr lang="en-US" b="1" dirty="0"/>
              <a:t>of PCV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Blood </a:t>
            </a:r>
            <a:r>
              <a:rPr lang="en-US" dirty="0"/>
              <a:t>mixed with anticoagulant: </a:t>
            </a:r>
          </a:p>
          <a:p>
            <a:pPr lvl="1"/>
            <a:r>
              <a:rPr lang="en-US" dirty="0"/>
              <a:t>EDTA or Heparin </a:t>
            </a:r>
          </a:p>
          <a:p>
            <a:r>
              <a:rPr lang="en-US" dirty="0"/>
              <a:t>Filled in </a:t>
            </a:r>
            <a:r>
              <a:rPr lang="en-US" dirty="0" err="1"/>
              <a:t>Wintrobe</a:t>
            </a:r>
            <a:r>
              <a:rPr lang="en-US" dirty="0"/>
              <a:t> tube </a:t>
            </a:r>
          </a:p>
          <a:p>
            <a:pPr lvl="1"/>
            <a:r>
              <a:rPr lang="en-US" dirty="0"/>
              <a:t>110 mm length </a:t>
            </a:r>
          </a:p>
          <a:p>
            <a:pPr lvl="1"/>
            <a:r>
              <a:rPr lang="en-US" dirty="0"/>
              <a:t>3 mm bore </a:t>
            </a:r>
          </a:p>
          <a:p>
            <a:r>
              <a:rPr lang="en-US" dirty="0"/>
              <a:t>Centrifuged: </a:t>
            </a:r>
          </a:p>
          <a:p>
            <a:pPr lvl="1"/>
            <a:r>
              <a:rPr lang="en-US" dirty="0"/>
              <a:t>3000 rpm </a:t>
            </a:r>
          </a:p>
          <a:p>
            <a:pPr lvl="1"/>
            <a:r>
              <a:rPr lang="en-US" dirty="0"/>
              <a:t>30 minutes </a:t>
            </a:r>
          </a:p>
          <a:p>
            <a:r>
              <a:rPr lang="en-US" b="1" dirty="0"/>
              <a:t>Modern </a:t>
            </a:r>
            <a:r>
              <a:rPr lang="en-US" b="1" dirty="0" smtClean="0"/>
              <a:t>Method: </a:t>
            </a:r>
            <a:r>
              <a:rPr lang="en-US" dirty="0" err="1" smtClean="0"/>
              <a:t>Autoanalyzer</a:t>
            </a:r>
            <a:r>
              <a:rPr lang="en-US" dirty="0" smtClean="0"/>
              <a:t> </a:t>
            </a:r>
            <a:r>
              <a:rPr lang="en-US" dirty="0"/>
              <a:t>calculates hematocrit indirectly: </a:t>
            </a:r>
          </a:p>
          <a:p>
            <a:pPr lvl="1"/>
            <a:r>
              <a:rPr lang="en-US" dirty="0"/>
              <a:t>RBC count × Mean Cell Volume (MCV)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&amp; Normal PCV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04680"/>
            <a:ext cx="9601196" cy="3318936"/>
          </a:xfrm>
        </p:spPr>
        <p:txBody>
          <a:bodyPr/>
          <a:lstStyle/>
          <a:p>
            <a:r>
              <a:rPr lang="en-US" dirty="0" smtClean="0"/>
              <a:t>PCV </a:t>
            </a:r>
            <a:r>
              <a:rPr lang="en-US" dirty="0"/>
              <a:t>helps </a:t>
            </a:r>
            <a:r>
              <a:rPr lang="en-US" dirty="0" smtClean="0"/>
              <a:t>in: Diagnosis </a:t>
            </a:r>
            <a:r>
              <a:rPr lang="en-US" dirty="0"/>
              <a:t>of anemia </a:t>
            </a:r>
            <a:r>
              <a:rPr lang="en-US" dirty="0" smtClean="0"/>
              <a:t>,polycythemia </a:t>
            </a:r>
            <a:endParaRPr lang="en-US" dirty="0"/>
          </a:p>
          <a:p>
            <a:r>
              <a:rPr lang="en-US" dirty="0"/>
              <a:t>Assessing dehydration </a:t>
            </a:r>
          </a:p>
          <a:p>
            <a:r>
              <a:rPr lang="en-US" dirty="0"/>
              <a:t>Blood transfusion </a:t>
            </a:r>
            <a:r>
              <a:rPr lang="en-US" dirty="0" smtClean="0"/>
              <a:t>decisions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509826"/>
              </p:ext>
            </p:extLst>
          </p:nvPr>
        </p:nvGraphicFramePr>
        <p:xfrm>
          <a:off x="1574075" y="4425406"/>
          <a:ext cx="9601200" cy="109728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1224304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44341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PCV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757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40–45%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254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38–42%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44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0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in PCV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Increased PCV</a:t>
            </a:r>
          </a:p>
          <a:p>
            <a:r>
              <a:rPr lang="en-US" dirty="0"/>
              <a:t>Polycythemia </a:t>
            </a:r>
          </a:p>
          <a:p>
            <a:r>
              <a:rPr lang="en-US" dirty="0"/>
              <a:t>Dehydration </a:t>
            </a:r>
          </a:p>
          <a:p>
            <a:r>
              <a:rPr lang="en-US" dirty="0"/>
              <a:t>Dengue shock syndrome </a:t>
            </a:r>
          </a:p>
          <a:p>
            <a:r>
              <a:rPr lang="en-US" b="1" dirty="0"/>
              <a:t>Decreased PCV</a:t>
            </a:r>
          </a:p>
          <a:p>
            <a:r>
              <a:rPr lang="en-US" dirty="0"/>
              <a:t>Anemia </a:t>
            </a:r>
          </a:p>
          <a:p>
            <a:r>
              <a:rPr lang="en-US" dirty="0"/>
              <a:t>Liver cirrhosis </a:t>
            </a:r>
          </a:p>
          <a:p>
            <a:r>
              <a:rPr lang="en-US" dirty="0"/>
              <a:t>Pregnancy </a:t>
            </a:r>
          </a:p>
          <a:p>
            <a:r>
              <a:rPr lang="en-US" dirty="0"/>
              <a:t>Hemorrhage (e.g., ectopic pregnancy)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Indices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Blood </a:t>
            </a:r>
            <a:r>
              <a:rPr lang="en-US" dirty="0"/>
              <a:t>indices evaluate:</a:t>
            </a:r>
          </a:p>
          <a:p>
            <a:r>
              <a:rPr lang="en-US" dirty="0"/>
              <a:t>RBC size </a:t>
            </a:r>
          </a:p>
          <a:p>
            <a:r>
              <a:rPr lang="en-US" dirty="0"/>
              <a:t>Hemoglobin concentration </a:t>
            </a:r>
          </a:p>
          <a:p>
            <a:r>
              <a:rPr lang="en-US" dirty="0"/>
              <a:t>RBC volume </a:t>
            </a:r>
          </a:p>
          <a:p>
            <a:r>
              <a:rPr lang="en-US" b="1" dirty="0"/>
              <a:t>Important Indices</a:t>
            </a:r>
          </a:p>
          <a:p>
            <a:r>
              <a:rPr lang="en-US" dirty="0"/>
              <a:t>Mean Corpuscular Volume (MCV) </a:t>
            </a:r>
          </a:p>
          <a:p>
            <a:r>
              <a:rPr lang="en-US" dirty="0"/>
              <a:t>Mean Corpuscular Hemoglobin (MCH) </a:t>
            </a:r>
          </a:p>
          <a:p>
            <a:r>
              <a:rPr lang="en-US" dirty="0"/>
              <a:t>Mean Corpuscular Hemoglobin Concentration (MCHC)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White Blood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White Blood Cells (Leukocytes)</a:t>
            </a:r>
          </a:p>
          <a:p>
            <a:r>
              <a:rPr lang="en-US" dirty="0"/>
              <a:t>Colorless, nucleated blood cells </a:t>
            </a:r>
          </a:p>
          <a:p>
            <a:r>
              <a:rPr lang="en-US" dirty="0"/>
              <a:t>Major role: body defense </a:t>
            </a:r>
          </a:p>
          <a:p>
            <a:r>
              <a:rPr lang="en-US" b="1" dirty="0"/>
              <a:t>General Features</a:t>
            </a:r>
          </a:p>
          <a:p>
            <a:r>
              <a:rPr lang="en-US" dirty="0"/>
              <a:t>Larger than RBCs </a:t>
            </a:r>
          </a:p>
          <a:p>
            <a:r>
              <a:rPr lang="en-US" dirty="0"/>
              <a:t>Irregular shape </a:t>
            </a:r>
          </a:p>
          <a:p>
            <a:r>
              <a:rPr lang="en-US" dirty="0"/>
              <a:t>Nucleated </a:t>
            </a:r>
          </a:p>
          <a:p>
            <a:r>
              <a:rPr lang="en-US" dirty="0"/>
              <a:t>Some contain granules </a:t>
            </a:r>
          </a:p>
          <a:p>
            <a:r>
              <a:rPr lang="en-US" dirty="0"/>
              <a:t>Short lifespan </a:t>
            </a:r>
          </a:p>
          <a:p>
            <a:r>
              <a:rPr lang="en-US" dirty="0"/>
              <a:t>Many </a:t>
            </a:r>
            <a:r>
              <a:rPr lang="en-US" dirty="0" smtClean="0"/>
              <a:t>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Lifespan of WBCs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661601"/>
              </p:ext>
            </p:extLst>
          </p:nvPr>
        </p:nvGraphicFramePr>
        <p:xfrm>
          <a:off x="1295400" y="3119120"/>
          <a:ext cx="9601200" cy="219456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729604102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2319609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WBC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Lifespan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44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Neutrophils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2–5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450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Eosinophils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7–12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663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Basophils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12–15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283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Monocytes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2–5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440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Lymphocytes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½ day to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437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0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WBCs vs RBCs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286817"/>
              </p:ext>
            </p:extLst>
          </p:nvPr>
        </p:nvGraphicFramePr>
        <p:xfrm>
          <a:off x="1295400" y="2936240"/>
          <a:ext cx="9601200" cy="256032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4746678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99497851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8964293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Feature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WBCs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RBCs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0284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Color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Colorless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4749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Number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4,000–11,000/cu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4.5–5.5 million/cu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4003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Shape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Irregular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Biconcave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727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Nucleus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Absent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4591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Granules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 in some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5918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Lifespan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Short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6949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845</Words>
  <Application>Microsoft Office PowerPoint</Application>
  <PresentationFormat>Widescreen</PresentationFormat>
  <Paragraphs>283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</vt:lpstr>
      <vt:lpstr>Physiology</vt:lpstr>
      <vt:lpstr>Packed Cell Volume </vt:lpstr>
      <vt:lpstr>Determination of PCV </vt:lpstr>
      <vt:lpstr>Importance &amp; Normal PCV Values</vt:lpstr>
      <vt:lpstr>Variations in PCV</vt:lpstr>
      <vt:lpstr>Blood Indices</vt:lpstr>
      <vt:lpstr>Introduction to White Blood Cells</vt:lpstr>
      <vt:lpstr>Lifespan of WBCs</vt:lpstr>
      <vt:lpstr>WBCs vs RBCs</vt:lpstr>
      <vt:lpstr>Classification of WBCs</vt:lpstr>
      <vt:lpstr>Neutrophils</vt:lpstr>
      <vt:lpstr>Substances Secreted by Neutrophils</vt:lpstr>
      <vt:lpstr>Respiratory Burst &amp; Pus Formation</vt:lpstr>
      <vt:lpstr>Eosinophils</vt:lpstr>
      <vt:lpstr>Basophils &amp; Mast Cells</vt:lpstr>
      <vt:lpstr>Monocytes</vt:lpstr>
      <vt:lpstr>Lymphocytes</vt:lpstr>
      <vt:lpstr>Normal WBC Count</vt:lpstr>
      <vt:lpstr>Physiological Variations of WBCs</vt:lpstr>
      <vt:lpstr>Leukocytosis &amp; Leukopenia</vt:lpstr>
      <vt:lpstr>Leukemia &amp; Agranulocytosis</vt:lpstr>
      <vt:lpstr>Neutrophilia &amp; Neutropenia</vt:lpstr>
      <vt:lpstr>Eosinophilia, Basophilia &amp; Monocytosis</vt:lpstr>
      <vt:lpstr>Lymphocyte Variations</vt:lpstr>
      <vt:lpstr>Properties of WBCs</vt:lpstr>
      <vt:lpstr>Leukopoiesis</vt:lpstr>
      <vt:lpstr>Colony Stimulating Factors (CSF)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</dc:title>
  <dc:creator>Moorche</dc:creator>
  <cp:lastModifiedBy>Moorche</cp:lastModifiedBy>
  <cp:revision>3</cp:revision>
  <dcterms:created xsi:type="dcterms:W3CDTF">2026-05-10T09:33:43Z</dcterms:created>
  <dcterms:modified xsi:type="dcterms:W3CDTF">2026-05-11T04:20:18Z</dcterms:modified>
</cp:coreProperties>
</file>