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80" r:id="rId5"/>
    <p:sldId id="270" r:id="rId6"/>
    <p:sldId id="271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2" r:id="rId27"/>
    <p:sldId id="281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Applied Science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Fsc</a:t>
            </a:r>
            <a:r>
              <a:rPr lang="en-US" dirty="0" smtClean="0"/>
              <a:t> Medical Technology</a:t>
            </a:r>
          </a:p>
          <a:p>
            <a:r>
              <a:rPr lang="en-US" dirty="0" err="1" smtClean="0"/>
              <a:t>Awais</a:t>
            </a:r>
            <a:r>
              <a:rPr lang="en-US" dirty="0" smtClean="0"/>
              <a:t> Hamza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500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High </a:t>
            </a:r>
            <a:r>
              <a:rPr lang="es-ES" dirty="0" err="1"/>
              <a:t>Altitude</a:t>
            </a:r>
            <a:r>
              <a:rPr lang="es-ES" dirty="0"/>
              <a:t> Cerebral Edema (HACE)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HACE is a severe form of altitude sickness caused by dangerous brain swelling.</a:t>
            </a:r>
          </a:p>
          <a:p>
            <a:r>
              <a:rPr lang="en-US" b="1" dirty="0"/>
              <a:t>Symptoms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Severe headache </a:t>
            </a:r>
            <a:r>
              <a:rPr lang="en-US" dirty="0" smtClean="0"/>
              <a:t>, Confusion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Irritability </a:t>
            </a:r>
            <a:r>
              <a:rPr lang="en-US" dirty="0" smtClean="0"/>
              <a:t>, Poor </a:t>
            </a:r>
            <a:r>
              <a:rPr lang="en-US" dirty="0"/>
              <a:t>coordination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Lethargy </a:t>
            </a:r>
            <a:r>
              <a:rPr lang="en-US" dirty="0" smtClean="0"/>
              <a:t>, Vomiting 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Seizures </a:t>
            </a:r>
            <a:r>
              <a:rPr lang="en-US" dirty="0" smtClean="0"/>
              <a:t>, Coma </a:t>
            </a:r>
            <a:endParaRPr lang="en-US" dirty="0"/>
          </a:p>
          <a:p>
            <a:r>
              <a:rPr lang="en-US" b="1" dirty="0" smtClean="0"/>
              <a:t>Complication: </a:t>
            </a:r>
            <a:r>
              <a:rPr lang="en-US" dirty="0" smtClean="0"/>
              <a:t>Can </a:t>
            </a:r>
            <a:r>
              <a:rPr lang="en-US" dirty="0"/>
              <a:t>lead to death if untreated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8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Altitude Pulmonary Edema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HAPE occurs when fluid accumulates inside the lungs at high altitude.</a:t>
            </a:r>
          </a:p>
          <a:p>
            <a:r>
              <a:rPr lang="en-US" b="1" dirty="0"/>
              <a:t>Cause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Lung capillaries become swollen and leaky.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Fluid enters the air sacs of the lungs. </a:t>
            </a:r>
          </a:p>
          <a:p>
            <a:r>
              <a:rPr lang="en-US" b="1" dirty="0"/>
              <a:t>Effects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Difficulty breathing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Reduced oxygen exchange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Severe breathlessness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Possible death if </a:t>
            </a:r>
            <a:r>
              <a:rPr lang="en-US" dirty="0" smtClean="0"/>
              <a:t>untreated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584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Barometric Pressure and Arthritis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Arthritis is inflammation of joints causing: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Pain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Swelling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Stiffness </a:t>
            </a:r>
          </a:p>
          <a:p>
            <a:r>
              <a:rPr lang="en-US" b="1" dirty="0"/>
              <a:t>Effect of Falling </a:t>
            </a:r>
            <a:r>
              <a:rPr lang="en-US" b="1" dirty="0" smtClean="0"/>
              <a:t>Pressure - </a:t>
            </a:r>
            <a:r>
              <a:rPr lang="en-US" dirty="0" smtClean="0"/>
              <a:t>Low </a:t>
            </a:r>
            <a:r>
              <a:rPr lang="en-US" dirty="0"/>
              <a:t>atmospheric pressure may: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Cause tissues to expand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Increase pressure on joints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Worsen pain and </a:t>
            </a:r>
            <a:r>
              <a:rPr lang="en-US" dirty="0" smtClean="0"/>
              <a:t>stiffness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8871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Barometric Pressure and Headaches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Effect on Sinuses</a:t>
            </a:r>
          </a:p>
          <a:p>
            <a:r>
              <a:rPr lang="en-US" dirty="0"/>
              <a:t>The skull contains air-filled spaces called sinuses.</a:t>
            </a:r>
          </a:p>
          <a:p>
            <a:r>
              <a:rPr lang="en-US" dirty="0"/>
              <a:t>When atmospheric pressure falls:</a:t>
            </a:r>
          </a:p>
          <a:p>
            <a:r>
              <a:rPr lang="en-US" dirty="0"/>
              <a:t>Pressure difference develops between: </a:t>
            </a:r>
          </a:p>
          <a:p>
            <a:pPr lvl="1"/>
            <a:r>
              <a:rPr lang="en-US" dirty="0"/>
              <a:t>Outside air </a:t>
            </a:r>
          </a:p>
          <a:p>
            <a:pPr lvl="1"/>
            <a:r>
              <a:rPr lang="en-US" dirty="0"/>
              <a:t>Air inside sinuses </a:t>
            </a:r>
          </a:p>
          <a:p>
            <a:r>
              <a:rPr lang="en-US" dirty="0"/>
              <a:t>This may trigger headaches.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98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Migraines and Pressure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Falling barometric pressure may </a:t>
            </a:r>
            <a:r>
              <a:rPr lang="en-US" dirty="0" smtClean="0"/>
              <a:t>cause: Swelling </a:t>
            </a:r>
            <a:r>
              <a:rPr lang="en-US" dirty="0"/>
              <a:t>of blood vessels near the brain </a:t>
            </a:r>
            <a:r>
              <a:rPr lang="en-US" dirty="0" smtClean="0"/>
              <a:t>, Increased </a:t>
            </a:r>
            <a:r>
              <a:rPr lang="en-US" dirty="0"/>
              <a:t>pressure on sensitive tissues </a:t>
            </a:r>
          </a:p>
          <a:p>
            <a:r>
              <a:rPr lang="en-US" b="1" dirty="0" smtClean="0"/>
              <a:t>Symptoms: </a:t>
            </a:r>
            <a:r>
              <a:rPr lang="en-US" dirty="0" smtClean="0"/>
              <a:t>Headache </a:t>
            </a:r>
            <a:r>
              <a:rPr lang="en-US" dirty="0"/>
              <a:t>in one or both temples </a:t>
            </a:r>
            <a:r>
              <a:rPr lang="en-US" dirty="0" smtClean="0"/>
              <a:t>, Nausea , Vomiting , Sensitivity </a:t>
            </a:r>
            <a:r>
              <a:rPr lang="en-US" dirty="0"/>
              <a:t>to light (photophobia) </a:t>
            </a:r>
          </a:p>
          <a:p>
            <a:r>
              <a:rPr lang="en-US" b="1" dirty="0" smtClean="0"/>
              <a:t>Conclusion - </a:t>
            </a:r>
            <a:r>
              <a:rPr lang="en-US" dirty="0" smtClean="0"/>
              <a:t>Changes </a:t>
            </a:r>
            <a:r>
              <a:rPr lang="en-US" dirty="0"/>
              <a:t>in atmospheric pressure can significantly affect: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Brain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Lungs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Joints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Sinuses and blood </a:t>
            </a:r>
            <a:r>
              <a:rPr lang="en-US" dirty="0" smtClean="0"/>
              <a:t>vessels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64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Heat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460865" y="2594487"/>
            <a:ext cx="652294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Heat is an important form of energy.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It is essential for: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Cooking food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Maintaining body temperature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Industrial processes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Understanding heat transfer helps us protect ourselves from: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 temperatures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Low temperatures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836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Transfer of Heat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When two bodies at different temperatures come in contact, thermal energy flows from the hotter body to the colder body.</a:t>
            </a:r>
          </a:p>
          <a:p>
            <a:r>
              <a:rPr lang="en-US" dirty="0"/>
              <a:t>This flow of thermal energy is called </a:t>
            </a:r>
            <a:r>
              <a:rPr lang="en-US" b="1" dirty="0"/>
              <a:t>heat transfer</a:t>
            </a:r>
            <a:r>
              <a:rPr lang="en-US" dirty="0"/>
              <a:t>.</a:t>
            </a:r>
          </a:p>
          <a:p>
            <a:r>
              <a:rPr lang="en-US" b="1" dirty="0"/>
              <a:t>Important Point</a:t>
            </a:r>
          </a:p>
          <a:p>
            <a:r>
              <a:rPr lang="en-US" dirty="0"/>
              <a:t>Heat transfer is a natural process. </a:t>
            </a:r>
          </a:p>
          <a:p>
            <a:r>
              <a:rPr lang="en-US" dirty="0"/>
              <a:t>It continues until both bodies reach the same temperature.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801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Heat Transfer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358868"/>
              </p:ext>
            </p:extLst>
          </p:nvPr>
        </p:nvGraphicFramePr>
        <p:xfrm>
          <a:off x="833845" y="2444206"/>
          <a:ext cx="10191207" cy="1927498"/>
        </p:xfrm>
        <a:graphic>
          <a:graphicData uri="http://schemas.openxmlformats.org/drawingml/2006/table">
            <a:tbl>
              <a:tblPr/>
              <a:tblGrid>
                <a:gridCol w="1388871">
                  <a:extLst>
                    <a:ext uri="{9D8B030D-6E8A-4147-A177-3AD203B41FA5}">
                      <a16:colId xmlns:a16="http://schemas.microsoft.com/office/drawing/2014/main" val="3151714068"/>
                    </a:ext>
                  </a:extLst>
                </a:gridCol>
                <a:gridCol w="2033617">
                  <a:extLst>
                    <a:ext uri="{9D8B030D-6E8A-4147-A177-3AD203B41FA5}">
                      <a16:colId xmlns:a16="http://schemas.microsoft.com/office/drawing/2014/main" val="4216302768"/>
                    </a:ext>
                  </a:extLst>
                </a:gridCol>
                <a:gridCol w="6768719">
                  <a:extLst>
                    <a:ext uri="{9D8B030D-6E8A-4147-A177-3AD203B41FA5}">
                      <a16:colId xmlns:a16="http://schemas.microsoft.com/office/drawing/2014/main" val="542588325"/>
                    </a:ext>
                  </a:extLst>
                </a:gridCol>
              </a:tblGrid>
              <a:tr h="487191">
                <a:tc>
                  <a:txBody>
                    <a:bodyPr/>
                    <a:lstStyle/>
                    <a:p>
                      <a:r>
                        <a:rPr lang="en-US" b="1" dirty="0"/>
                        <a:t>Method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Medium Required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7369262"/>
                  </a:ext>
                </a:extLst>
              </a:tr>
              <a:tr h="487191">
                <a:tc>
                  <a:txBody>
                    <a:bodyPr/>
                    <a:lstStyle/>
                    <a:p>
                      <a:r>
                        <a:rPr lang="en-US" dirty="0"/>
                        <a:t>Conduction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Solids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Hot spoon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7460652"/>
                  </a:ext>
                </a:extLst>
              </a:tr>
              <a:tr h="465925">
                <a:tc>
                  <a:txBody>
                    <a:bodyPr/>
                    <a:lstStyle/>
                    <a:p>
                      <a:r>
                        <a:rPr lang="en-US"/>
                        <a:t>Convection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Liquids &amp; gases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Boiling water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727092"/>
                  </a:ext>
                </a:extLst>
              </a:tr>
              <a:tr h="487191">
                <a:tc>
                  <a:txBody>
                    <a:bodyPr/>
                    <a:lstStyle/>
                    <a:p>
                      <a:r>
                        <a:rPr lang="en-US"/>
                        <a:t>Radiation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medium needed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Heat from Sun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8900468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388" y="2203540"/>
            <a:ext cx="51625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678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Conduction of Heat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986450" cy="3318936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The transfer of heat through solids from hot parts to cold parts without movement of matter is called conduction.</a:t>
            </a:r>
          </a:p>
          <a:p>
            <a:r>
              <a:rPr lang="en-US" b="1" dirty="0"/>
              <a:t>Example</a:t>
            </a:r>
          </a:p>
          <a:p>
            <a:r>
              <a:rPr lang="en-US" dirty="0"/>
              <a:t>A metal spoon placed in hot water becomes hot from one end to the other. </a:t>
            </a:r>
          </a:p>
          <a:p>
            <a:r>
              <a:rPr lang="en-US" dirty="0"/>
              <a:t>A wooden spoon does not heat quickly. </a:t>
            </a:r>
          </a:p>
          <a:p>
            <a:r>
              <a:rPr lang="en-US" b="1" dirty="0"/>
              <a:t>Observation</a:t>
            </a:r>
          </a:p>
          <a:p>
            <a:r>
              <a:rPr lang="en-US" dirty="0"/>
              <a:t>Metals conduct heat better than wood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851" y="2823514"/>
            <a:ext cx="2667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22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Conduction Occurs in Solids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b="1" dirty="0"/>
              <a:t>Structure of Solids</a:t>
            </a:r>
          </a:p>
          <a:p>
            <a:r>
              <a:rPr lang="en-US" dirty="0"/>
              <a:t>Atoms and molecules are closely packed. </a:t>
            </a:r>
          </a:p>
          <a:p>
            <a:r>
              <a:rPr lang="en-US" dirty="0"/>
              <a:t>They vibrate around their fixed positions. </a:t>
            </a:r>
          </a:p>
          <a:p>
            <a:r>
              <a:rPr lang="en-US" b="1" dirty="0"/>
              <a:t>What Happens When Heated?</a:t>
            </a:r>
          </a:p>
          <a:p>
            <a:r>
              <a:rPr lang="en-US" dirty="0"/>
              <a:t>Particles at the hot end vibrate faster. </a:t>
            </a:r>
          </a:p>
          <a:p>
            <a:r>
              <a:rPr lang="en-US" dirty="0"/>
              <a:t>They collide with neighboring particles. </a:t>
            </a:r>
          </a:p>
          <a:p>
            <a:r>
              <a:rPr lang="en-US" dirty="0"/>
              <a:t>Energy passes from particle to particle. </a:t>
            </a:r>
          </a:p>
          <a:p>
            <a:r>
              <a:rPr lang="en-US" b="1" dirty="0"/>
              <a:t>Result</a:t>
            </a:r>
          </a:p>
          <a:p>
            <a:r>
              <a:rPr lang="en-US" dirty="0"/>
              <a:t>Heat slowly moves from:</a:t>
            </a:r>
          </a:p>
          <a:p>
            <a:r>
              <a:rPr lang="en-US" dirty="0"/>
              <a:t>Hot region → Cold </a:t>
            </a:r>
            <a:r>
              <a:rPr lang="en-US" dirty="0" smtClean="0"/>
              <a:t>region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926" y="2420981"/>
            <a:ext cx="4937760" cy="3718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4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Atmospheric Pressure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394268" cy="331893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Atmospheric pressure is the </a:t>
            </a:r>
            <a:r>
              <a:rPr lang="en-US" b="1" dirty="0"/>
              <a:t>force exerted by the weight of air</a:t>
            </a:r>
            <a:r>
              <a:rPr lang="en-US" dirty="0"/>
              <a:t> on the Earth and on our body.</a:t>
            </a:r>
          </a:p>
          <a:p>
            <a:r>
              <a:rPr lang="en-US" dirty="0"/>
              <a:t>Air may seem “light,” but the atmosphere has mass. Gravity pulls this air downward, so it presses on everything around us.</a:t>
            </a:r>
          </a:p>
          <a:p>
            <a:r>
              <a:rPr lang="en-US" dirty="0"/>
              <a:t>At sea level, normal atmospheric pressure is about:</a:t>
            </a:r>
          </a:p>
          <a:p>
            <a:r>
              <a:rPr lang="en-US" dirty="0" smtClean="0"/>
              <a:t>1</a:t>
            </a:r>
            <a:r>
              <a:rPr lang="en-US" dirty="0"/>
              <a:t> </a:t>
            </a:r>
            <a:r>
              <a:rPr lang="en-US" dirty="0" err="1"/>
              <a:t>atm</a:t>
            </a:r>
            <a:r>
              <a:rPr lang="en-US" dirty="0"/>
              <a:t>=760 mmHg</a:t>
            </a:r>
          </a:p>
          <a:p>
            <a:r>
              <a:rPr lang="en-US" dirty="0"/>
              <a:t>This pressure acts on the body from all directions.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581" y="2318417"/>
            <a:ext cx="3557451" cy="3557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34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Heat Transfer in 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Why Metals Conduct Heat Faster</a:t>
            </a:r>
          </a:p>
          <a:p>
            <a:r>
              <a:rPr lang="en-US" dirty="0"/>
              <a:t>Metals contain:</a:t>
            </a:r>
          </a:p>
          <a:p>
            <a:r>
              <a:rPr lang="en-US" dirty="0"/>
              <a:t>Free electrons </a:t>
            </a:r>
          </a:p>
          <a:p>
            <a:r>
              <a:rPr lang="en-US" dirty="0"/>
              <a:t>These electrons:</a:t>
            </a:r>
          </a:p>
          <a:p>
            <a:r>
              <a:rPr lang="en-US" dirty="0"/>
              <a:t>Move rapidly inside the metal </a:t>
            </a:r>
          </a:p>
          <a:p>
            <a:r>
              <a:rPr lang="en-US" dirty="0"/>
              <a:t>Carry heat energy quickly </a:t>
            </a:r>
          </a:p>
          <a:p>
            <a:r>
              <a:rPr lang="en-US" b="1" dirty="0"/>
              <a:t>Result</a:t>
            </a:r>
          </a:p>
          <a:p>
            <a:r>
              <a:rPr lang="en-US" dirty="0"/>
              <a:t>Heat transfer in metals is much faster than in non-metals.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855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Free Electrons in Metals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323113" cy="3318936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Mechanism</a:t>
            </a:r>
          </a:p>
          <a:p>
            <a:r>
              <a:rPr lang="en-US" dirty="0"/>
              <a:t>In metals:</a:t>
            </a:r>
          </a:p>
          <a:p>
            <a:r>
              <a:rPr lang="en-US" dirty="0"/>
              <a:t>Free electrons move from hot areas to cold areas. </a:t>
            </a:r>
          </a:p>
          <a:p>
            <a:r>
              <a:rPr lang="en-US" dirty="0"/>
              <a:t>They transfer energy rapidly throughout the material. </a:t>
            </a:r>
          </a:p>
          <a:p>
            <a:r>
              <a:rPr lang="en-US" b="1" dirty="0"/>
              <a:t>Conclusion</a:t>
            </a:r>
          </a:p>
          <a:p>
            <a:r>
              <a:rPr lang="en-US" dirty="0"/>
              <a:t>Both vibrating atoms and free electrons help conduct heat in metals.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8514" y="2388325"/>
            <a:ext cx="5038726" cy="3812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888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Conduction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Formal Definition</a:t>
            </a:r>
          </a:p>
          <a:p>
            <a:r>
              <a:rPr lang="en-US" dirty="0"/>
              <a:t>The mode of transfer of heat by vibrating atoms and free electrons in solids from hot parts to cold parts is called conduction of heat.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31673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Good Conductors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Substances that allow heat to pass easily.</a:t>
            </a:r>
          </a:p>
          <a:p>
            <a:r>
              <a:rPr lang="en-US" b="1" dirty="0"/>
              <a:t>Examples</a:t>
            </a:r>
          </a:p>
          <a:p>
            <a:r>
              <a:rPr lang="en-US" dirty="0"/>
              <a:t>Copper </a:t>
            </a:r>
          </a:p>
          <a:p>
            <a:r>
              <a:rPr lang="en-US" dirty="0"/>
              <a:t>Iron </a:t>
            </a:r>
          </a:p>
          <a:p>
            <a:r>
              <a:rPr lang="en-US" dirty="0"/>
              <a:t>Aluminum </a:t>
            </a:r>
          </a:p>
          <a:p>
            <a:r>
              <a:rPr lang="en-US" dirty="0"/>
              <a:t>Silver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848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 Conductors (Insulators)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Substances that do not allow heat to pass easily.</a:t>
            </a:r>
          </a:p>
          <a:p>
            <a:pPr marL="0" indent="0">
              <a:buNone/>
            </a:pPr>
            <a:r>
              <a:rPr lang="en-US" b="1" dirty="0"/>
              <a:t>Examples</a:t>
            </a:r>
          </a:p>
          <a:p>
            <a:r>
              <a:rPr lang="en-US" dirty="0"/>
              <a:t>Wood </a:t>
            </a:r>
          </a:p>
          <a:p>
            <a:r>
              <a:rPr lang="en-US" dirty="0"/>
              <a:t>Cork </a:t>
            </a:r>
          </a:p>
          <a:p>
            <a:r>
              <a:rPr lang="en-US" dirty="0"/>
              <a:t>Cotton </a:t>
            </a:r>
          </a:p>
          <a:p>
            <a:r>
              <a:rPr lang="en-US" dirty="0"/>
              <a:t>Wool </a:t>
            </a:r>
          </a:p>
          <a:p>
            <a:r>
              <a:rPr lang="en-US" dirty="0"/>
              <a:t>Glass </a:t>
            </a:r>
          </a:p>
          <a:p>
            <a:r>
              <a:rPr lang="en-US" dirty="0"/>
              <a:t>Rubber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1411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Everyday Applications of Conduction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Uses of Good Conductors</a:t>
            </a:r>
          </a:p>
          <a:p>
            <a:r>
              <a:rPr lang="en-US" dirty="0"/>
              <a:t>Cooking utensils </a:t>
            </a:r>
          </a:p>
          <a:p>
            <a:r>
              <a:rPr lang="en-US" dirty="0"/>
              <a:t>Iron boxes </a:t>
            </a:r>
          </a:p>
          <a:p>
            <a:r>
              <a:rPr lang="en-US" dirty="0"/>
              <a:t>Radiators </a:t>
            </a:r>
          </a:p>
          <a:p>
            <a:r>
              <a:rPr lang="en-US" b="1" dirty="0"/>
              <a:t>Uses of Insulators</a:t>
            </a:r>
          </a:p>
          <a:p>
            <a:r>
              <a:rPr lang="en-US" dirty="0"/>
              <a:t>Handles of cooking pots </a:t>
            </a:r>
          </a:p>
          <a:p>
            <a:r>
              <a:rPr lang="en-US" dirty="0"/>
              <a:t>Woolen clothes </a:t>
            </a:r>
          </a:p>
          <a:p>
            <a:r>
              <a:rPr lang="en-US" dirty="0"/>
              <a:t>Thermos flasks </a:t>
            </a:r>
          </a:p>
          <a:p>
            <a:r>
              <a:rPr lang="en-US" b="1" dirty="0" smtClean="0"/>
              <a:t>Reason: </a:t>
            </a:r>
            <a:r>
              <a:rPr lang="en-US" dirty="0" smtClean="0"/>
              <a:t>Insulators </a:t>
            </a:r>
            <a:r>
              <a:rPr lang="en-US" dirty="0"/>
              <a:t>reduce heat transfer and protect us from burns or heat loss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1123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92182"/>
            <a:ext cx="10937965" cy="5730240"/>
          </a:xfrm>
        </p:spPr>
      </p:pic>
    </p:spTree>
    <p:extLst>
      <p:ext uri="{BB962C8B-B14F-4D97-AF65-F5344CB8AC3E}">
        <p14:creationId xmlns:p14="http://schemas.microsoft.com/office/powerpoint/2010/main" val="37579651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622" y="2285999"/>
            <a:ext cx="9622971" cy="4079967"/>
          </a:xfrm>
        </p:spPr>
      </p:pic>
    </p:spTree>
    <p:extLst>
      <p:ext uri="{BB962C8B-B14F-4D97-AF65-F5344CB8AC3E}">
        <p14:creationId xmlns:p14="http://schemas.microsoft.com/office/powerpoint/2010/main" val="127036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Mercury Barometer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mercury barometer is one of the most common instruments used to measure atmospheric pressure. </a:t>
            </a:r>
          </a:p>
          <a:p>
            <a:r>
              <a:rPr lang="en-US" dirty="0"/>
              <a:t>It contains a column of mercury inside a glass tube. </a:t>
            </a:r>
          </a:p>
          <a:p>
            <a:r>
              <a:rPr lang="en-US" dirty="0"/>
              <a:t>The height of the mercury column balances the weight of the atmosphere above it. </a:t>
            </a:r>
          </a:p>
          <a:p>
            <a:r>
              <a:rPr lang="en-US" dirty="0"/>
              <a:t>At sea </a:t>
            </a:r>
            <a:r>
              <a:rPr lang="en-US" dirty="0" smtClean="0"/>
              <a:t>level:760</a:t>
            </a:r>
            <a:r>
              <a:rPr lang="en-US" dirty="0"/>
              <a:t> mmHg=29.92 inches of </a:t>
            </a:r>
            <a:r>
              <a:rPr lang="en-US" dirty="0" smtClean="0"/>
              <a:t>mercury</a:t>
            </a:r>
          </a:p>
          <a:p>
            <a:r>
              <a:rPr lang="en-US" dirty="0" smtClean="0"/>
              <a:t>This </a:t>
            </a:r>
            <a:r>
              <a:rPr lang="en-US" dirty="0"/>
              <a:t>value represents normal atmospheric pressure at sea level.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65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Mercury Barometer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1875" y="2351314"/>
            <a:ext cx="6770914" cy="3901440"/>
          </a:xfrm>
        </p:spPr>
      </p:pic>
    </p:spTree>
    <p:extLst>
      <p:ext uri="{BB962C8B-B14F-4D97-AF65-F5344CB8AC3E}">
        <p14:creationId xmlns:p14="http://schemas.microsoft.com/office/powerpoint/2010/main" val="3850409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Barometric Pressure and Weather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Rise in Barometric Pressure</a:t>
            </a:r>
          </a:p>
          <a:p>
            <a:r>
              <a:rPr lang="en-US" dirty="0"/>
              <a:t>Usually indicates: </a:t>
            </a:r>
          </a:p>
          <a:p>
            <a:pPr lvl="1"/>
            <a:r>
              <a:rPr lang="en-US" dirty="0"/>
              <a:t>Clear skies </a:t>
            </a:r>
          </a:p>
          <a:p>
            <a:pPr lvl="1"/>
            <a:r>
              <a:rPr lang="en-US" dirty="0"/>
              <a:t>Stable weather </a:t>
            </a:r>
          </a:p>
          <a:p>
            <a:pPr lvl="1"/>
            <a:r>
              <a:rPr lang="en-US" dirty="0"/>
              <a:t>Improvement in weather conditions </a:t>
            </a:r>
          </a:p>
          <a:p>
            <a:r>
              <a:rPr lang="en-US" b="1" dirty="0"/>
              <a:t>Fall in Barometric Pressure</a:t>
            </a:r>
          </a:p>
          <a:p>
            <a:r>
              <a:rPr lang="en-US" dirty="0"/>
              <a:t>Usually indicates: </a:t>
            </a:r>
            <a:r>
              <a:rPr lang="en-US" dirty="0" smtClean="0"/>
              <a:t> Storms , Rainy </a:t>
            </a:r>
            <a:r>
              <a:rPr lang="en-US" dirty="0"/>
              <a:t>weather </a:t>
            </a:r>
            <a:r>
              <a:rPr lang="en-US" dirty="0" smtClean="0"/>
              <a:t>,Worsening </a:t>
            </a:r>
            <a:r>
              <a:rPr lang="en-US" dirty="0"/>
              <a:t>weather </a:t>
            </a:r>
            <a:r>
              <a:rPr lang="en-US" dirty="0" smtClean="0"/>
              <a:t>conditions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4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Effects of Falling Pressure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decrease in atmospheric pressure can affect the human body in several ways:</a:t>
            </a:r>
          </a:p>
          <a:p>
            <a:r>
              <a:rPr lang="en-US" dirty="0"/>
              <a:t>Altitude sickness </a:t>
            </a:r>
          </a:p>
          <a:p>
            <a:r>
              <a:rPr lang="en-US" dirty="0"/>
              <a:t>Joint pain and arthritis worsening </a:t>
            </a:r>
          </a:p>
          <a:p>
            <a:r>
              <a:rPr lang="en-US" dirty="0"/>
              <a:t>Headaches and migraines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298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Altitude (Low Atmospheric Pressure)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Altitude sickness, also called </a:t>
            </a:r>
            <a:r>
              <a:rPr lang="en-US" b="1" dirty="0"/>
              <a:t>mountain sickness, </a:t>
            </a:r>
            <a:r>
              <a:rPr lang="en-US" dirty="0"/>
              <a:t>occurs when a person climbs or travels to a high altitude too quickly.</a:t>
            </a:r>
          </a:p>
          <a:p>
            <a:r>
              <a:rPr lang="en-US" b="1" dirty="0"/>
              <a:t>Common Altitude </a:t>
            </a:r>
            <a:r>
              <a:rPr lang="en-US" b="1" dirty="0" smtClean="0"/>
              <a:t>Range </a:t>
            </a:r>
            <a:r>
              <a:rPr lang="en-US" dirty="0" smtClean="0"/>
              <a:t>Usually </a:t>
            </a:r>
            <a:r>
              <a:rPr lang="en-US" dirty="0"/>
              <a:t>occurs at: </a:t>
            </a:r>
          </a:p>
          <a:p>
            <a:pPr lvl="1"/>
            <a:r>
              <a:rPr lang="en-US" dirty="0"/>
              <a:t>1,500–3,000 meters </a:t>
            </a:r>
          </a:p>
          <a:p>
            <a:pPr lvl="1"/>
            <a:r>
              <a:rPr lang="en-US" dirty="0"/>
              <a:t>(5,000–10,000 feet) </a:t>
            </a:r>
          </a:p>
          <a:p>
            <a:r>
              <a:rPr lang="en-US" b="1" dirty="0" smtClean="0"/>
              <a:t>Cause: </a:t>
            </a:r>
            <a:r>
              <a:rPr lang="en-US" dirty="0" smtClean="0"/>
              <a:t>Atmospheric </a:t>
            </a:r>
            <a:r>
              <a:rPr lang="en-US" dirty="0"/>
              <a:t>pressure decreases with increasing altitude. </a:t>
            </a:r>
          </a:p>
          <a:p>
            <a:r>
              <a:rPr lang="en-US" dirty="0"/>
              <a:t>Oxygen pressure also decreases. </a:t>
            </a:r>
          </a:p>
          <a:p>
            <a:r>
              <a:rPr lang="en-US" dirty="0"/>
              <a:t>The body does not get enough oxygen.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262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Effects on body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Mild effects</a:t>
            </a:r>
          </a:p>
          <a:p>
            <a:r>
              <a:rPr lang="en-US" dirty="0"/>
              <a:t>Shortness of breath </a:t>
            </a:r>
            <a:r>
              <a:rPr lang="en-US" dirty="0" smtClean="0"/>
              <a:t>, Fatigue , Headache ,Dizziness </a:t>
            </a:r>
            <a:endParaRPr lang="en-US" dirty="0"/>
          </a:p>
          <a:p>
            <a:r>
              <a:rPr lang="en-US" b="1" dirty="0"/>
              <a:t>Severe effects (Altitude sickness)</a:t>
            </a:r>
          </a:p>
          <a:p>
            <a:r>
              <a:rPr lang="en-US" dirty="0"/>
              <a:t>Nausea </a:t>
            </a:r>
          </a:p>
          <a:p>
            <a:r>
              <a:rPr lang="en-US" dirty="0"/>
              <a:t>Confusion </a:t>
            </a:r>
          </a:p>
          <a:p>
            <a:r>
              <a:rPr lang="en-US" dirty="0"/>
              <a:t>Rapid heartbeat </a:t>
            </a:r>
          </a:p>
          <a:p>
            <a:r>
              <a:rPr lang="en-US" dirty="0"/>
              <a:t>Pulmonary edema (fluid in lungs) </a:t>
            </a:r>
          </a:p>
          <a:p>
            <a:r>
              <a:rPr lang="en-US" dirty="0"/>
              <a:t>Cerebral edema (brain swelling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43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Altitude Sickness Occurs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Mechanism: </a:t>
            </a:r>
            <a:r>
              <a:rPr lang="en-US" dirty="0" smtClean="0"/>
              <a:t>Low </a:t>
            </a:r>
            <a:r>
              <a:rPr lang="en-US" dirty="0"/>
              <a:t>atmospheric pressure causes: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Less oxygen entering the blood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Swelling of tissues in the lungs and brain </a:t>
            </a:r>
          </a:p>
          <a:p>
            <a:r>
              <a:rPr lang="en-US" b="1" dirty="0"/>
              <a:t>Brain Effects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Blood vessels dilate to increase oxygen supply.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Brain swelling increases pressure inside the skull.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This produces headaches and confusion.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9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961</Words>
  <Application>Microsoft Office PowerPoint</Application>
  <PresentationFormat>Widescreen</PresentationFormat>
  <Paragraphs>193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Garamond</vt:lpstr>
      <vt:lpstr>Organic</vt:lpstr>
      <vt:lpstr>Applied Science</vt:lpstr>
      <vt:lpstr>Atmospheric Pressure</vt:lpstr>
      <vt:lpstr>Mercury Barometer</vt:lpstr>
      <vt:lpstr>Mercury Barometer</vt:lpstr>
      <vt:lpstr>Barometric Pressure and Weather</vt:lpstr>
      <vt:lpstr>Health Effects of Falling Pressure</vt:lpstr>
      <vt:lpstr>High Altitude (Low Atmospheric Pressure)</vt:lpstr>
      <vt:lpstr>Effects on body</vt:lpstr>
      <vt:lpstr>Why Altitude Sickness Occurs</vt:lpstr>
      <vt:lpstr>High Altitude Cerebral Edema (HACE)</vt:lpstr>
      <vt:lpstr>High Altitude Pulmonary Edema</vt:lpstr>
      <vt:lpstr>Barometric Pressure and Arthritis</vt:lpstr>
      <vt:lpstr>Barometric Pressure and Headaches</vt:lpstr>
      <vt:lpstr>Migraines and Pressure Changes</vt:lpstr>
      <vt:lpstr>Heat</vt:lpstr>
      <vt:lpstr>Transfer of Heat</vt:lpstr>
      <vt:lpstr>Methods of Heat Transfer</vt:lpstr>
      <vt:lpstr>Conduction of Heat</vt:lpstr>
      <vt:lpstr>How Conduction Occurs in Solids</vt:lpstr>
      <vt:lpstr>Heat Transfer in Metals</vt:lpstr>
      <vt:lpstr>Free Electrons in Metals</vt:lpstr>
      <vt:lpstr>Definition of Conduction</vt:lpstr>
      <vt:lpstr>Good Conductors</vt:lpstr>
      <vt:lpstr>Bad Conductors (Insulators)</vt:lpstr>
      <vt:lpstr>Everyday Applications of Conduction</vt:lpstr>
      <vt:lpstr>PowerPoint Presentation</vt:lpstr>
      <vt:lpstr>Examples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Science</dc:title>
  <dc:creator>Moorche</dc:creator>
  <cp:lastModifiedBy>Moorche</cp:lastModifiedBy>
  <cp:revision>5</cp:revision>
  <dcterms:created xsi:type="dcterms:W3CDTF">2026-05-12T05:06:35Z</dcterms:created>
  <dcterms:modified xsi:type="dcterms:W3CDTF">2026-05-12T05:52:24Z</dcterms:modified>
</cp:coreProperties>
</file>