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6" r:id="rId17"/>
    <p:sldId id="271" r:id="rId18"/>
    <p:sldId id="277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THORAX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</a:p>
          <a:p>
            <a:r>
              <a:rPr lang="en-US" b="1" dirty="0" smtClean="0"/>
              <a:t>DPT(S.M.C),MPPTA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37" y="1415332"/>
            <a:ext cx="695199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7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Second Heart Sound (S2)</a:t>
            </a:r>
          </a:p>
          <a:p>
            <a:r>
              <a:rPr lang="en-US" dirty="0"/>
              <a:t>“Dub” </a:t>
            </a:r>
          </a:p>
          <a:p>
            <a:r>
              <a:rPr lang="en-US" dirty="0"/>
              <a:t>Closure of: </a:t>
            </a:r>
          </a:p>
          <a:p>
            <a:pPr lvl="1"/>
            <a:r>
              <a:rPr lang="en-US" dirty="0"/>
              <a:t>Aortic valve </a:t>
            </a:r>
          </a:p>
          <a:p>
            <a:pPr lvl="1"/>
            <a:r>
              <a:rPr lang="en-US" dirty="0"/>
              <a:t>Pulmonary valve </a:t>
            </a:r>
          </a:p>
          <a:p>
            <a:r>
              <a:rPr lang="en-US" dirty="0"/>
              <a:t>Marks beginning of ventricular diastole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06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Surface Anatomy of Heart Valves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Pulmonary Valve</a:t>
            </a:r>
          </a:p>
          <a:p>
            <a:r>
              <a:rPr lang="en-US" dirty="0"/>
              <a:t>Behind medial end of left 3rd costal cartilage </a:t>
            </a:r>
          </a:p>
          <a:p>
            <a:r>
              <a:rPr lang="en-US" b="1" dirty="0"/>
              <a:t>Aortic Valve</a:t>
            </a:r>
          </a:p>
          <a:p>
            <a:r>
              <a:rPr lang="en-US" dirty="0"/>
              <a:t>Behind left side of sternum at level of 3rd intercostal space </a:t>
            </a:r>
          </a:p>
          <a:p>
            <a:r>
              <a:rPr lang="en-US" b="1" dirty="0"/>
              <a:t>Tricuspid Valve</a:t>
            </a:r>
          </a:p>
          <a:p>
            <a:r>
              <a:rPr lang="en-US" dirty="0"/>
              <a:t>Behind sternum opposite 4th and 5th intercostal spaces </a:t>
            </a:r>
          </a:p>
          <a:p>
            <a:r>
              <a:rPr lang="en-US" b="1" dirty="0"/>
              <a:t>Mitral Valve</a:t>
            </a:r>
          </a:p>
          <a:p>
            <a:r>
              <a:rPr lang="en-US" dirty="0"/>
              <a:t>Behind left half of sternum opposite 4th costal cartilage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3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6832"/>
            <a:ext cx="11227242" cy="5903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8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of Auscultation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Heart </a:t>
            </a:r>
            <a:r>
              <a:rPr lang="en-US" dirty="0"/>
              <a:t>valves are best heard: </a:t>
            </a:r>
          </a:p>
          <a:p>
            <a:pPr lvl="1"/>
            <a:r>
              <a:rPr lang="en-US" dirty="0"/>
              <a:t>Downstream in direction of blood flow </a:t>
            </a:r>
          </a:p>
          <a:p>
            <a:r>
              <a:rPr lang="en-US" dirty="0"/>
              <a:t>Auscultation sites differ from anatomical valve positions</a:t>
            </a:r>
          </a:p>
        </p:txBody>
      </p:sp>
    </p:spTree>
    <p:extLst>
      <p:ext uri="{BB962C8B-B14F-4D97-AF65-F5344CB8AC3E}">
        <p14:creationId xmlns:p14="http://schemas.microsoft.com/office/powerpoint/2010/main" val="3386635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Stethoscope </a:t>
            </a:r>
            <a:r>
              <a:rPr lang="en-US" b="1" dirty="0" smtClean="0"/>
              <a:t>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Diaphragm</a:t>
            </a:r>
            <a:endParaRPr lang="en-US" b="1" dirty="0"/>
          </a:p>
          <a:p>
            <a:r>
              <a:rPr lang="en-US" dirty="0"/>
              <a:t>Best for:</a:t>
            </a:r>
          </a:p>
          <a:p>
            <a:r>
              <a:rPr lang="en-US" dirty="0"/>
              <a:t>High-pitched sounds </a:t>
            </a:r>
          </a:p>
          <a:p>
            <a:r>
              <a:rPr lang="en-US" dirty="0"/>
              <a:t>S1, S2 </a:t>
            </a:r>
          </a:p>
          <a:p>
            <a:r>
              <a:rPr lang="en-US" dirty="0"/>
              <a:t>Aortic regurgitation murmurs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Auscultation Areas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570" y="2612591"/>
            <a:ext cx="9601196" cy="3318936"/>
          </a:xfrm>
        </p:spPr>
        <p:txBody>
          <a:bodyPr>
            <a:normAutofit/>
          </a:bodyPr>
          <a:lstStyle/>
          <a:p>
            <a:r>
              <a:rPr lang="en-US" b="1" dirty="0" smtClean="0"/>
              <a:t>Aortic </a:t>
            </a:r>
            <a:r>
              <a:rPr lang="en-US" b="1" dirty="0"/>
              <a:t>Area</a:t>
            </a:r>
          </a:p>
          <a:p>
            <a:r>
              <a:rPr lang="en-US" dirty="0"/>
              <a:t>Right 2nd intercostal space </a:t>
            </a:r>
          </a:p>
          <a:p>
            <a:r>
              <a:rPr lang="en-US" dirty="0"/>
              <a:t>Close to sternum </a:t>
            </a:r>
          </a:p>
          <a:p>
            <a:r>
              <a:rPr lang="en-US" b="1" dirty="0"/>
              <a:t>Pulmonary Area</a:t>
            </a:r>
          </a:p>
          <a:p>
            <a:r>
              <a:rPr lang="en-US" dirty="0"/>
              <a:t>Left 2nd intercostal space </a:t>
            </a:r>
          </a:p>
          <a:p>
            <a:r>
              <a:rPr lang="en-US" dirty="0"/>
              <a:t>Close to sternum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34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6832"/>
            <a:ext cx="11227242" cy="5903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3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Tricuspid Area</a:t>
            </a:r>
          </a:p>
          <a:p>
            <a:r>
              <a:rPr lang="en-US" dirty="0"/>
              <a:t>Left lower sternal border </a:t>
            </a:r>
          </a:p>
          <a:p>
            <a:r>
              <a:rPr lang="en-US" dirty="0"/>
              <a:t>4th or 5th intercostal space </a:t>
            </a:r>
          </a:p>
          <a:p>
            <a:r>
              <a:rPr lang="en-US" b="1" dirty="0"/>
              <a:t>Mitral Area (Apex)</a:t>
            </a:r>
          </a:p>
          <a:p>
            <a:r>
              <a:rPr lang="en-US" dirty="0"/>
              <a:t>Left 5th intercostal space </a:t>
            </a:r>
          </a:p>
          <a:p>
            <a:r>
              <a:rPr lang="en-US" dirty="0"/>
              <a:t>Midclavicular 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47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6832"/>
            <a:ext cx="11227242" cy="5903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97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24" y="496832"/>
            <a:ext cx="11227241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0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Heart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heart acts as a muscular pump </a:t>
            </a:r>
          </a:p>
          <a:p>
            <a:r>
              <a:rPr lang="en-US" dirty="0"/>
              <a:t>Cardiac activity consists of alternating contraction and relaxation </a:t>
            </a:r>
          </a:p>
          <a:p>
            <a:r>
              <a:rPr lang="en-US" dirty="0"/>
              <a:t>One complete heartbeat is called the </a:t>
            </a:r>
            <a:r>
              <a:rPr lang="en-US" b="1" dirty="0"/>
              <a:t>cardiac cycle</a:t>
            </a:r>
            <a:r>
              <a:rPr lang="en-US" dirty="0"/>
              <a:t> </a:t>
            </a:r>
          </a:p>
          <a:p>
            <a:r>
              <a:rPr lang="en-US" dirty="0"/>
              <a:t>The cycle includes: </a:t>
            </a:r>
          </a:p>
          <a:p>
            <a:pPr lvl="1"/>
            <a:r>
              <a:rPr lang="en-US" dirty="0"/>
              <a:t>Atrial systole </a:t>
            </a:r>
          </a:p>
          <a:p>
            <a:pPr lvl="1"/>
            <a:r>
              <a:rPr lang="en-US" dirty="0"/>
              <a:t>Ventricular systole </a:t>
            </a:r>
          </a:p>
          <a:p>
            <a:pPr lvl="1"/>
            <a:r>
              <a:rPr lang="en-US" dirty="0"/>
              <a:t>Complete cardiac diastole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99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2"/>
            <a:ext cx="11179534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resting heart rate: </a:t>
            </a:r>
          </a:p>
          <a:p>
            <a:pPr lvl="1"/>
            <a:r>
              <a:rPr lang="en-US" b="1" dirty="0"/>
              <a:t>60–100 beats/minute</a:t>
            </a:r>
            <a:r>
              <a:rPr lang="en-US" dirty="0"/>
              <a:t> </a:t>
            </a:r>
          </a:p>
          <a:p>
            <a:r>
              <a:rPr lang="en-US" dirty="0"/>
              <a:t>Duration of one cardiac cycle: </a:t>
            </a:r>
          </a:p>
          <a:p>
            <a:pPr lvl="1"/>
            <a:r>
              <a:rPr lang="en-US" dirty="0"/>
              <a:t>Approximately </a:t>
            </a:r>
            <a:r>
              <a:rPr lang="en-US" b="1" dirty="0"/>
              <a:t>0.8 seconds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0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Cardiac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1</a:t>
            </a:r>
            <a:r>
              <a:rPr lang="en-US" b="1" dirty="0"/>
              <a:t>. Atrial Systole</a:t>
            </a:r>
          </a:p>
          <a:p>
            <a:r>
              <a:rPr lang="en-US" dirty="0"/>
              <a:t>Atria contract </a:t>
            </a:r>
          </a:p>
          <a:p>
            <a:r>
              <a:rPr lang="en-US" dirty="0"/>
              <a:t>Blood is forced into ventricles </a:t>
            </a:r>
          </a:p>
          <a:p>
            <a:r>
              <a:rPr lang="en-US" b="1" dirty="0"/>
              <a:t>2. Ventricular Systole</a:t>
            </a:r>
          </a:p>
          <a:p>
            <a:r>
              <a:rPr lang="en-US" dirty="0"/>
              <a:t>Ventricles contract </a:t>
            </a:r>
          </a:p>
          <a:p>
            <a:r>
              <a:rPr lang="en-US" dirty="0"/>
              <a:t>Blood is ejected into: </a:t>
            </a:r>
          </a:p>
          <a:p>
            <a:pPr lvl="1"/>
            <a:r>
              <a:rPr lang="en-US" dirty="0"/>
              <a:t>Aorta </a:t>
            </a:r>
          </a:p>
          <a:p>
            <a:pPr lvl="1"/>
            <a:r>
              <a:rPr lang="en-US" dirty="0"/>
              <a:t>Pulmonary trunk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8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Ventricular Diastole</a:t>
            </a:r>
          </a:p>
          <a:p>
            <a:r>
              <a:rPr lang="en-US" dirty="0"/>
              <a:t>Ventricles relax </a:t>
            </a:r>
          </a:p>
          <a:p>
            <a:r>
              <a:rPr lang="en-US" dirty="0"/>
              <a:t>Chambers refill with blood </a:t>
            </a:r>
          </a:p>
          <a:p>
            <a:r>
              <a:rPr lang="en-US" b="1" dirty="0"/>
              <a:t>Important Point</a:t>
            </a:r>
          </a:p>
          <a:p>
            <a:r>
              <a:rPr lang="en-US" dirty="0"/>
              <a:t>Right and left sides of the heart contract simultaneously.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8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Atrial Systole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Occurs </a:t>
            </a:r>
            <a:r>
              <a:rPr lang="en-US" dirty="0"/>
              <a:t>near the end of ventricular diastole </a:t>
            </a:r>
          </a:p>
          <a:p>
            <a:r>
              <a:rPr lang="en-US" dirty="0"/>
              <a:t>Atria contract to complete ventricular filling </a:t>
            </a:r>
          </a:p>
          <a:p>
            <a:r>
              <a:rPr lang="en-US" dirty="0"/>
              <a:t>Contributes approximately </a:t>
            </a:r>
            <a:r>
              <a:rPr lang="en-US" b="1" dirty="0"/>
              <a:t>20–30%</a:t>
            </a:r>
            <a:r>
              <a:rPr lang="en-US" dirty="0"/>
              <a:t> of ventricular filling </a:t>
            </a:r>
          </a:p>
          <a:p>
            <a:r>
              <a:rPr lang="en-US" dirty="0"/>
              <a:t>AV valves are open </a:t>
            </a:r>
          </a:p>
          <a:p>
            <a:r>
              <a:rPr lang="en-US" dirty="0"/>
              <a:t>Semilunar valves remain closed </a:t>
            </a:r>
          </a:p>
          <a:p>
            <a:r>
              <a:rPr lang="en-US" b="1" dirty="0"/>
              <a:t>Clinical Importance</a:t>
            </a:r>
          </a:p>
          <a:p>
            <a:r>
              <a:rPr lang="en-US" dirty="0"/>
              <a:t>Loss of atrial contraction decreases cardiac efficiency.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Ventricular Systole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/>
              <a:t>Isovolumetric</a:t>
            </a:r>
            <a:r>
              <a:rPr lang="en-US" b="1" dirty="0"/>
              <a:t> Contraction</a:t>
            </a:r>
          </a:p>
          <a:p>
            <a:r>
              <a:rPr lang="en-US" dirty="0"/>
              <a:t>Ventricles begin contracting </a:t>
            </a:r>
          </a:p>
          <a:p>
            <a:r>
              <a:rPr lang="en-US" dirty="0"/>
              <a:t>Intraventricular pressure rises rapidly </a:t>
            </a:r>
          </a:p>
          <a:p>
            <a:r>
              <a:rPr lang="en-US" dirty="0"/>
              <a:t>Mitral and tricuspid valves close </a:t>
            </a:r>
          </a:p>
          <a:p>
            <a:r>
              <a:rPr lang="en-US" dirty="0"/>
              <a:t>No blood leaves ventricles yet </a:t>
            </a:r>
          </a:p>
          <a:p>
            <a:r>
              <a:rPr lang="en-US" b="1" dirty="0"/>
              <a:t>Ventricular Ejection</a:t>
            </a:r>
          </a:p>
          <a:p>
            <a:r>
              <a:rPr lang="en-US" dirty="0"/>
              <a:t>Ventricular pressure exceeds arterial pressure </a:t>
            </a:r>
          </a:p>
          <a:p>
            <a:r>
              <a:rPr lang="en-US" dirty="0"/>
              <a:t>Aortic and pulmonary valves open </a:t>
            </a:r>
          </a:p>
          <a:p>
            <a:r>
              <a:rPr lang="en-US" dirty="0"/>
              <a:t>Blood enters great arteries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Ventricular Diastole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Isovolumetric</a:t>
            </a:r>
            <a:r>
              <a:rPr lang="en-US" b="1" dirty="0" smtClean="0"/>
              <a:t> </a:t>
            </a:r>
            <a:r>
              <a:rPr lang="en-US" b="1" dirty="0"/>
              <a:t>Relaxation</a:t>
            </a:r>
          </a:p>
          <a:p>
            <a:r>
              <a:rPr lang="en-US" dirty="0"/>
              <a:t>Ventricles relax </a:t>
            </a:r>
          </a:p>
          <a:p>
            <a:r>
              <a:rPr lang="en-US" dirty="0"/>
              <a:t>Aortic and pulmonary valves close </a:t>
            </a:r>
          </a:p>
          <a:p>
            <a:r>
              <a:rPr lang="en-US" dirty="0"/>
              <a:t>Ventricular pressure decreases </a:t>
            </a:r>
          </a:p>
          <a:p>
            <a:r>
              <a:rPr lang="en-US" b="1" dirty="0"/>
              <a:t>Ventricular Filling</a:t>
            </a:r>
          </a:p>
          <a:p>
            <a:r>
              <a:rPr lang="en-US" dirty="0"/>
              <a:t>AV valves open </a:t>
            </a:r>
          </a:p>
          <a:p>
            <a:r>
              <a:rPr lang="en-US" dirty="0"/>
              <a:t>Blood flows into ventricles </a:t>
            </a:r>
          </a:p>
          <a:p>
            <a:r>
              <a:rPr lang="en-US" dirty="0"/>
              <a:t>Most ventricular filling occurs passively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0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Heart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First Heart Sound (S1)</a:t>
            </a:r>
          </a:p>
          <a:p>
            <a:r>
              <a:rPr lang="en-US" dirty="0"/>
              <a:t>“</a:t>
            </a:r>
            <a:r>
              <a:rPr lang="en-US" dirty="0" err="1"/>
              <a:t>Lub</a:t>
            </a:r>
            <a:r>
              <a:rPr lang="en-US" dirty="0"/>
              <a:t>” </a:t>
            </a:r>
          </a:p>
          <a:p>
            <a:r>
              <a:rPr lang="en-US" dirty="0"/>
              <a:t>Closure of: </a:t>
            </a:r>
          </a:p>
          <a:p>
            <a:pPr lvl="1"/>
            <a:r>
              <a:rPr lang="en-US" dirty="0"/>
              <a:t>Mitral valve </a:t>
            </a:r>
          </a:p>
          <a:p>
            <a:pPr lvl="1"/>
            <a:r>
              <a:rPr lang="en-US" dirty="0"/>
              <a:t>Tricuspid valve </a:t>
            </a:r>
          </a:p>
          <a:p>
            <a:r>
              <a:rPr lang="en-US" dirty="0"/>
              <a:t>Marks beginning of ventricular systole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39" y="496832"/>
            <a:ext cx="695199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85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392</Words>
  <Application>Microsoft Office PowerPoint</Application>
  <PresentationFormat>Widescreen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ANATOMY THE THORAX </vt:lpstr>
      <vt:lpstr>Heart Action</vt:lpstr>
      <vt:lpstr>CONTINUED </vt:lpstr>
      <vt:lpstr>Cardiac Cycle</vt:lpstr>
      <vt:lpstr>CONTINUED </vt:lpstr>
      <vt:lpstr>Atrial Systole</vt:lpstr>
      <vt:lpstr>Ventricular Systole</vt:lpstr>
      <vt:lpstr>Ventricular Diastole</vt:lpstr>
      <vt:lpstr>Heart Sounds</vt:lpstr>
      <vt:lpstr>CONTINUED </vt:lpstr>
      <vt:lpstr>Surface Anatomy of Heart Valves</vt:lpstr>
      <vt:lpstr>PowerPoint Presentation</vt:lpstr>
      <vt:lpstr>Principles of Auscultation</vt:lpstr>
      <vt:lpstr>Stethoscope Use</vt:lpstr>
      <vt:lpstr>Main Auscultation Areas</vt:lpstr>
      <vt:lpstr>PowerPoint Presentation</vt:lpstr>
      <vt:lpstr>CONTINUED 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THORAX</dc:title>
  <dc:creator>Moorche</dc:creator>
  <cp:lastModifiedBy>Moorche</cp:lastModifiedBy>
  <cp:revision>4</cp:revision>
  <dcterms:created xsi:type="dcterms:W3CDTF">2026-05-11T18:30:37Z</dcterms:created>
  <dcterms:modified xsi:type="dcterms:W3CDTF">2026-05-11T19:01:40Z</dcterms:modified>
</cp:coreProperties>
</file>