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90" y="1415332"/>
            <a:ext cx="631589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7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Fast Agents</a:t>
            </a:r>
          </a:p>
          <a:p>
            <a:r>
              <a:rPr lang="en-US" dirty="0"/>
              <a:t>Nitrous oxide </a:t>
            </a:r>
          </a:p>
          <a:p>
            <a:r>
              <a:rPr lang="en-US" dirty="0" err="1"/>
              <a:t>Desflurane</a:t>
            </a:r>
            <a:r>
              <a:rPr lang="en-US" dirty="0"/>
              <a:t> </a:t>
            </a:r>
          </a:p>
          <a:p>
            <a:r>
              <a:rPr lang="en-US" dirty="0" err="1"/>
              <a:t>Sevoflurane</a:t>
            </a:r>
            <a:r>
              <a:rPr lang="en-US" dirty="0"/>
              <a:t> </a:t>
            </a:r>
          </a:p>
          <a:p>
            <a:r>
              <a:rPr lang="en-US" b="1" dirty="0"/>
              <a:t>Slow Agent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 of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Stage I – Analgesia</a:t>
            </a:r>
          </a:p>
          <a:p>
            <a:r>
              <a:rPr lang="en-US" dirty="0"/>
              <a:t>Loss of pain sensation </a:t>
            </a:r>
          </a:p>
          <a:p>
            <a:r>
              <a:rPr lang="en-US" dirty="0"/>
              <a:t>Patient conscious </a:t>
            </a:r>
          </a:p>
          <a:p>
            <a:r>
              <a:rPr lang="en-US" b="1" dirty="0"/>
              <a:t>Stage II – Excitement</a:t>
            </a:r>
          </a:p>
          <a:p>
            <a:r>
              <a:rPr lang="en-US" dirty="0"/>
              <a:t>Delirium </a:t>
            </a:r>
          </a:p>
          <a:p>
            <a:r>
              <a:rPr lang="en-US" dirty="0"/>
              <a:t>Irregular respiration </a:t>
            </a:r>
          </a:p>
          <a:p>
            <a:r>
              <a:rPr lang="en-US" dirty="0"/>
              <a:t>Increased reflexes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Stage III – Surgical Anesthesia</a:t>
            </a:r>
          </a:p>
          <a:p>
            <a:r>
              <a:rPr lang="en-US" dirty="0"/>
              <a:t>Desired stage for surgery </a:t>
            </a:r>
          </a:p>
          <a:p>
            <a:r>
              <a:rPr lang="en-US" dirty="0"/>
              <a:t>Muscle relaxation </a:t>
            </a:r>
          </a:p>
          <a:p>
            <a:r>
              <a:rPr lang="en-US" dirty="0"/>
              <a:t>Loss of reflexes </a:t>
            </a:r>
          </a:p>
          <a:p>
            <a:r>
              <a:rPr lang="en-US" b="1" dirty="0"/>
              <a:t>Stage IV – Medullary Depression</a:t>
            </a:r>
          </a:p>
          <a:p>
            <a:r>
              <a:rPr lang="en-US" dirty="0"/>
              <a:t>Severe respiratory depression </a:t>
            </a:r>
          </a:p>
          <a:p>
            <a:r>
              <a:rPr lang="en-US" dirty="0"/>
              <a:t>Cardiovascular collapse </a:t>
            </a:r>
          </a:p>
          <a:p>
            <a:r>
              <a:rPr lang="en-US" dirty="0"/>
              <a:t>Fatal if untreated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Nitrous 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Colorless gas </a:t>
            </a:r>
          </a:p>
          <a:p>
            <a:r>
              <a:rPr lang="en-US" dirty="0"/>
              <a:t>Rapid onset and recovery </a:t>
            </a:r>
          </a:p>
          <a:p>
            <a:r>
              <a:rPr lang="en-US" dirty="0"/>
              <a:t>Strong analgesic effect </a:t>
            </a:r>
          </a:p>
          <a:p>
            <a:r>
              <a:rPr lang="en-US" dirty="0"/>
              <a:t>Weak anesthetic effect </a:t>
            </a:r>
          </a:p>
          <a:p>
            <a:r>
              <a:rPr lang="en-US" b="1" dirty="0"/>
              <a:t>Uses</a:t>
            </a:r>
          </a:p>
          <a:p>
            <a:r>
              <a:rPr lang="en-US" dirty="0"/>
              <a:t>Combined with other anesthetics </a:t>
            </a:r>
          </a:p>
          <a:p>
            <a:r>
              <a:rPr lang="en-US" dirty="0"/>
              <a:t>Dental procedures </a:t>
            </a:r>
          </a:p>
          <a:p>
            <a:r>
              <a:rPr lang="en-US" dirty="0"/>
              <a:t>Minor surgeries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Minimal cardiovascular depression </a:t>
            </a:r>
          </a:p>
          <a:p>
            <a:r>
              <a:rPr lang="en-US" dirty="0"/>
              <a:t>Good analgesia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Diffusion hypoxia </a:t>
            </a:r>
          </a:p>
          <a:p>
            <a:r>
              <a:rPr lang="en-US" dirty="0"/>
              <a:t>Expansion of air-filled spaces </a:t>
            </a:r>
          </a:p>
          <a:p>
            <a:r>
              <a:rPr lang="en-US" dirty="0"/>
              <a:t>Chronic exposure may cause megaloblastic anemia and neuropathy due to vitamin B12 inactivation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Halothane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12591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Potent anesthetic </a:t>
            </a:r>
          </a:p>
          <a:p>
            <a:r>
              <a:rPr lang="en-US" dirty="0"/>
              <a:t>Nonirritating and pleasant smelling </a:t>
            </a:r>
          </a:p>
          <a:p>
            <a:r>
              <a:rPr lang="en-US" dirty="0"/>
              <a:t>Bronchodilator </a:t>
            </a:r>
          </a:p>
          <a:p>
            <a:r>
              <a:rPr lang="en-US" b="1" dirty="0"/>
              <a:t>Pharmacological Effects</a:t>
            </a:r>
          </a:p>
          <a:p>
            <a:r>
              <a:rPr lang="en-US" dirty="0"/>
              <a:t>Decreases blood pressure </a:t>
            </a:r>
          </a:p>
          <a:p>
            <a:r>
              <a:rPr lang="en-US" dirty="0"/>
              <a:t>Sensitizes myocardium to </a:t>
            </a:r>
            <a:r>
              <a:rPr lang="en-US" dirty="0" err="1"/>
              <a:t>catecholamines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Halothane hepatitis </a:t>
            </a:r>
          </a:p>
          <a:p>
            <a:r>
              <a:rPr lang="en-US" dirty="0"/>
              <a:t>Cardiac arrhythmias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Malignant hyperthermia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2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Isoflurane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Commonly used volatile anesthetic </a:t>
            </a:r>
          </a:p>
          <a:p>
            <a:r>
              <a:rPr lang="en-US" dirty="0"/>
              <a:t>Faster recovery than halothane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Minimal hepatic toxicity </a:t>
            </a:r>
          </a:p>
          <a:p>
            <a:r>
              <a:rPr lang="en-US" dirty="0"/>
              <a:t>Preserves cardiac output better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Pungent odor causing airway irritation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5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Desflurane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\Features</a:t>
            </a:r>
            <a:endParaRPr lang="en-US" b="1" dirty="0"/>
          </a:p>
          <a:p>
            <a:r>
              <a:rPr lang="en-US" dirty="0"/>
              <a:t>Very low blood solubility </a:t>
            </a:r>
          </a:p>
          <a:p>
            <a:r>
              <a:rPr lang="en-US" dirty="0"/>
              <a:t>Extremely rapid induction and recovery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Excellent control of anesthesia depth </a:t>
            </a:r>
          </a:p>
          <a:p>
            <a:r>
              <a:rPr lang="en-US" dirty="0"/>
              <a:t>Preferred in outpatient surgery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Airway irritation </a:t>
            </a:r>
          </a:p>
          <a:p>
            <a:r>
              <a:rPr lang="en-US" dirty="0"/>
              <a:t>Coughing and laryngospasm </a:t>
            </a:r>
          </a:p>
          <a:p>
            <a:r>
              <a:rPr lang="en-US" dirty="0"/>
              <a:t>Tachycardia </a:t>
            </a:r>
          </a:p>
          <a:p>
            <a:r>
              <a:rPr lang="en-US" dirty="0"/>
              <a:t>Hypertension during rapid administration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8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Airway irritation </a:t>
            </a:r>
          </a:p>
          <a:p>
            <a:r>
              <a:rPr lang="en-US" dirty="0"/>
              <a:t>Coughing and laryngospasm </a:t>
            </a:r>
          </a:p>
          <a:p>
            <a:r>
              <a:rPr lang="en-US" dirty="0"/>
              <a:t>Tachycardia </a:t>
            </a:r>
          </a:p>
          <a:p>
            <a:r>
              <a:rPr lang="en-US" dirty="0"/>
              <a:t>Hypertension during rapid administration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Inhalation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Inhalation </a:t>
            </a:r>
            <a:r>
              <a:rPr lang="en-US" dirty="0"/>
              <a:t>anesthetics are gases or volatile liquids. </a:t>
            </a:r>
          </a:p>
          <a:p>
            <a:r>
              <a:rPr lang="en-US" dirty="0"/>
              <a:t>Used for induction and maintenance of general anesthesia. </a:t>
            </a:r>
          </a:p>
          <a:p>
            <a:r>
              <a:rPr lang="en-US" dirty="0"/>
              <a:t>Administered through lungs. </a:t>
            </a:r>
          </a:p>
          <a:p>
            <a:r>
              <a:rPr lang="en-US" dirty="0"/>
              <a:t>Produce: </a:t>
            </a:r>
          </a:p>
          <a:p>
            <a:pPr lvl="1"/>
            <a:r>
              <a:rPr lang="en-US" dirty="0"/>
              <a:t>Loss of consciousness </a:t>
            </a:r>
          </a:p>
          <a:p>
            <a:pPr lvl="1"/>
            <a:r>
              <a:rPr lang="en-US" dirty="0"/>
              <a:t>Analgesia </a:t>
            </a:r>
          </a:p>
          <a:p>
            <a:pPr lvl="1"/>
            <a:r>
              <a:rPr lang="en-US" dirty="0"/>
              <a:t>Amnesia </a:t>
            </a:r>
          </a:p>
          <a:p>
            <a:pPr lvl="1"/>
            <a:r>
              <a:rPr lang="en-US" dirty="0"/>
              <a:t>Muscle relaxation </a:t>
            </a:r>
          </a:p>
          <a:p>
            <a:pPr lvl="1"/>
            <a:r>
              <a:rPr lang="en-US" dirty="0"/>
              <a:t>Loss of reflexes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Sevoflurane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Rapid induction and recovery </a:t>
            </a:r>
          </a:p>
          <a:p>
            <a:r>
              <a:rPr lang="en-US" dirty="0"/>
              <a:t>Pleasant odor </a:t>
            </a:r>
          </a:p>
          <a:p>
            <a:r>
              <a:rPr lang="en-US" dirty="0"/>
              <a:t>Nonirritating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Preferred for pediatric mask induction </a:t>
            </a:r>
          </a:p>
          <a:p>
            <a:r>
              <a:rPr lang="en-US" dirty="0"/>
              <a:t>Smooth inhalational induction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Formation of nephrotoxic degradation products in closed breathing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Formation of nephrotoxic degradation products in closed breathing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Enflurane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</a:t>
            </a:r>
            <a:endParaRPr lang="en-US" b="1" dirty="0"/>
          </a:p>
          <a:p>
            <a:r>
              <a:rPr lang="en-US" dirty="0"/>
              <a:t>Moderate induction and recovery </a:t>
            </a:r>
          </a:p>
          <a:p>
            <a:r>
              <a:rPr lang="en-US" dirty="0"/>
              <a:t>Less commonly used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Seizure-like activity at high doses 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Hypotension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Malignant Hyperthermia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Rare inherited </a:t>
            </a:r>
            <a:r>
              <a:rPr lang="en-US" dirty="0" err="1"/>
              <a:t>hypermetabolic</a:t>
            </a:r>
            <a:r>
              <a:rPr lang="en-US" dirty="0"/>
              <a:t> skeletal muscle disorder. </a:t>
            </a:r>
          </a:p>
          <a:p>
            <a:r>
              <a:rPr lang="en-US" b="1" dirty="0"/>
              <a:t>Triggering Agents</a:t>
            </a:r>
          </a:p>
          <a:p>
            <a:r>
              <a:rPr lang="en-US" dirty="0"/>
              <a:t>Volatile inhalation anesthetics </a:t>
            </a:r>
          </a:p>
          <a:p>
            <a:r>
              <a:rPr lang="en-US" dirty="0"/>
              <a:t>Succinylcholine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</a:t>
            </a:r>
            <a:r>
              <a:rPr lang="en-US" dirty="0"/>
              <a:t>rigidity </a:t>
            </a:r>
          </a:p>
          <a:p>
            <a:r>
              <a:rPr lang="en-US" dirty="0"/>
              <a:t>Hyperthermia </a:t>
            </a:r>
          </a:p>
          <a:p>
            <a:r>
              <a:rPr lang="en-US" dirty="0"/>
              <a:t>Tachycardia </a:t>
            </a:r>
          </a:p>
          <a:p>
            <a:r>
              <a:rPr lang="en-US" dirty="0"/>
              <a:t>Acidosis </a:t>
            </a:r>
          </a:p>
          <a:p>
            <a:r>
              <a:rPr lang="en-US" dirty="0"/>
              <a:t>Hyperkalemia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/>
              <a:t>triggering agent </a:t>
            </a:r>
          </a:p>
          <a:p>
            <a:r>
              <a:rPr lang="en-US" dirty="0"/>
              <a:t>Administer </a:t>
            </a:r>
            <a:r>
              <a:rPr lang="en-US" dirty="0" err="1"/>
              <a:t>dantrolene</a:t>
            </a:r>
            <a:r>
              <a:rPr lang="en-US" dirty="0"/>
              <a:t> </a:t>
            </a:r>
          </a:p>
          <a:p>
            <a:r>
              <a:rPr lang="en-US" dirty="0"/>
              <a:t>Cooling measures </a:t>
            </a:r>
          </a:p>
          <a:p>
            <a:r>
              <a:rPr lang="en-US" dirty="0"/>
              <a:t>Supportive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agents decrease blood pressure. </a:t>
            </a:r>
          </a:p>
          <a:p>
            <a:r>
              <a:rPr lang="en-US" dirty="0"/>
              <a:t>Cause vasodilation. </a:t>
            </a:r>
          </a:p>
          <a:p>
            <a:r>
              <a:rPr lang="en-US" dirty="0"/>
              <a:t>Myocardial depression may occur. </a:t>
            </a:r>
          </a:p>
          <a:p>
            <a:r>
              <a:rPr lang="en-US" dirty="0"/>
              <a:t>Halothane increases risk of arrhythmias.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Dose-dependent </a:t>
            </a:r>
            <a:r>
              <a:rPr lang="en-US" dirty="0"/>
              <a:t>respiratory depression </a:t>
            </a:r>
          </a:p>
          <a:p>
            <a:r>
              <a:rPr lang="en-US" dirty="0"/>
              <a:t>Reduced tidal volume </a:t>
            </a:r>
          </a:p>
          <a:p>
            <a:r>
              <a:rPr lang="en-US" dirty="0"/>
              <a:t>Increased respiratory rate </a:t>
            </a:r>
          </a:p>
          <a:p>
            <a:r>
              <a:rPr lang="en-US" dirty="0"/>
              <a:t>Bronchodilation with halothane and </a:t>
            </a:r>
            <a:r>
              <a:rPr lang="en-US" dirty="0" err="1"/>
              <a:t>sevoflurane</a:t>
            </a:r>
            <a:r>
              <a:rPr lang="en-US" dirty="0"/>
              <a:t> </a:t>
            </a:r>
          </a:p>
          <a:p>
            <a:r>
              <a:rPr lang="en-US" dirty="0"/>
              <a:t>Airway irritation with </a:t>
            </a:r>
            <a:r>
              <a:rPr lang="en-US" dirty="0" err="1"/>
              <a:t>desflurane</a:t>
            </a:r>
            <a:r>
              <a:rPr lang="en-US" dirty="0"/>
              <a:t> and isoflurane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CNS Effects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 </a:t>
            </a:r>
            <a:r>
              <a:rPr lang="en-US" dirty="0"/>
              <a:t>cerebral metabolic activity </a:t>
            </a:r>
          </a:p>
          <a:p>
            <a:r>
              <a:rPr lang="en-US" dirty="0"/>
              <a:t>Increase cerebral blood flow </a:t>
            </a:r>
          </a:p>
          <a:p>
            <a:r>
              <a:rPr lang="en-US" dirty="0"/>
              <a:t>May increase intracranial pressure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THE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Inhalation </a:t>
            </a:r>
            <a:r>
              <a:rPr lang="en-US" dirty="0"/>
              <a:t>anesthetics are essential in modern anesthesia. </a:t>
            </a:r>
          </a:p>
          <a:p>
            <a:r>
              <a:rPr lang="en-US" dirty="0"/>
              <a:t>MAC indicates potency. </a:t>
            </a:r>
          </a:p>
          <a:p>
            <a:r>
              <a:rPr lang="en-US" dirty="0"/>
              <a:t>Blood solubility determines onset and recovery. </a:t>
            </a:r>
          </a:p>
          <a:p>
            <a:r>
              <a:rPr lang="en-US" dirty="0" err="1"/>
              <a:t>Sevoflurane</a:t>
            </a:r>
            <a:r>
              <a:rPr lang="en-US" dirty="0"/>
              <a:t> and </a:t>
            </a:r>
            <a:r>
              <a:rPr lang="en-US" dirty="0" err="1"/>
              <a:t>desflurane</a:t>
            </a:r>
            <a:r>
              <a:rPr lang="en-US" dirty="0"/>
              <a:t> provide rapid recovery. </a:t>
            </a:r>
          </a:p>
          <a:p>
            <a:r>
              <a:rPr lang="en-US" dirty="0"/>
              <a:t>Nitrous oxide mainly provides analgesia. </a:t>
            </a:r>
          </a:p>
          <a:p>
            <a:r>
              <a:rPr lang="en-US" dirty="0"/>
              <a:t>Careful monitoring is necessary to prevent complications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Gaseous Anesthetic</a:t>
            </a:r>
          </a:p>
          <a:p>
            <a:r>
              <a:rPr lang="en-US" dirty="0"/>
              <a:t>Nitrous oxide </a:t>
            </a:r>
          </a:p>
          <a:p>
            <a:r>
              <a:rPr lang="en-US" b="1" dirty="0"/>
              <a:t>Volatile Liquid Anesthetics</a:t>
            </a:r>
          </a:p>
          <a:p>
            <a:r>
              <a:rPr lang="en-US" dirty="0"/>
              <a:t>Halothane </a:t>
            </a:r>
          </a:p>
          <a:p>
            <a:r>
              <a:rPr lang="en-US" dirty="0"/>
              <a:t>Isoflurane </a:t>
            </a:r>
          </a:p>
          <a:p>
            <a:r>
              <a:rPr lang="en-US" dirty="0" err="1"/>
              <a:t>Desflurane</a:t>
            </a:r>
            <a:r>
              <a:rPr lang="en-US" dirty="0"/>
              <a:t> </a:t>
            </a:r>
          </a:p>
          <a:p>
            <a:r>
              <a:rPr lang="en-US" dirty="0" err="1"/>
              <a:t>Sevoflurane</a:t>
            </a:r>
            <a:r>
              <a:rPr lang="en-US" dirty="0"/>
              <a:t> </a:t>
            </a:r>
          </a:p>
          <a:p>
            <a:r>
              <a:rPr lang="en-US" dirty="0" err="1"/>
              <a:t>Enflurane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6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8880"/>
            <a:ext cx="11187485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5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251096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Characteristics of Ideal Inhalation Anesthetic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Rapid </a:t>
            </a:r>
            <a:r>
              <a:rPr lang="en-US" dirty="0"/>
              <a:t>induction and recovery </a:t>
            </a:r>
          </a:p>
          <a:p>
            <a:r>
              <a:rPr lang="en-US" dirty="0"/>
              <a:t>Easy control of anesthesia depth </a:t>
            </a:r>
          </a:p>
          <a:p>
            <a:r>
              <a:rPr lang="en-US" dirty="0"/>
              <a:t>Potent anesthetic action </a:t>
            </a:r>
          </a:p>
          <a:p>
            <a:r>
              <a:rPr lang="en-US" dirty="0"/>
              <a:t>Nonflammable and nonexplosive </a:t>
            </a:r>
          </a:p>
          <a:p>
            <a:r>
              <a:rPr lang="en-US" dirty="0"/>
              <a:t>Minimal toxicity </a:t>
            </a:r>
          </a:p>
          <a:p>
            <a:r>
              <a:rPr lang="en-US" dirty="0"/>
              <a:t>Minimal cardiovascular depression </a:t>
            </a:r>
          </a:p>
          <a:p>
            <a:r>
              <a:rPr lang="en-US" dirty="0"/>
              <a:t>Minimal respiratory depression </a:t>
            </a:r>
          </a:p>
          <a:p>
            <a:r>
              <a:rPr lang="en-US" dirty="0"/>
              <a:t>Pleasant odor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Exact </a:t>
            </a:r>
            <a:r>
              <a:rPr lang="en-US" dirty="0"/>
              <a:t>mechanism not completely understood. </a:t>
            </a:r>
          </a:p>
          <a:p>
            <a:r>
              <a:rPr lang="en-US" dirty="0"/>
              <a:t>Produce CNS depression. </a:t>
            </a:r>
          </a:p>
          <a:p>
            <a:r>
              <a:rPr lang="en-US" dirty="0"/>
              <a:t>Enhance inhibitory neurotransmission: </a:t>
            </a:r>
          </a:p>
          <a:p>
            <a:pPr lvl="1"/>
            <a:r>
              <a:rPr lang="en-US" dirty="0"/>
              <a:t>GABA-A receptor activity </a:t>
            </a:r>
          </a:p>
          <a:p>
            <a:pPr lvl="1"/>
            <a:r>
              <a:rPr lang="en-US" dirty="0"/>
              <a:t>Glycine receptor activity </a:t>
            </a:r>
          </a:p>
          <a:p>
            <a:r>
              <a:rPr lang="en-US" dirty="0"/>
              <a:t>Inhibit excitatory neurotransmission. </a:t>
            </a:r>
          </a:p>
          <a:p>
            <a:r>
              <a:rPr lang="en-US" dirty="0"/>
              <a:t>Result: </a:t>
            </a:r>
          </a:p>
          <a:p>
            <a:pPr lvl="1"/>
            <a:r>
              <a:rPr lang="en-US" dirty="0"/>
              <a:t>Unconsciousness </a:t>
            </a:r>
          </a:p>
          <a:p>
            <a:pPr lvl="1"/>
            <a:r>
              <a:rPr lang="en-US" dirty="0"/>
              <a:t>Analgesia </a:t>
            </a:r>
          </a:p>
          <a:p>
            <a:pPr lvl="1"/>
            <a:r>
              <a:rPr lang="en-US" dirty="0"/>
              <a:t>Muscle relaxation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4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GABA-A and Glycine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GABA-A</a:t>
            </a:r>
            <a:r>
              <a:rPr lang="en-US" dirty="0"/>
              <a:t> and </a:t>
            </a:r>
            <a:r>
              <a:rPr lang="en-US" dirty="0"/>
              <a:t>Glycine receptors</a:t>
            </a:r>
            <a:r>
              <a:rPr lang="en-US" dirty="0"/>
              <a:t> are ligand-gated </a:t>
            </a:r>
            <a:r>
              <a:rPr lang="en-US" dirty="0" smtClean="0"/>
              <a:t>chloride channels </a:t>
            </a:r>
            <a:r>
              <a:rPr lang="en-US" dirty="0"/>
              <a:t>that serve as the primary inhibitory mechanisms in the central nervous system (CNS), reducing neuronal excitability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Minimum Alveolar Concentration (MAC)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 </a:t>
            </a:r>
            <a:r>
              <a:rPr lang="en-US" dirty="0"/>
              <a:t>= alveolar concentration preventing movement in 50% of patients exposed to painful stimulus. </a:t>
            </a:r>
          </a:p>
          <a:p>
            <a:r>
              <a:rPr lang="en-US" dirty="0"/>
              <a:t>Measure of anesthetic potency. </a:t>
            </a:r>
          </a:p>
          <a:p>
            <a:r>
              <a:rPr lang="en-US" b="1" dirty="0"/>
              <a:t>Important Points</a:t>
            </a:r>
          </a:p>
          <a:p>
            <a:r>
              <a:rPr lang="en-US" dirty="0"/>
              <a:t>Lower MAC → higher potency </a:t>
            </a:r>
          </a:p>
          <a:p>
            <a:r>
              <a:rPr lang="en-US" dirty="0"/>
              <a:t>Higher MAC → lower potency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8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Halothane</a:t>
            </a:r>
            <a:r>
              <a:rPr lang="en-US" dirty="0"/>
              <a:t>: low MAC, highly potent </a:t>
            </a:r>
          </a:p>
          <a:p>
            <a:r>
              <a:rPr lang="en-US" dirty="0"/>
              <a:t>Nitrous oxide: high MAC, weak anesthetic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Blood/Gas Partition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Determines </a:t>
            </a:r>
            <a:r>
              <a:rPr lang="en-US" dirty="0"/>
              <a:t>speed of induction and recovery. </a:t>
            </a:r>
          </a:p>
          <a:p>
            <a:r>
              <a:rPr lang="en-US" b="1" dirty="0"/>
              <a:t>Low Blood Solubility</a:t>
            </a:r>
          </a:p>
          <a:p>
            <a:r>
              <a:rPr lang="en-US" dirty="0"/>
              <a:t>Faster induction </a:t>
            </a:r>
          </a:p>
          <a:p>
            <a:r>
              <a:rPr lang="en-US" dirty="0"/>
              <a:t>Faster recovery </a:t>
            </a:r>
          </a:p>
          <a:p>
            <a:r>
              <a:rPr lang="en-US" b="1" dirty="0"/>
              <a:t>High Blood Solubility</a:t>
            </a:r>
          </a:p>
          <a:p>
            <a:r>
              <a:rPr lang="en-US" dirty="0"/>
              <a:t>Slower induction </a:t>
            </a:r>
          </a:p>
          <a:p>
            <a:r>
              <a:rPr lang="en-US" dirty="0"/>
              <a:t>Slower recovery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177" y="488880"/>
            <a:ext cx="631589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0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644</Words>
  <Application>Microsoft Office PowerPoint</Application>
  <PresentationFormat>Widescreen</PresentationFormat>
  <Paragraphs>210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PHARMACOLOGY</vt:lpstr>
      <vt:lpstr>Inhalation Anesthetics</vt:lpstr>
      <vt:lpstr>Classification</vt:lpstr>
      <vt:lpstr>Characteristics of Ideal Inhalation Anesthetic</vt:lpstr>
      <vt:lpstr>Mechanism of Action</vt:lpstr>
      <vt:lpstr>GABA-A and Glycine receptors</vt:lpstr>
      <vt:lpstr>Minimum Alveolar Concentration (MAC)</vt:lpstr>
      <vt:lpstr>Examples</vt:lpstr>
      <vt:lpstr>Blood/Gas Partition Coefficient</vt:lpstr>
      <vt:lpstr>CONTINUED </vt:lpstr>
      <vt:lpstr>Stages of Anesthesia</vt:lpstr>
      <vt:lpstr>CONTINUED </vt:lpstr>
      <vt:lpstr>Nitrous Oxide</vt:lpstr>
      <vt:lpstr>CONTINUED </vt:lpstr>
      <vt:lpstr>Halothane</vt:lpstr>
      <vt:lpstr>CONTINUED </vt:lpstr>
      <vt:lpstr>Isoflurane</vt:lpstr>
      <vt:lpstr>Desflurane</vt:lpstr>
      <vt:lpstr>CONTINUED </vt:lpstr>
      <vt:lpstr>Sevoflurane</vt:lpstr>
      <vt:lpstr>CONTINUED </vt:lpstr>
      <vt:lpstr>Enflurane</vt:lpstr>
      <vt:lpstr>Malignant Hyperthermia</vt:lpstr>
      <vt:lpstr>Clinical Features</vt:lpstr>
      <vt:lpstr>Treatment</vt:lpstr>
      <vt:lpstr>Cardiovascular Effects</vt:lpstr>
      <vt:lpstr>Respiratory Effects</vt:lpstr>
      <vt:lpstr>CNS Effects</vt:lpstr>
      <vt:lpstr>CONCLUSION OF THE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3</cp:revision>
  <dcterms:created xsi:type="dcterms:W3CDTF">2026-05-11T19:06:26Z</dcterms:created>
  <dcterms:modified xsi:type="dcterms:W3CDTF">2026-05-11T19:31:55Z</dcterms:modified>
</cp:coreProperties>
</file>