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4" r:id="rId10"/>
    <p:sldId id="263" r:id="rId11"/>
    <p:sldId id="279" r:id="rId12"/>
    <p:sldId id="278" r:id="rId13"/>
    <p:sldId id="280" r:id="rId14"/>
    <p:sldId id="265" r:id="rId15"/>
    <p:sldId id="281" r:id="rId16"/>
    <p:sldId id="266" r:id="rId17"/>
    <p:sldId id="268" r:id="rId18"/>
    <p:sldId id="267" r:id="rId19"/>
    <p:sldId id="282" r:id="rId20"/>
    <p:sldId id="269" r:id="rId21"/>
    <p:sldId id="270" r:id="rId22"/>
    <p:sldId id="271" r:id="rId23"/>
    <p:sldId id="272" r:id="rId24"/>
    <p:sldId id="273" r:id="rId25"/>
    <p:sldId id="274" r:id="rId26"/>
    <p:sldId id="283" r:id="rId27"/>
    <p:sldId id="284" r:id="rId28"/>
    <p:sldId id="289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6" y="1399430"/>
            <a:ext cx="599784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Floor of Femoral </a:t>
            </a:r>
            <a:r>
              <a:rPr lang="en-US" b="1" dirty="0" smtClean="0"/>
              <a:t>Triangle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From </a:t>
            </a:r>
            <a:r>
              <a:rPr lang="en-US" b="1" dirty="0"/>
              <a:t>Lateral to Medial</a:t>
            </a:r>
          </a:p>
          <a:p>
            <a:r>
              <a:rPr lang="en-US" dirty="0" err="1"/>
              <a:t>Iliacus</a:t>
            </a:r>
            <a:r>
              <a:rPr lang="en-US" dirty="0"/>
              <a:t> muscle </a:t>
            </a:r>
          </a:p>
          <a:p>
            <a:r>
              <a:rPr lang="en-US" dirty="0"/>
              <a:t>Psoas major tendon </a:t>
            </a:r>
          </a:p>
          <a:p>
            <a:r>
              <a:rPr lang="en-US" dirty="0"/>
              <a:t>Pectineus muscle </a:t>
            </a:r>
          </a:p>
          <a:p>
            <a:r>
              <a:rPr lang="en-US" dirty="0"/>
              <a:t>Adductor longus muscle</a:t>
            </a:r>
          </a:p>
        </p:txBody>
      </p:sp>
    </p:spTree>
    <p:extLst>
      <p:ext uri="{BB962C8B-B14F-4D97-AF65-F5344CB8AC3E}">
        <p14:creationId xmlns:p14="http://schemas.microsoft.com/office/powerpoint/2010/main" val="227183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27242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 of Femoral Triangle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Arranged from Lateral to Medial</a:t>
            </a:r>
          </a:p>
          <a:p>
            <a:r>
              <a:rPr lang="en-US" dirty="0"/>
              <a:t>Femoral nerve </a:t>
            </a:r>
          </a:p>
          <a:p>
            <a:r>
              <a:rPr lang="en-US" dirty="0"/>
              <a:t>Femoral artery </a:t>
            </a:r>
          </a:p>
          <a:p>
            <a:r>
              <a:rPr lang="en-US" dirty="0"/>
              <a:t>Femoral vein </a:t>
            </a:r>
          </a:p>
          <a:p>
            <a:r>
              <a:rPr lang="en-US" dirty="0"/>
              <a:t>Femoral canal containing lymphatics</a:t>
            </a:r>
          </a:p>
        </p:txBody>
      </p:sp>
    </p:spTree>
    <p:extLst>
      <p:ext uri="{BB962C8B-B14F-4D97-AF65-F5344CB8AC3E}">
        <p14:creationId xmlns:p14="http://schemas.microsoft.com/office/powerpoint/2010/main" val="321475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80929"/>
            <a:ext cx="11259047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Mnemonic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NAVEL </a:t>
            </a:r>
            <a:endParaRPr lang="en-US" dirty="0"/>
          </a:p>
          <a:p>
            <a:pPr lvl="1"/>
            <a:r>
              <a:rPr lang="en-US" dirty="0"/>
              <a:t>N = Nerve </a:t>
            </a:r>
          </a:p>
          <a:p>
            <a:pPr lvl="1"/>
            <a:r>
              <a:rPr lang="en-US" dirty="0"/>
              <a:t>A = Artery </a:t>
            </a:r>
          </a:p>
          <a:p>
            <a:pPr lvl="1"/>
            <a:r>
              <a:rPr lang="en-US" dirty="0"/>
              <a:t>V = Vein </a:t>
            </a:r>
          </a:p>
          <a:p>
            <a:pPr lvl="1"/>
            <a:r>
              <a:rPr lang="en-US" dirty="0"/>
              <a:t>E = Empty space (femoral canal) </a:t>
            </a:r>
          </a:p>
          <a:p>
            <a:pPr lvl="1"/>
            <a:r>
              <a:rPr lang="en-US" dirty="0"/>
              <a:t>L = Lymphatics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80929"/>
            <a:ext cx="11259047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3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Femoral Sheath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Funnel-shaped </a:t>
            </a:r>
            <a:r>
              <a:rPr lang="en-US" dirty="0"/>
              <a:t>fascial sleeve surrounding upper femoral vessels </a:t>
            </a:r>
          </a:p>
          <a:p>
            <a:r>
              <a:rPr lang="en-US" dirty="0"/>
              <a:t>Derived from: </a:t>
            </a:r>
          </a:p>
          <a:p>
            <a:pPr lvl="1"/>
            <a:r>
              <a:rPr lang="en-US" dirty="0" err="1"/>
              <a:t>Transversalis</a:t>
            </a:r>
            <a:r>
              <a:rPr lang="en-US" dirty="0"/>
              <a:t> fascia anteriorly </a:t>
            </a:r>
          </a:p>
          <a:p>
            <a:pPr lvl="1"/>
            <a:r>
              <a:rPr lang="en-US" dirty="0"/>
              <a:t>Iliac fascia posteriorly </a:t>
            </a:r>
          </a:p>
          <a:p>
            <a:r>
              <a:rPr lang="en-US" dirty="0"/>
              <a:t>Divided into three compartments: </a:t>
            </a:r>
          </a:p>
          <a:p>
            <a:pPr lvl="1"/>
            <a:r>
              <a:rPr lang="en-US" dirty="0"/>
              <a:t>Lateral compartment → femoral artery </a:t>
            </a:r>
          </a:p>
          <a:p>
            <a:pPr lvl="1"/>
            <a:r>
              <a:rPr lang="en-US" dirty="0"/>
              <a:t>Intermediate compartment → femoral vein </a:t>
            </a:r>
          </a:p>
          <a:p>
            <a:pPr lvl="1"/>
            <a:r>
              <a:rPr lang="en-US" dirty="0"/>
              <a:t>Medial compartment → femoral canal </a:t>
            </a:r>
          </a:p>
          <a:p>
            <a:r>
              <a:rPr lang="en-US" dirty="0"/>
              <a:t>Femoral nerve lies outside the sheath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8"/>
            <a:ext cx="11227241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9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Femoral Canal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Medial </a:t>
            </a:r>
            <a:r>
              <a:rPr lang="en-US" dirty="0"/>
              <a:t>compartment of femoral sheath </a:t>
            </a:r>
          </a:p>
          <a:p>
            <a:r>
              <a:rPr lang="en-US" dirty="0"/>
              <a:t>About 1.3 cm (½ inch) long </a:t>
            </a:r>
          </a:p>
          <a:p>
            <a:r>
              <a:rPr lang="en-US" dirty="0"/>
              <a:t>Contains: </a:t>
            </a:r>
          </a:p>
          <a:p>
            <a:pPr lvl="1"/>
            <a:r>
              <a:rPr lang="en-US" dirty="0"/>
              <a:t>Fat </a:t>
            </a:r>
          </a:p>
          <a:p>
            <a:pPr lvl="1"/>
            <a:r>
              <a:rPr lang="en-US" dirty="0"/>
              <a:t>Loose connective tissue </a:t>
            </a:r>
          </a:p>
          <a:p>
            <a:pPr lvl="1"/>
            <a:r>
              <a:rPr lang="en-US" dirty="0"/>
              <a:t>Deep inguinal lymph node (node of </a:t>
            </a:r>
            <a:r>
              <a:rPr lang="en-US" dirty="0" err="1"/>
              <a:t>Cloquet</a:t>
            </a:r>
            <a:r>
              <a:rPr lang="en-US" dirty="0"/>
              <a:t>)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Allows expansion of femoral vein during increased venous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5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8"/>
            <a:ext cx="11227241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FEMORAL </a:t>
            </a:r>
            <a:r>
              <a:rPr lang="en-US" b="1" dirty="0"/>
              <a:t>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Triangular </a:t>
            </a:r>
            <a:r>
              <a:rPr lang="en-US" dirty="0"/>
              <a:t>intermuscular space in the upper anterior thigh </a:t>
            </a:r>
          </a:p>
          <a:p>
            <a:r>
              <a:rPr lang="en-US" dirty="0"/>
              <a:t>Located immediately inferior to the inguinal ligament </a:t>
            </a:r>
          </a:p>
          <a:p>
            <a:r>
              <a:rPr lang="en-US" dirty="0"/>
              <a:t>Serves as a passageway for major neurovascular structures entering the lower limb </a:t>
            </a:r>
          </a:p>
          <a:p>
            <a:r>
              <a:rPr lang="en-US" dirty="0"/>
              <a:t>Important anatomical and clinical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9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Femoral 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Boundaries</a:t>
            </a:r>
            <a:endParaRPr lang="en-US" b="1" dirty="0"/>
          </a:p>
          <a:p>
            <a:r>
              <a:rPr lang="en-US" dirty="0"/>
              <a:t>Anterior → Inguinal ligament </a:t>
            </a:r>
          </a:p>
          <a:p>
            <a:r>
              <a:rPr lang="en-US" dirty="0"/>
              <a:t>Posterior → Pectineal ligament and pectineus muscle </a:t>
            </a:r>
          </a:p>
          <a:p>
            <a:r>
              <a:rPr lang="en-US" dirty="0"/>
              <a:t>Medial → Lacunar ligament </a:t>
            </a:r>
          </a:p>
          <a:p>
            <a:r>
              <a:rPr lang="en-US" dirty="0"/>
              <a:t>Lateral → Femoral vein </a:t>
            </a:r>
          </a:p>
          <a:p>
            <a:r>
              <a:rPr lang="en-US" b="1" dirty="0"/>
              <a:t>Clinical Importance</a:t>
            </a:r>
          </a:p>
          <a:p>
            <a:r>
              <a:rPr lang="en-US" dirty="0"/>
              <a:t>Site through which femoral hernia occurs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0929"/>
            <a:ext cx="1121929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70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Femoral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Continuation </a:t>
            </a:r>
            <a:r>
              <a:rPr lang="en-US" dirty="0"/>
              <a:t>of external iliac artery distal to inguinal ligament </a:t>
            </a:r>
          </a:p>
          <a:p>
            <a:r>
              <a:rPr lang="en-US" dirty="0"/>
              <a:t>Enters triangle at </a:t>
            </a:r>
            <a:r>
              <a:rPr lang="en-US" dirty="0" err="1"/>
              <a:t>midinguinal</a:t>
            </a:r>
            <a:r>
              <a:rPr lang="en-US" dirty="0"/>
              <a:t> point </a:t>
            </a:r>
          </a:p>
          <a:p>
            <a:r>
              <a:rPr lang="en-US" dirty="0"/>
              <a:t>Main arterial supply to lower limb </a:t>
            </a:r>
          </a:p>
          <a:p>
            <a:r>
              <a:rPr lang="en-US" b="1" dirty="0"/>
              <a:t>Branches in Femoral Triangle</a:t>
            </a:r>
          </a:p>
          <a:p>
            <a:r>
              <a:rPr lang="en-US" dirty="0"/>
              <a:t>Superficial epigastric artery </a:t>
            </a:r>
          </a:p>
          <a:p>
            <a:r>
              <a:rPr lang="en-US" dirty="0"/>
              <a:t>Superficial circumflex iliac artery </a:t>
            </a:r>
          </a:p>
          <a:p>
            <a:r>
              <a:rPr lang="en-US" dirty="0"/>
              <a:t>Superficial external pudendal artery </a:t>
            </a:r>
          </a:p>
          <a:p>
            <a:r>
              <a:rPr lang="en-US" dirty="0"/>
              <a:t>Deep external pudendal artery </a:t>
            </a:r>
          </a:p>
          <a:p>
            <a:r>
              <a:rPr lang="en-US" dirty="0" err="1"/>
              <a:t>Profunda</a:t>
            </a:r>
            <a:r>
              <a:rPr lang="en-US" dirty="0"/>
              <a:t> </a:t>
            </a:r>
            <a:r>
              <a:rPr lang="en-US" dirty="0" err="1"/>
              <a:t>femoris</a:t>
            </a:r>
            <a:r>
              <a:rPr lang="en-US" dirty="0"/>
              <a:t>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22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27241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0929"/>
            <a:ext cx="11561196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Femoral Vein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 </a:t>
            </a:r>
            <a:r>
              <a:rPr lang="en-US" dirty="0"/>
              <a:t>of popliteal vein </a:t>
            </a:r>
          </a:p>
          <a:p>
            <a:r>
              <a:rPr lang="en-US" dirty="0"/>
              <a:t>Ascends through adductor canal into femoral triangle </a:t>
            </a:r>
          </a:p>
          <a:p>
            <a:r>
              <a:rPr lang="en-US" dirty="0"/>
              <a:t>Lies medial to femoral artery in upper part of triangle </a:t>
            </a:r>
          </a:p>
          <a:p>
            <a:r>
              <a:rPr lang="en-US" dirty="0"/>
              <a:t>Receives great saphenous vein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9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0929"/>
            <a:ext cx="11187484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31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Femoral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Largest </a:t>
            </a:r>
            <a:r>
              <a:rPr lang="en-US" dirty="0"/>
              <a:t>branch of lumbar plexus </a:t>
            </a:r>
          </a:p>
          <a:p>
            <a:r>
              <a:rPr lang="en-US" dirty="0"/>
              <a:t>Root value: L2, L3, L4 </a:t>
            </a:r>
          </a:p>
          <a:p>
            <a:r>
              <a:rPr lang="en-US" dirty="0"/>
              <a:t>Lies lateral to femoral artery </a:t>
            </a:r>
          </a:p>
          <a:p>
            <a:r>
              <a:rPr lang="en-US" dirty="0"/>
              <a:t>Divides into anterior and posterior divisions within triangle </a:t>
            </a:r>
          </a:p>
          <a:p>
            <a:r>
              <a:rPr lang="en-US" b="1" dirty="0"/>
              <a:t>Supplies</a:t>
            </a:r>
          </a:p>
          <a:p>
            <a:r>
              <a:rPr lang="en-US" dirty="0"/>
              <a:t>Muscles of anterior compartment of thigh </a:t>
            </a:r>
          </a:p>
          <a:p>
            <a:r>
              <a:rPr lang="en-US" dirty="0"/>
              <a:t>Skin of anterior thigh </a:t>
            </a:r>
          </a:p>
          <a:p>
            <a:r>
              <a:rPr lang="en-US" dirty="0"/>
              <a:t>Medial side of leg through saphenous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80929"/>
            <a:ext cx="11259047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6688"/>
            <a:ext cx="9601196" cy="3318936"/>
          </a:xfrm>
        </p:spPr>
        <p:txBody>
          <a:bodyPr/>
          <a:lstStyle/>
          <a:p>
            <a:r>
              <a:rPr lang="en-US" dirty="0" smtClean="0"/>
              <a:t>Femoral </a:t>
            </a:r>
            <a:r>
              <a:rPr lang="en-US" dirty="0"/>
              <a:t>artery pulse felt just below inguinal ligament </a:t>
            </a:r>
          </a:p>
          <a:p>
            <a:r>
              <a:rPr lang="en-US" dirty="0"/>
              <a:t>Pulse located at </a:t>
            </a:r>
            <a:r>
              <a:rPr lang="en-US" dirty="0" err="1"/>
              <a:t>midinguinal</a:t>
            </a:r>
            <a:r>
              <a:rPr lang="en-US" dirty="0"/>
              <a:t> point: </a:t>
            </a:r>
          </a:p>
          <a:p>
            <a:pPr lvl="1"/>
            <a:r>
              <a:rPr lang="en-US" dirty="0"/>
              <a:t>Midway between anterior superior iliac spine and pubic symphysis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80929"/>
            <a:ext cx="11259047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51095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195437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triangular depression below the inguinal ligament </a:t>
            </a:r>
          </a:p>
          <a:p>
            <a:r>
              <a:rPr lang="en-US" dirty="0"/>
              <a:t>Formed by muscles of the thigh </a:t>
            </a:r>
          </a:p>
          <a:p>
            <a:r>
              <a:rPr lang="en-US" dirty="0"/>
              <a:t>Contains femoral nerve, artery, vein, and lymphatics </a:t>
            </a:r>
          </a:p>
        </p:txBody>
      </p:sp>
    </p:spTree>
    <p:extLst>
      <p:ext uri="{BB962C8B-B14F-4D97-AF65-F5344CB8AC3E}">
        <p14:creationId xmlns:p14="http://schemas.microsoft.com/office/powerpoint/2010/main" val="417820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80929"/>
            <a:ext cx="11259047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Boundaries of Femoral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Base (Superior Boundary)</a:t>
            </a:r>
          </a:p>
          <a:p>
            <a:r>
              <a:rPr lang="en-US" dirty="0"/>
              <a:t>Inguinal ligament </a:t>
            </a:r>
          </a:p>
          <a:p>
            <a:r>
              <a:rPr lang="en-US" b="1" dirty="0"/>
              <a:t>Lateral Boundary</a:t>
            </a:r>
          </a:p>
          <a:p>
            <a:r>
              <a:rPr lang="en-US" dirty="0"/>
              <a:t>Medial border of </a:t>
            </a:r>
            <a:r>
              <a:rPr lang="en-US" dirty="0" err="1"/>
              <a:t>sartorius</a:t>
            </a:r>
            <a:r>
              <a:rPr lang="en-US" dirty="0"/>
              <a:t> muscle </a:t>
            </a:r>
          </a:p>
          <a:p>
            <a:r>
              <a:rPr lang="en-US" b="1" dirty="0"/>
              <a:t>Medial Boundary</a:t>
            </a:r>
          </a:p>
          <a:p>
            <a:r>
              <a:rPr lang="en-US" dirty="0"/>
              <a:t>Medial border of adductor longus muscle </a:t>
            </a:r>
          </a:p>
          <a:p>
            <a:r>
              <a:rPr lang="en-US" b="1" dirty="0"/>
              <a:t>Apex</a:t>
            </a:r>
          </a:p>
          <a:p>
            <a:r>
              <a:rPr lang="en-US" dirty="0"/>
              <a:t>Point where </a:t>
            </a:r>
            <a:r>
              <a:rPr lang="en-US" dirty="0" err="1"/>
              <a:t>sartorius</a:t>
            </a:r>
            <a:r>
              <a:rPr lang="en-US" dirty="0"/>
              <a:t> crosses adductor longus </a:t>
            </a:r>
          </a:p>
          <a:p>
            <a:r>
              <a:rPr lang="en-US" dirty="0"/>
              <a:t>Continues as adductor canal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27242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Roof of Femoral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Skin </a:t>
            </a:r>
            <a:endParaRPr lang="en-US" dirty="0"/>
          </a:p>
          <a:p>
            <a:r>
              <a:rPr lang="en-US" dirty="0"/>
              <a:t>Superficial fascia containing: </a:t>
            </a:r>
          </a:p>
          <a:p>
            <a:pPr lvl="1"/>
            <a:r>
              <a:rPr lang="en-US" dirty="0"/>
              <a:t>Superficial inguinal lymph nodes </a:t>
            </a:r>
          </a:p>
          <a:p>
            <a:pPr lvl="1"/>
            <a:r>
              <a:rPr lang="en-US" dirty="0"/>
              <a:t>Great saphenous vein </a:t>
            </a:r>
          </a:p>
          <a:p>
            <a:pPr lvl="1"/>
            <a:r>
              <a:rPr lang="en-US" dirty="0"/>
              <a:t>Femoral branch of genitofemoral nerve </a:t>
            </a:r>
          </a:p>
          <a:p>
            <a:pPr lvl="1"/>
            <a:r>
              <a:rPr lang="en-US" dirty="0"/>
              <a:t>Cutaneous nerves </a:t>
            </a:r>
          </a:p>
          <a:p>
            <a:r>
              <a:rPr lang="en-US" dirty="0"/>
              <a:t>Deep fascia (fascia </a:t>
            </a:r>
            <a:r>
              <a:rPr lang="en-US" dirty="0" err="1"/>
              <a:t>lata</a:t>
            </a:r>
            <a:r>
              <a:rPr lang="en-US" dirty="0"/>
              <a:t>) </a:t>
            </a:r>
          </a:p>
          <a:p>
            <a:r>
              <a:rPr lang="en-US" dirty="0"/>
              <a:t>Cribriform fascia covering saphenous opening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19291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59978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452</Words>
  <Application>Microsoft Office PowerPoint</Application>
  <PresentationFormat>Widescreen</PresentationFormat>
  <Paragraphs>107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ANATOMY THE LOWER LIMB </vt:lpstr>
      <vt:lpstr>FEMORAL TRIANGLE</vt:lpstr>
      <vt:lpstr>PowerPoint Presentation</vt:lpstr>
      <vt:lpstr>Definition</vt:lpstr>
      <vt:lpstr>PowerPoint Presentation</vt:lpstr>
      <vt:lpstr>Boundaries of Femoral Triangle</vt:lpstr>
      <vt:lpstr>PowerPoint Presentation</vt:lpstr>
      <vt:lpstr>Roof of Femoral Triangle</vt:lpstr>
      <vt:lpstr>PowerPoint Presentation</vt:lpstr>
      <vt:lpstr>Floor of Femoral Triangle</vt:lpstr>
      <vt:lpstr>PowerPoint Presentation</vt:lpstr>
      <vt:lpstr>Contents of Femoral Triangle</vt:lpstr>
      <vt:lpstr>PowerPoint Presentation</vt:lpstr>
      <vt:lpstr>Mnemonic</vt:lpstr>
      <vt:lpstr>PowerPoint Presentation</vt:lpstr>
      <vt:lpstr>Femoral Sheath</vt:lpstr>
      <vt:lpstr>PowerPoint Presentation</vt:lpstr>
      <vt:lpstr>Femoral Canal</vt:lpstr>
      <vt:lpstr>PowerPoint Presentation</vt:lpstr>
      <vt:lpstr>Femoral Ring</vt:lpstr>
      <vt:lpstr>PowerPoint Presentation</vt:lpstr>
      <vt:lpstr>Femoral Artery</vt:lpstr>
      <vt:lpstr>PowerPoint Presentation</vt:lpstr>
      <vt:lpstr>PowerPoint Presentation</vt:lpstr>
      <vt:lpstr>Femoral Vein</vt:lpstr>
      <vt:lpstr>PowerPoint Presentation</vt:lpstr>
      <vt:lpstr>Femoral Nerve</vt:lpstr>
      <vt:lpstr>PowerPoint Presentation</vt:lpstr>
      <vt:lpstr>Surface Anatomy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6</cp:revision>
  <dcterms:created xsi:type="dcterms:W3CDTF">2026-05-10T09:54:07Z</dcterms:created>
  <dcterms:modified xsi:type="dcterms:W3CDTF">2026-05-10T10:51:24Z</dcterms:modified>
</cp:coreProperties>
</file>