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2" y="1399429"/>
            <a:ext cx="615688" cy="4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Analgesic Drugs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Acetaminophen </a:t>
            </a:r>
            <a:endParaRPr lang="en-US" dirty="0"/>
          </a:p>
          <a:p>
            <a:r>
              <a:rPr lang="en-US" dirty="0"/>
              <a:t>Celecoxib </a:t>
            </a:r>
          </a:p>
          <a:p>
            <a:r>
              <a:rPr lang="en-US" dirty="0"/>
              <a:t>Gabapentin </a:t>
            </a:r>
          </a:p>
          <a:p>
            <a:r>
              <a:rPr lang="en-US" dirty="0"/>
              <a:t>Ketamine </a:t>
            </a:r>
          </a:p>
          <a:p>
            <a:r>
              <a:rPr lang="en-US" dirty="0"/>
              <a:t>Opioids 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Reduce pain before, during, or after surgery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Acetaminophen may be given after surgery to reduce mild 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Anesthetics – Inhaled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Inhaled Anesthetic Drugs</a:t>
            </a:r>
          </a:p>
          <a:p>
            <a:r>
              <a:rPr lang="en-US" dirty="0" err="1"/>
              <a:t>Desflurane</a:t>
            </a:r>
            <a:r>
              <a:rPr lang="en-US" dirty="0"/>
              <a:t> </a:t>
            </a:r>
          </a:p>
          <a:p>
            <a:r>
              <a:rPr lang="en-US" dirty="0"/>
              <a:t>Isoflurane </a:t>
            </a:r>
          </a:p>
          <a:p>
            <a:r>
              <a:rPr lang="en-US" dirty="0"/>
              <a:t>Nitrous oxide </a:t>
            </a:r>
          </a:p>
          <a:p>
            <a:r>
              <a:rPr lang="en-US" dirty="0" err="1"/>
              <a:t>Sevoflurane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Breathed in through a mask or breathing tube </a:t>
            </a:r>
          </a:p>
          <a:p>
            <a:r>
              <a:rPr lang="en-US" dirty="0"/>
              <a:t>Commonly used to maintain anesthesia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A child may breathe </a:t>
            </a:r>
            <a:r>
              <a:rPr lang="en-US" dirty="0" err="1"/>
              <a:t>sevoflurane</a:t>
            </a:r>
            <a:r>
              <a:rPr lang="en-US" dirty="0"/>
              <a:t> gas through a mask to fall asleep before surgery.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Anesthetics – Intravenous (IV)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IV </a:t>
            </a:r>
            <a:r>
              <a:rPr lang="en-US" b="1" dirty="0"/>
              <a:t>Anesthetic Drugs</a:t>
            </a:r>
          </a:p>
          <a:p>
            <a:r>
              <a:rPr lang="en-US" dirty="0" err="1"/>
              <a:t>Dexmedetomidine</a:t>
            </a:r>
            <a:r>
              <a:rPr lang="en-US" dirty="0"/>
              <a:t> </a:t>
            </a:r>
          </a:p>
          <a:p>
            <a:r>
              <a:rPr lang="en-US" dirty="0" err="1"/>
              <a:t>Etomidate</a:t>
            </a:r>
            <a:r>
              <a:rPr lang="en-US" dirty="0"/>
              <a:t> </a:t>
            </a:r>
          </a:p>
          <a:p>
            <a:r>
              <a:rPr lang="en-US" dirty="0" err="1"/>
              <a:t>Methohexital</a:t>
            </a:r>
            <a:r>
              <a:rPr lang="en-US" dirty="0"/>
              <a:t> </a:t>
            </a:r>
          </a:p>
          <a:p>
            <a:r>
              <a:rPr lang="en-US" dirty="0" err="1"/>
              <a:t>Propofol</a:t>
            </a:r>
            <a:r>
              <a:rPr lang="en-US" dirty="0"/>
              <a:t>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Given directly into a vein </a:t>
            </a:r>
          </a:p>
          <a:p>
            <a:r>
              <a:rPr lang="en-US" dirty="0"/>
              <a:t>Produce rapid unconsciousness </a:t>
            </a:r>
          </a:p>
          <a:p>
            <a:r>
              <a:rPr lang="en-US" b="1" dirty="0"/>
              <a:t>Example:</a:t>
            </a:r>
          </a:p>
          <a:p>
            <a:r>
              <a:rPr lang="en-US" dirty="0" err="1"/>
              <a:t>Propofol</a:t>
            </a:r>
            <a:r>
              <a:rPr lang="en-US" dirty="0"/>
              <a:t> can make a patient unconscious within 30–40 seconds.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Cisatracurium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Mivacurium</a:t>
            </a:r>
            <a:r>
              <a:rPr lang="en-US" dirty="0"/>
              <a:t> </a:t>
            </a:r>
          </a:p>
          <a:p>
            <a:r>
              <a:rPr lang="en-US" dirty="0" err="1"/>
              <a:t>Pancuronium</a:t>
            </a:r>
            <a:r>
              <a:rPr lang="en-US" dirty="0"/>
              <a:t> </a:t>
            </a:r>
          </a:p>
          <a:p>
            <a:r>
              <a:rPr lang="en-US" dirty="0" err="1"/>
              <a:t>Rocuronium</a:t>
            </a:r>
            <a:r>
              <a:rPr lang="en-US" dirty="0"/>
              <a:t> </a:t>
            </a:r>
          </a:p>
          <a:p>
            <a:r>
              <a:rPr lang="en-US" dirty="0"/>
              <a:t>Succinylcholine </a:t>
            </a:r>
          </a:p>
          <a:p>
            <a:r>
              <a:rPr lang="en-US" dirty="0" err="1"/>
              <a:t>Vecuronium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  <a:p>
            <a:r>
              <a:rPr lang="en-US" dirty="0"/>
              <a:t>Relax muscles </a:t>
            </a:r>
          </a:p>
          <a:p>
            <a:r>
              <a:rPr lang="en-US" dirty="0"/>
              <a:t>Help with endotracheal intubation and surgery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 err="1"/>
              <a:t>Rocuronium</a:t>
            </a:r>
            <a:r>
              <a:rPr lang="en-US" dirty="0"/>
              <a:t> helps relax the throat muscles so a breathing tube can be inserted easily.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Amides</a:t>
            </a:r>
            <a:endParaRPr lang="en-US" b="1" dirty="0"/>
          </a:p>
          <a:p>
            <a:r>
              <a:rPr lang="en-US" dirty="0"/>
              <a:t>Bupivacaine </a:t>
            </a:r>
          </a:p>
          <a:p>
            <a:r>
              <a:rPr lang="en-US" dirty="0"/>
              <a:t>Lidocaine </a:t>
            </a:r>
          </a:p>
          <a:p>
            <a:r>
              <a:rPr lang="en-US" dirty="0" err="1"/>
              <a:t>Mepivacaine</a:t>
            </a:r>
            <a:r>
              <a:rPr lang="en-US" dirty="0"/>
              <a:t> </a:t>
            </a:r>
          </a:p>
          <a:p>
            <a:r>
              <a:rPr lang="en-US" dirty="0" err="1"/>
              <a:t>Ropivacaine</a:t>
            </a:r>
            <a:r>
              <a:rPr lang="en-US" dirty="0"/>
              <a:t> </a:t>
            </a:r>
          </a:p>
          <a:p>
            <a:r>
              <a:rPr lang="en-US" b="1" dirty="0"/>
              <a:t>Esters</a:t>
            </a:r>
          </a:p>
          <a:p>
            <a:r>
              <a:rPr lang="en-US" dirty="0" err="1"/>
              <a:t>Chloroprocaine</a:t>
            </a:r>
            <a:r>
              <a:rPr lang="en-US" dirty="0"/>
              <a:t> </a:t>
            </a:r>
          </a:p>
          <a:p>
            <a:r>
              <a:rPr lang="en-US" dirty="0" err="1"/>
              <a:t>Tetracaine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  <a:p>
            <a:r>
              <a:rPr lang="en-US" dirty="0"/>
              <a:t>Numb a specific area without causing unconsciousness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Lidocaine is used to numb the skin before stitches are placed.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8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Sedation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Minimal </a:t>
            </a:r>
            <a:r>
              <a:rPr lang="en-US" dirty="0"/>
              <a:t>sedation (</a:t>
            </a:r>
            <a:r>
              <a:rPr lang="en-US" dirty="0" err="1"/>
              <a:t>anxiolysis</a:t>
            </a:r>
            <a:r>
              <a:rPr lang="en-US" dirty="0"/>
              <a:t>) </a:t>
            </a:r>
          </a:p>
          <a:p>
            <a:r>
              <a:rPr lang="en-US" dirty="0"/>
              <a:t>Moderate sedation </a:t>
            </a:r>
          </a:p>
          <a:p>
            <a:r>
              <a:rPr lang="en-US" dirty="0"/>
              <a:t>Deep sedation </a:t>
            </a:r>
          </a:p>
          <a:p>
            <a:r>
              <a:rPr lang="en-US" dirty="0"/>
              <a:t>General anesthesia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Minimal sedation: patient is calm but awake </a:t>
            </a:r>
          </a:p>
          <a:p>
            <a:r>
              <a:rPr lang="en-US" dirty="0"/>
              <a:t>General anesthesia: patient is fully unconscious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Drugs </a:t>
            </a:r>
            <a:r>
              <a:rPr lang="en-US" dirty="0"/>
              <a:t>used to reduce pain, anxiety, awareness, and movement during medical or surgical procedures </a:t>
            </a:r>
          </a:p>
          <a:p>
            <a:r>
              <a:rPr lang="en-US" dirty="0"/>
              <a:t>Help patients stay comfortable and safe during procedures </a:t>
            </a:r>
          </a:p>
          <a:p>
            <a:r>
              <a:rPr lang="en-US" dirty="0"/>
              <a:t>Can range from mild calming effects to complete unconsciousness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3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Minimal Sedation (</a:t>
            </a:r>
            <a:r>
              <a:rPr lang="en-US" b="1" dirty="0" err="1"/>
              <a:t>Anxiolysis</a:t>
            </a:r>
            <a:r>
              <a:rPr lang="en-US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Characteristics</a:t>
            </a:r>
            <a:endParaRPr lang="en-US" b="1" dirty="0"/>
          </a:p>
          <a:p>
            <a:r>
              <a:rPr lang="en-US" dirty="0"/>
              <a:t>Responds normally to verbal commands </a:t>
            </a:r>
          </a:p>
          <a:p>
            <a:r>
              <a:rPr lang="en-US" dirty="0"/>
              <a:t>Airway remains normal </a:t>
            </a:r>
          </a:p>
          <a:p>
            <a:r>
              <a:rPr lang="en-US" dirty="0"/>
              <a:t>Breathing unaffected </a:t>
            </a:r>
          </a:p>
          <a:p>
            <a:r>
              <a:rPr lang="en-US" dirty="0"/>
              <a:t>Cardiovascular system unaffected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A nervous patient takes a calming medicine before an MRI scan but remains awake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Moderate Sedation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Characteristics</a:t>
            </a:r>
            <a:endParaRPr lang="en-US" b="1" dirty="0"/>
          </a:p>
          <a:p>
            <a:r>
              <a:rPr lang="en-US" dirty="0"/>
              <a:t>Responds purposefully to verbal or light touch stimulation </a:t>
            </a:r>
          </a:p>
          <a:p>
            <a:r>
              <a:rPr lang="en-US" dirty="0"/>
              <a:t>Airway remains adequate </a:t>
            </a:r>
          </a:p>
          <a:p>
            <a:r>
              <a:rPr lang="en-US" dirty="0"/>
              <a:t>Breathing usually adequate </a:t>
            </a:r>
          </a:p>
          <a:p>
            <a:r>
              <a:rPr lang="en-US" dirty="0"/>
              <a:t>Cardiovascular function usually maintained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During a colonoscopy, the patient is sleepy but can still respond when spoken 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Sedation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Characteristics</a:t>
            </a:r>
          </a:p>
          <a:p>
            <a:r>
              <a:rPr lang="en-US" dirty="0"/>
              <a:t>Responds only to repeated or painful stimulation </a:t>
            </a:r>
          </a:p>
          <a:p>
            <a:r>
              <a:rPr lang="en-US" dirty="0"/>
              <a:t>Airway support may be required </a:t>
            </a:r>
          </a:p>
          <a:p>
            <a:r>
              <a:rPr lang="en-US" dirty="0"/>
              <a:t>Breathing may become inadequate </a:t>
            </a:r>
          </a:p>
          <a:p>
            <a:r>
              <a:rPr lang="en-US" dirty="0"/>
              <a:t>Cardiovascular function usually maintained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During a painful procedure, a deeply sedated patient barely responds.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General </a:t>
            </a:r>
            <a:r>
              <a:rPr lang="en-US" b="1" dirty="0" smtClean="0"/>
              <a:t>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Characteristics</a:t>
            </a:r>
            <a:endParaRPr lang="en-US" b="1" dirty="0"/>
          </a:p>
          <a:p>
            <a:r>
              <a:rPr lang="en-US" dirty="0"/>
              <a:t>Patient is unresponsive even to painful stimuli </a:t>
            </a:r>
          </a:p>
          <a:p>
            <a:r>
              <a:rPr lang="en-US" dirty="0"/>
              <a:t>Airway intervention usually required </a:t>
            </a:r>
          </a:p>
          <a:p>
            <a:r>
              <a:rPr lang="en-US" dirty="0"/>
              <a:t>Breathing frequently inadequate </a:t>
            </a:r>
          </a:p>
          <a:p>
            <a:r>
              <a:rPr lang="en-US" dirty="0"/>
              <a:t>Cardiovascular function may be impaired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During major heart surgery, the patient is fully unconscious and connected to a ventilator.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Stages of General </a:t>
            </a:r>
            <a:r>
              <a:rPr lang="en-US" b="1" dirty="0" smtClean="0"/>
              <a:t>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stages:</a:t>
            </a:r>
          </a:p>
          <a:p>
            <a:r>
              <a:rPr lang="en-US" dirty="0"/>
              <a:t>Induction </a:t>
            </a:r>
          </a:p>
          <a:p>
            <a:r>
              <a:rPr lang="en-US" dirty="0"/>
              <a:t>Maintenance </a:t>
            </a:r>
          </a:p>
          <a:p>
            <a:r>
              <a:rPr lang="en-US" dirty="0"/>
              <a:t>Emergence (Recovery)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Falling asleep → staying asleep during surgery → waking up afterward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Induction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Beginning of anesthesia </a:t>
            </a:r>
          </a:p>
          <a:p>
            <a:r>
              <a:rPr lang="en-US" dirty="0"/>
              <a:t>Patient becomes unconscious </a:t>
            </a:r>
          </a:p>
          <a:p>
            <a:r>
              <a:rPr lang="en-US" b="1" dirty="0"/>
              <a:t>Common Drugs</a:t>
            </a:r>
          </a:p>
          <a:p>
            <a:r>
              <a:rPr lang="en-US" dirty="0" err="1"/>
              <a:t>Propofol</a:t>
            </a:r>
            <a:r>
              <a:rPr lang="en-US" dirty="0"/>
              <a:t> </a:t>
            </a:r>
          </a:p>
          <a:p>
            <a:r>
              <a:rPr lang="en-US" dirty="0" err="1"/>
              <a:t>Rocuronium</a:t>
            </a:r>
            <a:r>
              <a:rPr lang="en-US" dirty="0"/>
              <a:t> </a:t>
            </a:r>
          </a:p>
          <a:p>
            <a:r>
              <a:rPr lang="en-US" dirty="0" err="1"/>
              <a:t>Vecuronium</a:t>
            </a:r>
            <a:r>
              <a:rPr lang="en-US" dirty="0"/>
              <a:t> </a:t>
            </a:r>
          </a:p>
          <a:p>
            <a:r>
              <a:rPr lang="en-US" dirty="0"/>
              <a:t>Succinylcholine </a:t>
            </a:r>
          </a:p>
          <a:p>
            <a:r>
              <a:rPr lang="en-US" dirty="0" err="1"/>
              <a:t>Sevoflurane</a:t>
            </a:r>
            <a:r>
              <a:rPr lang="en-US" dirty="0"/>
              <a:t> (especially in children)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A patient receives </a:t>
            </a:r>
            <a:r>
              <a:rPr lang="en-US" dirty="0" err="1"/>
              <a:t>propofol</a:t>
            </a:r>
            <a:r>
              <a:rPr lang="en-US" dirty="0"/>
              <a:t> through an IV and falls asleep quickly.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Maintenance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Sustained period of general anesthesia during surgery 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Vital signs are continuously monitored </a:t>
            </a:r>
          </a:p>
          <a:p>
            <a:r>
              <a:rPr lang="en-US" dirty="0"/>
              <a:t>Anesthetic drugs are continuously given </a:t>
            </a:r>
          </a:p>
          <a:p>
            <a:r>
              <a:rPr lang="en-US" dirty="0"/>
              <a:t>Opioids like fentanyl may be added for pain control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During surgery, the anesthesiologist adjusts medication to keep the patient asleep and pain-free.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Emergence Stage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Recovery period after anesthesia is stopped </a:t>
            </a:r>
          </a:p>
          <a:p>
            <a:r>
              <a:rPr lang="en-US" b="1" dirty="0"/>
              <a:t>Features</a:t>
            </a:r>
          </a:p>
          <a:p>
            <a:r>
              <a:rPr lang="en-US" dirty="0"/>
              <a:t>Return of consciousness </a:t>
            </a:r>
          </a:p>
          <a:p>
            <a:r>
              <a:rPr lang="en-US" dirty="0"/>
              <a:t>Recovery of breathing and protective reflexes </a:t>
            </a:r>
          </a:p>
          <a:p>
            <a:r>
              <a:rPr lang="en-US" dirty="0"/>
              <a:t>Monitoring continues until stable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After surgery, the patient slowly wakes up and begins breathing normally again.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5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the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Anesthesia </a:t>
            </a:r>
            <a:r>
              <a:rPr lang="en-US" dirty="0"/>
              <a:t>provides pain relief, relaxation, and unconsciousness </a:t>
            </a:r>
          </a:p>
          <a:p>
            <a:r>
              <a:rPr lang="en-US" dirty="0"/>
              <a:t>Different drugs are combined for safe and effective care </a:t>
            </a:r>
          </a:p>
          <a:p>
            <a:r>
              <a:rPr lang="en-US" dirty="0"/>
              <a:t>Sedation ranges from minimal relaxation to full general anesthesia </a:t>
            </a:r>
          </a:p>
          <a:p>
            <a:r>
              <a:rPr lang="en-US" dirty="0"/>
              <a:t>General anesthesia has three stages: </a:t>
            </a:r>
          </a:p>
          <a:p>
            <a:pPr lvl="1"/>
            <a:r>
              <a:rPr lang="en-US" dirty="0"/>
              <a:t>Induction </a:t>
            </a:r>
          </a:p>
          <a:p>
            <a:pPr lvl="1"/>
            <a:r>
              <a:rPr lang="en-US" dirty="0"/>
              <a:t>Maintenance </a:t>
            </a:r>
          </a:p>
          <a:p>
            <a:pPr lvl="1"/>
            <a:r>
              <a:rPr lang="en-US" dirty="0"/>
              <a:t>Emergence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During a tooth extraction, a patient may receive anesthesia so they do not feel pain or remember the procedure.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96832"/>
            <a:ext cx="11303000" cy="5895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88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67" y="496832"/>
            <a:ext cx="11269133" cy="587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496832"/>
            <a:ext cx="11192933" cy="58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Sedation and Anesthesia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Anesthesia </a:t>
            </a:r>
            <a:r>
              <a:rPr lang="en-US" dirty="0"/>
              <a:t>can produce:</a:t>
            </a:r>
          </a:p>
          <a:p>
            <a:r>
              <a:rPr lang="en-US" dirty="0"/>
              <a:t>Sedation and reduced anxiety </a:t>
            </a:r>
          </a:p>
          <a:p>
            <a:r>
              <a:rPr lang="en-US" dirty="0"/>
              <a:t>Lack of awareness and amnesia </a:t>
            </a:r>
          </a:p>
          <a:p>
            <a:r>
              <a:rPr lang="en-US" dirty="0"/>
              <a:t>Skeletal muscle relaxation </a:t>
            </a:r>
          </a:p>
          <a:p>
            <a:r>
              <a:rPr lang="en-US" dirty="0"/>
              <a:t>Suppression of unwanted reflexes </a:t>
            </a:r>
          </a:p>
          <a:p>
            <a:r>
              <a:rPr lang="en-US" dirty="0"/>
              <a:t>Analgesia (pain relief)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</a:t>
            </a:r>
          </a:p>
          <a:p>
            <a:r>
              <a:rPr lang="en-US" dirty="0"/>
              <a:t>Before surgery, a patient feels relaxed, sleeps during the operation, and wakes up without remembering 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Multiple Drugs 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single drug provides all desired effects </a:t>
            </a:r>
          </a:p>
          <a:p>
            <a:r>
              <a:rPr lang="en-US" dirty="0"/>
              <a:t>Different drugs are combined for better results </a:t>
            </a:r>
          </a:p>
          <a:p>
            <a:r>
              <a:rPr lang="en-US" dirty="0"/>
              <a:t>Drug selection depends on: </a:t>
            </a:r>
          </a:p>
          <a:p>
            <a:pPr lvl="1"/>
            <a:r>
              <a:rPr lang="en-US" dirty="0"/>
              <a:t>Type of surgery </a:t>
            </a:r>
          </a:p>
          <a:p>
            <a:pPr lvl="1"/>
            <a:r>
              <a:rPr lang="en-US" dirty="0"/>
              <a:t>Duration of procedure </a:t>
            </a:r>
          </a:p>
          <a:p>
            <a:pPr lvl="1"/>
            <a:r>
              <a:rPr lang="en-US" dirty="0"/>
              <a:t>Patient age and health </a:t>
            </a:r>
          </a:p>
          <a:p>
            <a:pPr lvl="1"/>
            <a:r>
              <a:rPr lang="en-US" dirty="0"/>
              <a:t>Organ function </a:t>
            </a:r>
          </a:p>
          <a:p>
            <a:pPr lvl="1"/>
            <a:r>
              <a:rPr lang="en-US" dirty="0"/>
              <a:t>Current medications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One drug may make the patient sleep, while another blocks pain and another relaxes muscles.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Preoperative Medications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Common </a:t>
            </a:r>
            <a:r>
              <a:rPr lang="en-US" b="1" dirty="0"/>
              <a:t>Categories</a:t>
            </a:r>
          </a:p>
          <a:p>
            <a:r>
              <a:rPr lang="en-US" dirty="0"/>
              <a:t>Analgesics → reduce pain </a:t>
            </a:r>
          </a:p>
          <a:p>
            <a:r>
              <a:rPr lang="en-US" dirty="0"/>
              <a:t>Antacids → reduce stomach acid </a:t>
            </a:r>
          </a:p>
          <a:p>
            <a:r>
              <a:rPr lang="en-US" dirty="0" err="1"/>
              <a:t>Antiemetics</a:t>
            </a:r>
            <a:r>
              <a:rPr lang="en-US" dirty="0"/>
              <a:t> → prevent nausea and vomiting </a:t>
            </a:r>
          </a:p>
          <a:p>
            <a:r>
              <a:rPr lang="en-US" dirty="0"/>
              <a:t>Benzodiazepines → reduce anxiety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A patient may receive anti-nausea medicine before surgery to prevent vomiting afterward.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45" y="496832"/>
            <a:ext cx="61568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763</Words>
  <Application>Microsoft Office PowerPoint</Application>
  <PresentationFormat>Widescreen</PresentationFormat>
  <Paragraphs>192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PHARMACOLOGY</vt:lpstr>
      <vt:lpstr>Anesthetics</vt:lpstr>
      <vt:lpstr>CONTINUED </vt:lpstr>
      <vt:lpstr>PowerPoint Presentation</vt:lpstr>
      <vt:lpstr>Goals of Sedation and Anesthesia</vt:lpstr>
      <vt:lpstr>CONTINUED </vt:lpstr>
      <vt:lpstr>Why Multiple Drugs Are Used</vt:lpstr>
      <vt:lpstr>CONTINUED </vt:lpstr>
      <vt:lpstr>Preoperative Medications</vt:lpstr>
      <vt:lpstr>Common Analgesic Drugs</vt:lpstr>
      <vt:lpstr>General Anesthetics – Inhaled</vt:lpstr>
      <vt:lpstr>CONTINUED </vt:lpstr>
      <vt:lpstr>General Anesthetics – Intravenous (IV)</vt:lpstr>
      <vt:lpstr>CONTINUED </vt:lpstr>
      <vt:lpstr>Neuromuscular Blocking Drugs</vt:lpstr>
      <vt:lpstr>CONTINUED </vt:lpstr>
      <vt:lpstr>Local Anesthetics</vt:lpstr>
      <vt:lpstr>CONTINUED </vt:lpstr>
      <vt:lpstr>Levels of Sedation</vt:lpstr>
      <vt:lpstr>Minimal Sedation (Anxiolysis)</vt:lpstr>
      <vt:lpstr>Moderate Sedation</vt:lpstr>
      <vt:lpstr>Deep Sedation</vt:lpstr>
      <vt:lpstr>General Anesthesia</vt:lpstr>
      <vt:lpstr>Stages of General Anesthesia</vt:lpstr>
      <vt:lpstr>Induction Stage</vt:lpstr>
      <vt:lpstr>CONTINUED </vt:lpstr>
      <vt:lpstr>Maintenance Stage</vt:lpstr>
      <vt:lpstr>Emergence Stage</vt:lpstr>
      <vt:lpstr>Conclusion of the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2026-05-10T15:50:32Z</dcterms:created>
  <dcterms:modified xsi:type="dcterms:W3CDTF">2026-05-10T16:21:10Z</dcterms:modified>
</cp:coreProperties>
</file>