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Hons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Globulins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Globulins are proteins that are insoluble in water but soluble in dilute salts solution and inorganic acids and </a:t>
            </a:r>
            <a:r>
              <a:rPr lang="en-US" dirty="0" err="1"/>
              <a:t>alkalies</a:t>
            </a:r>
            <a:r>
              <a:rPr lang="en-US" dirty="0"/>
              <a:t>. It is coagulated by heat and half-saturated by ammonium sulfate solutions.</a:t>
            </a:r>
          </a:p>
          <a:p>
            <a:endParaRPr lang="en-US" dirty="0"/>
          </a:p>
          <a:p>
            <a:r>
              <a:rPr lang="en-US" dirty="0"/>
              <a:t>Globulins usually contain glycine.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typical examples of globulins are serum globulin, tissue globulin, and vegetable globulin.</a:t>
            </a:r>
          </a:p>
        </p:txBody>
      </p:sp>
    </p:spTree>
    <p:extLst>
      <p:ext uri="{BB962C8B-B14F-4D97-AF65-F5344CB8AC3E}">
        <p14:creationId xmlns:p14="http://schemas.microsoft.com/office/powerpoint/2010/main" val="38483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Conjugated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Contain protein + non-protein part (prosthetic group).</a:t>
            </a:r>
          </a:p>
          <a:p>
            <a:pPr marL="0" indent="0">
              <a:buNone/>
            </a:pPr>
            <a:r>
              <a:rPr lang="en-US" b="1" dirty="0" smtClean="0"/>
              <a:t>Examples:</a:t>
            </a:r>
            <a:endParaRPr lang="en-US" b="1" dirty="0"/>
          </a:p>
          <a:p>
            <a:r>
              <a:rPr lang="en-US" dirty="0"/>
              <a:t>Hemoglobin = globin + </a:t>
            </a:r>
            <a:r>
              <a:rPr lang="en-US" dirty="0" err="1"/>
              <a:t>heme</a:t>
            </a:r>
            <a:r>
              <a:rPr lang="en-US" dirty="0"/>
              <a:t> </a:t>
            </a:r>
          </a:p>
          <a:p>
            <a:r>
              <a:rPr lang="en-US" dirty="0"/>
              <a:t>Lipoproteins </a:t>
            </a:r>
          </a:p>
          <a:p>
            <a:r>
              <a:rPr lang="en-US" dirty="0" smtClean="0"/>
              <a:t>Glycoproteins</a:t>
            </a:r>
          </a:p>
          <a:p>
            <a:r>
              <a:rPr lang="en-US" b="1" dirty="0" smtClean="0"/>
              <a:t>Nucleoproteins</a:t>
            </a:r>
          </a:p>
          <a:p>
            <a:r>
              <a:rPr lang="en-US" b="1" dirty="0" err="1"/>
              <a:t>Chromoproteins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37" y="3387634"/>
            <a:ext cx="4545657" cy="25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Produced by breakdown of proteins.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Peptides </a:t>
            </a:r>
          </a:p>
          <a:p>
            <a:r>
              <a:rPr lang="en-US" dirty="0" err="1"/>
              <a:t>Proteoses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60" y="2556932"/>
            <a:ext cx="4960786" cy="34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According to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A. Fibrous Proteins</a:t>
            </a:r>
          </a:p>
          <a:p>
            <a:r>
              <a:rPr lang="en-US" dirty="0"/>
              <a:t>Long and thread-like </a:t>
            </a:r>
          </a:p>
          <a:p>
            <a:r>
              <a:rPr lang="en-US" dirty="0"/>
              <a:t>Insoluble in water </a:t>
            </a:r>
          </a:p>
          <a:p>
            <a:r>
              <a:rPr lang="en-US" dirty="0"/>
              <a:t>Structural role 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Collagen </a:t>
            </a:r>
          </a:p>
          <a:p>
            <a:r>
              <a:rPr lang="en-US" dirty="0"/>
              <a:t>Keratin </a:t>
            </a:r>
          </a:p>
          <a:p>
            <a:r>
              <a:rPr lang="en-US" dirty="0"/>
              <a:t>Elastin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37" y="2434789"/>
            <a:ext cx="6447079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Globular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Spherical </a:t>
            </a:r>
          </a:p>
          <a:p>
            <a:r>
              <a:rPr lang="en-US" dirty="0"/>
              <a:t>Water soluble </a:t>
            </a:r>
          </a:p>
          <a:p>
            <a:r>
              <a:rPr lang="en-US" dirty="0"/>
              <a:t>Functional proteins 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Enzymes </a:t>
            </a:r>
          </a:p>
          <a:p>
            <a:r>
              <a:rPr lang="en-US" dirty="0"/>
              <a:t>Hemoglobin </a:t>
            </a:r>
          </a:p>
          <a:p>
            <a:r>
              <a:rPr lang="en-US" dirty="0"/>
              <a:t>Antibodies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5" y="2478941"/>
            <a:ext cx="3906366" cy="34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Protein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="1" dirty="0"/>
              <a:t>. Primary </a:t>
            </a:r>
            <a:r>
              <a:rPr lang="en-US" b="1" dirty="0" smtClean="0"/>
              <a:t>Structure: </a:t>
            </a:r>
            <a:r>
              <a:rPr lang="en-US" dirty="0" smtClean="0"/>
              <a:t>Sequence </a:t>
            </a:r>
            <a:r>
              <a:rPr lang="en-US" dirty="0"/>
              <a:t>of amino acids in a chain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Ala</a:t>
            </a:r>
            <a:r>
              <a:rPr lang="en-US" dirty="0"/>
              <a:t>−</a:t>
            </a:r>
            <a:r>
              <a:rPr lang="en-US" dirty="0" err="1"/>
              <a:t>Gly</a:t>
            </a:r>
            <a:r>
              <a:rPr lang="en-US" dirty="0"/>
              <a:t>−Val−</a:t>
            </a:r>
            <a:r>
              <a:rPr lang="en-US" dirty="0" err="1" smtClean="0"/>
              <a:t>Leu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Secondary </a:t>
            </a:r>
            <a:r>
              <a:rPr lang="en-US" b="1" dirty="0" smtClean="0"/>
              <a:t>Structure: </a:t>
            </a:r>
            <a:r>
              <a:rPr lang="en-US" dirty="0" smtClean="0"/>
              <a:t>Local </a:t>
            </a:r>
            <a:r>
              <a:rPr lang="en-US" dirty="0"/>
              <a:t>folding due to hydrogen bonds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Types: Alpha </a:t>
            </a:r>
            <a:r>
              <a:rPr lang="en-US" dirty="0"/>
              <a:t>helix (</a:t>
            </a:r>
            <a:r>
              <a:rPr lang="el-GR" dirty="0"/>
              <a:t>α-</a:t>
            </a:r>
            <a:r>
              <a:rPr lang="en-US" dirty="0"/>
              <a:t>helix)Beta pleated sheet (</a:t>
            </a:r>
            <a:r>
              <a:rPr lang="el-GR" dirty="0"/>
              <a:t>β-</a:t>
            </a:r>
            <a:r>
              <a:rPr lang="en-US" dirty="0"/>
              <a:t>sheet)</a:t>
            </a:r>
          </a:p>
        </p:txBody>
      </p:sp>
    </p:spTree>
    <p:extLst>
      <p:ext uri="{BB962C8B-B14F-4D97-AF65-F5344CB8AC3E}">
        <p14:creationId xmlns:p14="http://schemas.microsoft.com/office/powerpoint/2010/main" val="15389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Protein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3. Tertiary </a:t>
            </a:r>
            <a:r>
              <a:rPr lang="en-US" b="1" dirty="0" smtClean="0"/>
              <a:t>Structure</a:t>
            </a:r>
          </a:p>
          <a:p>
            <a:r>
              <a:rPr lang="en-US" dirty="0" smtClean="0"/>
              <a:t>Three-dimensional </a:t>
            </a:r>
            <a:r>
              <a:rPr lang="en-US" dirty="0"/>
              <a:t>folding of a polypeptide chain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Maintained </a:t>
            </a:r>
            <a:r>
              <a:rPr lang="en-US" dirty="0"/>
              <a:t>by</a:t>
            </a:r>
            <a:r>
              <a:rPr lang="en-US" dirty="0" smtClean="0"/>
              <a:t>: Hydrogen </a:t>
            </a:r>
            <a:r>
              <a:rPr lang="en-US" dirty="0" err="1" smtClean="0"/>
              <a:t>bonds,Ionic</a:t>
            </a:r>
            <a:r>
              <a:rPr lang="en-US" dirty="0" smtClean="0"/>
              <a:t> </a:t>
            </a:r>
            <a:r>
              <a:rPr lang="en-US" dirty="0" err="1" smtClean="0"/>
              <a:t>bonds,Disulfide</a:t>
            </a:r>
            <a:r>
              <a:rPr lang="en-US" dirty="0" smtClean="0"/>
              <a:t> </a:t>
            </a:r>
            <a:r>
              <a:rPr lang="en-US" dirty="0" err="1" smtClean="0"/>
              <a:t>bonds,Hydrophobic</a:t>
            </a:r>
            <a:r>
              <a:rPr lang="en-US" dirty="0" smtClean="0"/>
              <a:t> interactions</a:t>
            </a:r>
          </a:p>
          <a:p>
            <a:r>
              <a:rPr lang="en-US" b="1" dirty="0" smtClean="0"/>
              <a:t>4</a:t>
            </a:r>
            <a:r>
              <a:rPr lang="en-US" b="1" dirty="0"/>
              <a:t>. Quaternary </a:t>
            </a:r>
            <a:r>
              <a:rPr lang="en-US" b="1" dirty="0" smtClean="0"/>
              <a:t>Structure</a:t>
            </a:r>
          </a:p>
          <a:p>
            <a:r>
              <a:rPr lang="en-US" dirty="0" smtClean="0"/>
              <a:t>Association </a:t>
            </a:r>
            <a:r>
              <a:rPr lang="en-US" dirty="0"/>
              <a:t>of multiple polypeptide chains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Example:Hemoglobin</a:t>
            </a:r>
            <a:r>
              <a:rPr lang="en-US" dirty="0" smtClean="0"/>
              <a:t> </a:t>
            </a:r>
            <a:r>
              <a:rPr lang="en-US" dirty="0"/>
              <a:t>has 4 subunits</a:t>
            </a:r>
          </a:p>
        </p:txBody>
      </p:sp>
    </p:spTree>
    <p:extLst>
      <p:ext uri="{BB962C8B-B14F-4D97-AF65-F5344CB8AC3E}">
        <p14:creationId xmlns:p14="http://schemas.microsoft.com/office/powerpoint/2010/main" val="25124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Proteins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3" y="2207622"/>
            <a:ext cx="8604070" cy="4045132"/>
          </a:xfrm>
        </p:spPr>
      </p:pic>
    </p:spTree>
    <p:extLst>
      <p:ext uri="{BB962C8B-B14F-4D97-AF65-F5344CB8AC3E}">
        <p14:creationId xmlns:p14="http://schemas.microsoft.com/office/powerpoint/2010/main" val="38467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roteins </a:t>
            </a:r>
            <a:r>
              <a:rPr lang="en-US" dirty="0"/>
              <a:t>are large, complex organic molecules made up of smaller units called </a:t>
            </a:r>
            <a:r>
              <a:rPr lang="en-US" b="1" dirty="0"/>
              <a:t>amino acids</a:t>
            </a:r>
            <a:r>
              <a:rPr lang="en-US" dirty="0"/>
              <a:t>. </a:t>
            </a:r>
            <a:r>
              <a:rPr lang="en-US" dirty="0" smtClean="0"/>
              <a:t>Proteins </a:t>
            </a:r>
            <a:r>
              <a:rPr lang="en-US" dirty="0"/>
              <a:t>are often called the </a:t>
            </a:r>
            <a:r>
              <a:rPr lang="en-US" b="1" dirty="0"/>
              <a:t>building blocks of life</a:t>
            </a:r>
            <a:r>
              <a:rPr lang="en-US" dirty="0"/>
              <a:t> because they: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Form body structures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Regulate body functions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 in growth and repair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Act as enzymes and hormones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Maintain immunity and transport substances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b="1" dirty="0"/>
              <a:t>50–60% of the dry weight of cells</a:t>
            </a:r>
            <a:r>
              <a:rPr lang="en-US" dirty="0"/>
              <a:t> is made up of proteins.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Composition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Carbon (C) </a:t>
            </a:r>
          </a:p>
          <a:p>
            <a:r>
              <a:rPr lang="en-US" b="1" dirty="0"/>
              <a:t>Hydrogen (H) </a:t>
            </a:r>
          </a:p>
          <a:p>
            <a:r>
              <a:rPr lang="en-US" b="1" dirty="0"/>
              <a:t>Oxygen (O) </a:t>
            </a:r>
          </a:p>
          <a:p>
            <a:r>
              <a:rPr lang="en-US" b="1" dirty="0"/>
              <a:t>Nitrogen (N) </a:t>
            </a:r>
          </a:p>
          <a:p>
            <a:r>
              <a:rPr lang="en-US" dirty="0"/>
              <a:t>Some proteins also contain:</a:t>
            </a:r>
          </a:p>
          <a:p>
            <a:r>
              <a:rPr lang="en-US" dirty="0"/>
              <a:t>Sulfur (S) </a:t>
            </a:r>
          </a:p>
          <a:p>
            <a:r>
              <a:rPr lang="en-US" dirty="0"/>
              <a:t>Phosphorus (P) </a:t>
            </a:r>
          </a:p>
          <a:p>
            <a:r>
              <a:rPr lang="en-US" dirty="0"/>
              <a:t>Iron (Fe) </a:t>
            </a:r>
          </a:p>
          <a:p>
            <a:r>
              <a:rPr lang="en-US" dirty="0"/>
              <a:t>Copper (Cu)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Acids – The Building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amino acid contains:</a:t>
            </a:r>
          </a:p>
          <a:p>
            <a:r>
              <a:rPr lang="en-US" dirty="0"/>
              <a:t>Amino group (–NH₂) </a:t>
            </a:r>
          </a:p>
          <a:p>
            <a:r>
              <a:rPr lang="en-US" dirty="0"/>
              <a:t>Carboxyl group (–COOH) </a:t>
            </a:r>
          </a:p>
          <a:p>
            <a:r>
              <a:rPr lang="en-US" dirty="0"/>
              <a:t>Hydrogen atom </a:t>
            </a:r>
          </a:p>
          <a:p>
            <a:r>
              <a:rPr lang="en-US" dirty="0"/>
              <a:t>Variable side chain (R group) </a:t>
            </a:r>
          </a:p>
          <a:p>
            <a:r>
              <a:rPr lang="en-US" dirty="0"/>
              <a:t>The R-group determines the properties of each amino acid.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072640"/>
            <a:ext cx="9257212" cy="4310743"/>
          </a:xfrm>
        </p:spPr>
      </p:pic>
    </p:spTree>
    <p:extLst>
      <p:ext uri="{BB962C8B-B14F-4D97-AF65-F5344CB8AC3E}">
        <p14:creationId xmlns:p14="http://schemas.microsoft.com/office/powerpoint/2010/main" val="40235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 Bond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 peptide bond forms when: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Carboxyl group of one amino acid reacts with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Amino group of another amino acid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Water molecule is removed (condensation reaction) </a:t>
            </a:r>
          </a:p>
          <a:p>
            <a:r>
              <a:rPr lang="en-US" dirty="0"/>
              <a:t>Representation: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Amino </a:t>
            </a:r>
            <a:r>
              <a:rPr lang="en-US" dirty="0" err="1" smtClean="0"/>
              <a:t>Acid+Amino</a:t>
            </a:r>
            <a:r>
              <a:rPr lang="en-US" dirty="0"/>
              <a:t> </a:t>
            </a:r>
            <a:r>
              <a:rPr lang="en-US" dirty="0" err="1" smtClean="0"/>
              <a:t>Acid→Dipeptide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Dipeptide </a:t>
            </a:r>
            <a:r>
              <a:rPr lang="en-US" dirty="0"/>
              <a:t>= 2 amino acids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Tripeptide = 3 amino acids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Polypeptide = many amino acids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409961"/>
            <a:ext cx="4063637" cy="28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17" y="2490650"/>
            <a:ext cx="5345566" cy="3544389"/>
          </a:xfrm>
        </p:spPr>
      </p:pic>
    </p:spTree>
    <p:extLst>
      <p:ext uri="{BB962C8B-B14F-4D97-AF65-F5344CB8AC3E}">
        <p14:creationId xmlns:p14="http://schemas.microsoft.com/office/powerpoint/2010/main" val="2580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only amino acids on hydrolysis.</a:t>
            </a:r>
          </a:p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Albumin </a:t>
            </a:r>
          </a:p>
          <a:p>
            <a:r>
              <a:rPr lang="en-US" dirty="0"/>
              <a:t>Globulin </a:t>
            </a:r>
          </a:p>
          <a:p>
            <a:r>
              <a:rPr lang="en-US" dirty="0"/>
              <a:t>Histones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Albumins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Albumins are simple proteins that are soluble in water and coagulated by heat.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precipitated by the solutions of ammonium sulfate.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common examples of albumins are egg albumin, serum albumin, and </a:t>
            </a:r>
            <a:r>
              <a:rPr lang="en-US" dirty="0" err="1"/>
              <a:t>lactalbumin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455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Biochemistry</vt:lpstr>
      <vt:lpstr>Proteins</vt:lpstr>
      <vt:lpstr>Basic Composition of Proteins</vt:lpstr>
      <vt:lpstr>Amino Acids – The Building Units</vt:lpstr>
      <vt:lpstr>Classification</vt:lpstr>
      <vt:lpstr>Peptide Bond Formation</vt:lpstr>
      <vt:lpstr>Structure</vt:lpstr>
      <vt:lpstr>Simple Proteins</vt:lpstr>
      <vt:lpstr>Albumins</vt:lpstr>
      <vt:lpstr>Globulins</vt:lpstr>
      <vt:lpstr>Conjugated Proteins</vt:lpstr>
      <vt:lpstr>Derived Proteins</vt:lpstr>
      <vt:lpstr>According to Shape</vt:lpstr>
      <vt:lpstr>Globular Proteins</vt:lpstr>
      <vt:lpstr>Levels of Protein Structure</vt:lpstr>
      <vt:lpstr>Levels of Protein Structure</vt:lpstr>
      <vt:lpstr>Structure of Proteins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Moorche</dc:creator>
  <cp:lastModifiedBy>Moorche</cp:lastModifiedBy>
  <cp:revision>5</cp:revision>
  <dcterms:created xsi:type="dcterms:W3CDTF">2026-05-09T04:05:04Z</dcterms:created>
  <dcterms:modified xsi:type="dcterms:W3CDTF">2026-05-09T04:50:38Z</dcterms:modified>
</cp:coreProperties>
</file>