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90" y="1399430"/>
            <a:ext cx="615687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Serious Effects</a:t>
            </a:r>
          </a:p>
          <a:p>
            <a:r>
              <a:rPr lang="en-US" dirty="0"/>
              <a:t>Increased blood pressure </a:t>
            </a:r>
          </a:p>
          <a:p>
            <a:r>
              <a:rPr lang="en-US" dirty="0"/>
              <a:t>Cardiac risks similar to amphetamines </a:t>
            </a:r>
          </a:p>
          <a:p>
            <a:r>
              <a:rPr lang="en-US" dirty="0"/>
              <a:t>May increase seizures in epilepsy patients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A child may eat less lunch and have trouble sleeping at night.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Modafinil</a:t>
            </a:r>
            <a:r>
              <a:rPr lang="en-US" b="1" dirty="0"/>
              <a:t> and </a:t>
            </a:r>
            <a:r>
              <a:rPr lang="en-US" b="1" dirty="0" err="1"/>
              <a:t>Armodafinil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First-line </a:t>
            </a:r>
            <a:r>
              <a:rPr lang="en-US" dirty="0"/>
              <a:t>drugs for narcolepsy </a:t>
            </a:r>
          </a:p>
          <a:p>
            <a:r>
              <a:rPr lang="en-US" dirty="0"/>
              <a:t>Promote wakefulness </a:t>
            </a:r>
          </a:p>
          <a:p>
            <a:r>
              <a:rPr lang="en-US" dirty="0"/>
              <a:t>Cause less euphoria than amphetamines </a:t>
            </a:r>
          </a:p>
          <a:p>
            <a:r>
              <a:rPr lang="en-US" b="1" dirty="0" err="1"/>
              <a:t>Armodafinil</a:t>
            </a:r>
            <a:endParaRPr lang="en-US" b="1" dirty="0"/>
          </a:p>
          <a:p>
            <a:r>
              <a:rPr lang="en-US" dirty="0" smtClean="0"/>
              <a:t>Derivative </a:t>
            </a:r>
            <a:r>
              <a:rPr lang="en-US" dirty="0"/>
              <a:t>of </a:t>
            </a:r>
            <a:r>
              <a:rPr lang="en-US" dirty="0" err="1"/>
              <a:t>modafinil</a:t>
            </a:r>
            <a:r>
              <a:rPr lang="en-US" dirty="0"/>
              <a:t>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Helps night-shift workers stay awake and alert.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and Effects of </a:t>
            </a:r>
            <a:r>
              <a:rPr lang="en-US" b="1" dirty="0" err="1"/>
              <a:t>Modafinil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Exact mechanism unclear </a:t>
            </a:r>
          </a:p>
          <a:p>
            <a:r>
              <a:rPr lang="en-US" dirty="0"/>
              <a:t>Likely involves: </a:t>
            </a:r>
          </a:p>
          <a:p>
            <a:pPr lvl="1"/>
            <a:r>
              <a:rPr lang="en-US" dirty="0"/>
              <a:t>Dopaminergic pathways </a:t>
            </a:r>
          </a:p>
          <a:p>
            <a:pPr lvl="1"/>
            <a:r>
              <a:rPr lang="en-US" dirty="0"/>
              <a:t>Adrenergic pathways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Less mood change </a:t>
            </a:r>
          </a:p>
          <a:p>
            <a:r>
              <a:rPr lang="en-US" dirty="0"/>
              <a:t>Less euphoria </a:t>
            </a:r>
          </a:p>
          <a:p>
            <a:r>
              <a:rPr lang="en-US" dirty="0"/>
              <a:t>Lower abuse potential than amphetamines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0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Keeps a student awake during long study hours without causing excessive excitement.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4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Drugs for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Obesity</a:t>
            </a:r>
          </a:p>
          <a:p>
            <a:r>
              <a:rPr lang="en-US" dirty="0"/>
              <a:t>BMI ≥ 30 kg/m² </a:t>
            </a:r>
          </a:p>
          <a:p>
            <a:r>
              <a:rPr lang="en-US" dirty="0"/>
              <a:t>Caused by imbalance between calorie intake and energy expenditure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8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</a:t>
            </a:r>
            <a:r>
              <a:rPr lang="en-US" dirty="0"/>
              <a:t>together with:</a:t>
            </a:r>
          </a:p>
          <a:p>
            <a:r>
              <a:rPr lang="en-US" dirty="0"/>
              <a:t>Diet control </a:t>
            </a:r>
          </a:p>
          <a:p>
            <a:r>
              <a:rPr lang="en-US" dirty="0"/>
              <a:t>Exercise </a:t>
            </a:r>
          </a:p>
          <a:p>
            <a:r>
              <a:rPr lang="en-US" dirty="0"/>
              <a:t>Lifestyle modification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Medicines help weight loss, but exercise and healthy eating are still necessary.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Appetite Suppressants (</a:t>
            </a:r>
            <a:r>
              <a:rPr lang="en-US" b="1" dirty="0" err="1"/>
              <a:t>Anorexiants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Diethylpropion</a:t>
            </a:r>
            <a:endParaRPr lang="en-US" b="1" dirty="0"/>
          </a:p>
          <a:p>
            <a:r>
              <a:rPr lang="en-US" dirty="0"/>
              <a:t>CNS stimulant </a:t>
            </a:r>
          </a:p>
          <a:p>
            <a:r>
              <a:rPr lang="en-US" dirty="0"/>
              <a:t>Increases dopamine and norepinephrine release </a:t>
            </a:r>
          </a:p>
          <a:p>
            <a:r>
              <a:rPr lang="en-US" dirty="0"/>
              <a:t>Decreases appetite </a:t>
            </a:r>
          </a:p>
          <a:p>
            <a:r>
              <a:rPr lang="en-US" b="1" dirty="0"/>
              <a:t>Uses</a:t>
            </a:r>
          </a:p>
          <a:p>
            <a:r>
              <a:rPr lang="en-US" dirty="0"/>
              <a:t>Short-term management of obesity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Side Effects</a:t>
            </a:r>
          </a:p>
          <a:p>
            <a:r>
              <a:rPr lang="en-US" dirty="0"/>
              <a:t>Dry mouth </a:t>
            </a:r>
          </a:p>
          <a:p>
            <a:r>
              <a:rPr lang="en-US" dirty="0"/>
              <a:t>Headache </a:t>
            </a:r>
          </a:p>
          <a:p>
            <a:r>
              <a:rPr lang="en-US" dirty="0"/>
              <a:t>Insomnia </a:t>
            </a:r>
          </a:p>
          <a:p>
            <a:r>
              <a:rPr lang="en-US" dirty="0"/>
              <a:t>Increased blood pressure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Person feels full earlier and eats smaller portions.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Lipase Inhibitor – </a:t>
            </a:r>
            <a:r>
              <a:rPr lang="en-US" b="1" dirty="0" err="1"/>
              <a:t>Orlistat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Mechanism</a:t>
            </a:r>
            <a:endParaRPr lang="en-US" b="1" dirty="0"/>
          </a:p>
          <a:p>
            <a:r>
              <a:rPr lang="en-US" dirty="0"/>
              <a:t>Inhibits gastric and pancreatic lipases </a:t>
            </a:r>
          </a:p>
          <a:p>
            <a:r>
              <a:rPr lang="en-US" dirty="0"/>
              <a:t>Prevents fat absorption </a:t>
            </a:r>
          </a:p>
          <a:p>
            <a:r>
              <a:rPr lang="en-US" b="1" dirty="0"/>
              <a:t>Effect</a:t>
            </a:r>
          </a:p>
          <a:p>
            <a:r>
              <a:rPr lang="en-US" dirty="0"/>
              <a:t>About 30% of dietary fat is not absorbed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Side Effects</a:t>
            </a:r>
          </a:p>
          <a:p>
            <a:r>
              <a:rPr lang="en-US" dirty="0"/>
              <a:t>Fatty stools </a:t>
            </a:r>
          </a:p>
          <a:p>
            <a:r>
              <a:rPr lang="en-US" dirty="0"/>
              <a:t>Flatulence </a:t>
            </a:r>
          </a:p>
          <a:p>
            <a:r>
              <a:rPr lang="en-US" dirty="0"/>
              <a:t>Fecal urgency </a:t>
            </a:r>
          </a:p>
          <a:p>
            <a:r>
              <a:rPr lang="en-US" dirty="0"/>
              <a:t>Reduced absorption of vitamins A, D, E, and K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Eating oily food while taking </a:t>
            </a:r>
            <a:r>
              <a:rPr lang="en-US" dirty="0" err="1"/>
              <a:t>orlistat</a:t>
            </a:r>
            <a:r>
              <a:rPr lang="en-US" dirty="0"/>
              <a:t> may cause oily stools.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Methylphenidate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</a:t>
            </a:r>
            <a:r>
              <a:rPr lang="en-US" dirty="0"/>
              <a:t>stimulant </a:t>
            </a:r>
          </a:p>
          <a:p>
            <a:r>
              <a:rPr lang="en-US" dirty="0" err="1"/>
              <a:t>Dexmethylphenidate</a:t>
            </a:r>
            <a:r>
              <a:rPr lang="en-US" dirty="0"/>
              <a:t> is its active isomer </a:t>
            </a:r>
          </a:p>
          <a:p>
            <a:r>
              <a:rPr lang="en-US" dirty="0"/>
              <a:t>Similar actions to amphetamines </a:t>
            </a:r>
          </a:p>
          <a:p>
            <a:r>
              <a:rPr lang="en-US" dirty="0"/>
              <a:t>Commonly used in ADHD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GLP-1 Receptor 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 err="1"/>
              <a:t>Liraglutide</a:t>
            </a:r>
            <a:r>
              <a:rPr lang="en-US" dirty="0"/>
              <a:t> </a:t>
            </a:r>
          </a:p>
          <a:p>
            <a:r>
              <a:rPr lang="en-US" dirty="0" err="1"/>
              <a:t>Semaglutide</a:t>
            </a:r>
            <a:r>
              <a:rPr lang="en-US" dirty="0"/>
              <a:t> 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Mimic GLP-1 hormone </a:t>
            </a:r>
          </a:p>
          <a:p>
            <a:r>
              <a:rPr lang="en-US" dirty="0"/>
              <a:t>Reduce hunger </a:t>
            </a:r>
          </a:p>
          <a:p>
            <a:r>
              <a:rPr lang="en-US" dirty="0"/>
              <a:t>Slow gastric emptying </a:t>
            </a:r>
          </a:p>
          <a:p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Uses</a:t>
            </a:r>
          </a:p>
          <a:p>
            <a:r>
              <a:rPr lang="en-US" dirty="0"/>
              <a:t>Chronic weight management </a:t>
            </a:r>
          </a:p>
          <a:p>
            <a:r>
              <a:rPr lang="en-US" dirty="0"/>
              <a:t>Type 2 diabetes treatment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Person feels full longer after meals and snacks less often.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0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Combination Therapies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Phentermine </a:t>
            </a:r>
            <a:r>
              <a:rPr lang="en-US" b="1" dirty="0"/>
              <a:t>+ </a:t>
            </a:r>
            <a:r>
              <a:rPr lang="en-US" b="1" dirty="0" err="1"/>
              <a:t>Topiramate</a:t>
            </a:r>
            <a:endParaRPr lang="en-US" b="1" dirty="0"/>
          </a:p>
          <a:p>
            <a:r>
              <a:rPr lang="en-US" dirty="0"/>
              <a:t>Used for long-term obesity treatment </a:t>
            </a:r>
          </a:p>
          <a:p>
            <a:r>
              <a:rPr lang="en-US" dirty="0"/>
              <a:t>More effective together </a:t>
            </a:r>
          </a:p>
          <a:p>
            <a:r>
              <a:rPr lang="en-US" b="1" dirty="0"/>
              <a:t>Bupropion + Naltrexone</a:t>
            </a:r>
          </a:p>
          <a:p>
            <a:r>
              <a:rPr lang="en-US" dirty="0"/>
              <a:t>Affect appetite and reward pathways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Combination therapy reduces appetite and improves fullness at the same time.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the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Methylphenidate </a:t>
            </a:r>
            <a:r>
              <a:rPr lang="en-US" dirty="0"/>
              <a:t>treats ADHD and narcolepsy. </a:t>
            </a:r>
          </a:p>
          <a:p>
            <a:r>
              <a:rPr lang="en-US" dirty="0" err="1"/>
              <a:t>Modafinil</a:t>
            </a:r>
            <a:r>
              <a:rPr lang="en-US" dirty="0"/>
              <a:t> promotes wakefulness with fewer euphoric effects. </a:t>
            </a:r>
          </a:p>
          <a:p>
            <a:r>
              <a:rPr lang="en-US" dirty="0"/>
              <a:t>Obesity drugs work by: </a:t>
            </a:r>
          </a:p>
          <a:p>
            <a:pPr lvl="1"/>
            <a:r>
              <a:rPr lang="en-US" dirty="0"/>
              <a:t>Reducing appetite </a:t>
            </a:r>
          </a:p>
          <a:p>
            <a:pPr lvl="1"/>
            <a:r>
              <a:rPr lang="en-US" dirty="0"/>
              <a:t>Blocking fat absorption </a:t>
            </a:r>
          </a:p>
          <a:p>
            <a:pPr lvl="1"/>
            <a:r>
              <a:rPr lang="en-US" dirty="0"/>
              <a:t>Increasing satiety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b="1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Revision </a:t>
            </a: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26239"/>
              </p:ext>
            </p:extLst>
          </p:nvPr>
        </p:nvGraphicFramePr>
        <p:xfrm>
          <a:off x="1295400" y="2981960"/>
          <a:ext cx="9601200" cy="246888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386589136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8385283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96607140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625452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Drug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Main 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Mechanism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Important Side Effect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53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Methylphenidate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ADHD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↑ Dopamine &amp; norepinephrine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Insomnia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89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Modafinil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Narcolepsy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CNS wakefulness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Headache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049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Diethylpropion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Obesity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Appetite suppression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Hypertension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759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Orlistat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Obesity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Blocks fat absorption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Fatty stools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18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Semaglutide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Obesity/Diabetes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GLP-1 agonist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Nausea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7413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171582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3"/>
            <a:ext cx="11251096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  <a:p>
            <a:r>
              <a:rPr lang="en-US" dirty="0"/>
              <a:t>Ritalin </a:t>
            </a:r>
          </a:p>
          <a:p>
            <a:r>
              <a:rPr lang="en-US" dirty="0" err="1"/>
              <a:t>Concerta</a:t>
            </a:r>
            <a:r>
              <a:rPr lang="en-US" dirty="0"/>
              <a:t>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Helps a child with ADHD focus during class and complete homework.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Mechanism of Action of Methylphenidate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Blocks reuptake of: </a:t>
            </a:r>
          </a:p>
          <a:p>
            <a:pPr lvl="1"/>
            <a:r>
              <a:rPr lang="en-US" dirty="0"/>
              <a:t>Dopamine </a:t>
            </a:r>
          </a:p>
          <a:p>
            <a:pPr lvl="1"/>
            <a:r>
              <a:rPr lang="en-US" dirty="0"/>
              <a:t>Norepinephrine </a:t>
            </a:r>
          </a:p>
          <a:p>
            <a:r>
              <a:rPr lang="en-US" dirty="0"/>
              <a:t>Increases these neurotransmitters in the synaptic cleft </a:t>
            </a:r>
          </a:p>
          <a:p>
            <a:r>
              <a:rPr lang="en-US" dirty="0"/>
              <a:t>Improves: </a:t>
            </a:r>
          </a:p>
          <a:p>
            <a:pPr lvl="1"/>
            <a:r>
              <a:rPr lang="en-US" dirty="0"/>
              <a:t>Attention </a:t>
            </a:r>
          </a:p>
          <a:p>
            <a:pPr lvl="1"/>
            <a:r>
              <a:rPr lang="en-US" dirty="0"/>
              <a:t>Concentration </a:t>
            </a:r>
          </a:p>
          <a:p>
            <a:pPr lvl="1"/>
            <a:r>
              <a:rPr lang="en-US" dirty="0"/>
              <a:t>Impulse control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Like </a:t>
            </a:r>
            <a:r>
              <a:rPr lang="en-US" dirty="0"/>
              <a:t>turning up the volume of “focus signals” in the brain.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Non-Stimulant Drugs for ADHD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Atomoxetine</a:t>
            </a:r>
            <a:endParaRPr lang="en-US" b="1" dirty="0"/>
          </a:p>
          <a:p>
            <a:r>
              <a:rPr lang="en-US" dirty="0"/>
              <a:t>Selective norepinephrine reuptake inhibitor </a:t>
            </a:r>
          </a:p>
          <a:p>
            <a:r>
              <a:rPr lang="en-US" b="1" dirty="0" err="1"/>
              <a:t>Viloxazine</a:t>
            </a:r>
            <a:endParaRPr lang="en-US" b="1" dirty="0"/>
          </a:p>
          <a:p>
            <a:r>
              <a:rPr lang="en-US" dirty="0"/>
              <a:t>Selective norepinephrine reuptake inhibitor </a:t>
            </a:r>
          </a:p>
          <a:p>
            <a:r>
              <a:rPr lang="en-US" b="1" dirty="0" err="1"/>
              <a:t>Guanfacine</a:t>
            </a:r>
            <a:r>
              <a:rPr lang="en-US" b="1" dirty="0"/>
              <a:t> and Clonidine</a:t>
            </a:r>
          </a:p>
          <a:p>
            <a:r>
              <a:rPr lang="en-US" dirty="0"/>
              <a:t>Alpha-2 adrenergic agonists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Used when stimulant medicines cause too much insomnia or nervousness.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Therapeutic Uses of Methylphenidate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Main </a:t>
            </a:r>
            <a:r>
              <a:rPr lang="en-US" b="1" dirty="0"/>
              <a:t>Uses</a:t>
            </a:r>
          </a:p>
          <a:p>
            <a:r>
              <a:rPr lang="en-US" dirty="0"/>
              <a:t>ADHD treatment </a:t>
            </a:r>
          </a:p>
          <a:p>
            <a:r>
              <a:rPr lang="en-US" dirty="0"/>
              <a:t>Narcolepsy treatment </a:t>
            </a:r>
          </a:p>
          <a:p>
            <a:r>
              <a:rPr lang="en-US" b="1" dirty="0" err="1"/>
              <a:t>Dexmethylphenidate</a:t>
            </a:r>
            <a:endParaRPr lang="en-US" b="1" dirty="0"/>
          </a:p>
          <a:p>
            <a:r>
              <a:rPr lang="en-US" dirty="0"/>
              <a:t>Used mainly for ADHD </a:t>
            </a:r>
          </a:p>
          <a:p>
            <a:r>
              <a:rPr lang="en-US" dirty="0"/>
              <a:t>Not commonly used for narcolepsy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Narcolepsy patient stays awake during daytime activities.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0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Pharmacokinetics of Methylphenidate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Well </a:t>
            </a:r>
            <a:r>
              <a:rPr lang="en-US" dirty="0"/>
              <a:t>absorbed orally </a:t>
            </a:r>
          </a:p>
          <a:p>
            <a:r>
              <a:rPr lang="en-US" dirty="0"/>
              <a:t>Available as: </a:t>
            </a:r>
          </a:p>
          <a:p>
            <a:pPr lvl="1"/>
            <a:r>
              <a:rPr lang="en-US" dirty="0"/>
              <a:t>Extended-release tablets </a:t>
            </a:r>
          </a:p>
          <a:p>
            <a:pPr lvl="1"/>
            <a:r>
              <a:rPr lang="en-US" dirty="0"/>
              <a:t>Transdermal patch </a:t>
            </a:r>
          </a:p>
          <a:p>
            <a:r>
              <a:rPr lang="en-US" dirty="0"/>
              <a:t>Metabolized to </a:t>
            </a:r>
            <a:r>
              <a:rPr lang="en-US" dirty="0" err="1"/>
              <a:t>ritalinic</a:t>
            </a:r>
            <a:r>
              <a:rPr lang="en-US" dirty="0"/>
              <a:t> acid </a:t>
            </a:r>
          </a:p>
          <a:p>
            <a:r>
              <a:rPr lang="en-US" dirty="0"/>
              <a:t>Excreted in urine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One morning extended-release dose can work throughout the school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1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 of Methylphenidate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Abdominal </a:t>
            </a:r>
            <a:r>
              <a:rPr lang="en-US" dirty="0"/>
              <a:t>pain 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Loss of appetite </a:t>
            </a:r>
          </a:p>
          <a:p>
            <a:r>
              <a:rPr lang="en-US" dirty="0"/>
              <a:t>Insomnia </a:t>
            </a:r>
          </a:p>
          <a:p>
            <a:r>
              <a:rPr lang="en-US" dirty="0"/>
              <a:t>Nervousness </a:t>
            </a:r>
          </a:p>
          <a:p>
            <a:r>
              <a:rPr lang="en-US" dirty="0"/>
              <a:t>Fever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1568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4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575</Words>
  <Application>Microsoft Office PowerPoint</Application>
  <PresentationFormat>Widescreen</PresentationFormat>
  <Paragraphs>187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PHARMACOLOGY</vt:lpstr>
      <vt:lpstr>Methylphenidate</vt:lpstr>
      <vt:lpstr>CONTINUED </vt:lpstr>
      <vt:lpstr>Mechanism of Action of Methylphenidate</vt:lpstr>
      <vt:lpstr>CONTINUED </vt:lpstr>
      <vt:lpstr>Non-Stimulant Drugs for ADHD</vt:lpstr>
      <vt:lpstr>Therapeutic Uses of Methylphenidate</vt:lpstr>
      <vt:lpstr>Pharmacokinetics of Methylphenidate</vt:lpstr>
      <vt:lpstr>Adverse Effects of Methylphenidate</vt:lpstr>
      <vt:lpstr>CONTINUED </vt:lpstr>
      <vt:lpstr>Modafinil and Armodafinil</vt:lpstr>
      <vt:lpstr>Mechanism and Effects of Modafinil</vt:lpstr>
      <vt:lpstr>CONTINUED </vt:lpstr>
      <vt:lpstr>Drugs for Obesity</vt:lpstr>
      <vt:lpstr>Drug Therapy</vt:lpstr>
      <vt:lpstr>Appetite Suppressants (Anorexiants)</vt:lpstr>
      <vt:lpstr>CONTINUED </vt:lpstr>
      <vt:lpstr>Lipase Inhibitor – Orlistat</vt:lpstr>
      <vt:lpstr>CONTINUED </vt:lpstr>
      <vt:lpstr>GLP-1 Receptor Agonists</vt:lpstr>
      <vt:lpstr>Continued </vt:lpstr>
      <vt:lpstr>Combination Therapies</vt:lpstr>
      <vt:lpstr>Conclusion of the lecture</vt:lpstr>
      <vt:lpstr>Revision Table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3</cp:revision>
  <dcterms:created xsi:type="dcterms:W3CDTF">2026-05-08T15:14:10Z</dcterms:created>
  <dcterms:modified xsi:type="dcterms:W3CDTF">2026-05-08T15:40:11Z</dcterms:modified>
</cp:coreProperties>
</file>