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9" r:id="rId5"/>
    <p:sldId id="260" r:id="rId6"/>
    <p:sldId id="278" r:id="rId7"/>
    <p:sldId id="279" r:id="rId8"/>
    <p:sldId id="280" r:id="rId9"/>
    <p:sldId id="261" r:id="rId10"/>
    <p:sldId id="281" r:id="rId11"/>
    <p:sldId id="282" r:id="rId12"/>
    <p:sldId id="283" r:id="rId13"/>
    <p:sldId id="262" r:id="rId14"/>
    <p:sldId id="277"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03" d="100"/>
          <a:sy n="103" d="100"/>
        </p:scale>
        <p:origin x="14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redo custSel addSld delSld modSld">
      <pc:chgData name="Abdullah Makhdoom" userId="51cc0cc03b02bac5" providerId="LiveId" clId="{3BAF0525-3969-4EA5-9CE8-9E993610D441}" dt="2026-05-03T06:31:04.228" v="379" actId="5793"/>
      <pc:docMkLst>
        <pc:docMk/>
      </pc:docMkLst>
      <pc:sldChg chg="modSp mod">
        <pc:chgData name="Abdullah Makhdoom" userId="51cc0cc03b02bac5" providerId="LiveId" clId="{3BAF0525-3969-4EA5-9CE8-9E993610D441}" dt="2026-04-18T05:42:06.676" v="45" actId="20577"/>
        <pc:sldMkLst>
          <pc:docMk/>
          <pc:sldMk cId="0" sldId="256"/>
        </pc:sldMkLst>
        <pc:spChg chg="mod">
          <ac:chgData name="Abdullah Makhdoom" userId="51cc0cc03b02bac5" providerId="LiveId" clId="{3BAF0525-3969-4EA5-9CE8-9E993610D441}" dt="2026-04-18T05:42:06.676" v="45" actId="20577"/>
          <ac:spMkLst>
            <pc:docMk/>
            <pc:sldMk cId="0" sldId="256"/>
            <ac:spMk id="3" creationId="{00000000-0000-0000-0000-000000000000}"/>
          </ac:spMkLst>
        </pc:spChg>
      </pc:sldChg>
      <pc:sldChg chg="modSp mod">
        <pc:chgData name="Abdullah Makhdoom" userId="51cc0cc03b02bac5" providerId="LiveId" clId="{3BAF0525-3969-4EA5-9CE8-9E993610D441}" dt="2026-04-18T05:56:05.507" v="110" actId="122"/>
        <pc:sldMkLst>
          <pc:docMk/>
          <pc:sldMk cId="0" sldId="259"/>
        </pc:sldMkLst>
        <pc:spChg chg="mod">
          <ac:chgData name="Abdullah Makhdoom" userId="51cc0cc03b02bac5" providerId="LiveId" clId="{3BAF0525-3969-4EA5-9CE8-9E993610D441}" dt="2026-04-18T05:55:24.960" v="103"/>
          <ac:spMkLst>
            <pc:docMk/>
            <pc:sldMk cId="0" sldId="259"/>
            <ac:spMk id="2" creationId="{00000000-0000-0000-0000-000000000000}"/>
          </ac:spMkLst>
        </pc:spChg>
        <pc:spChg chg="mod">
          <ac:chgData name="Abdullah Makhdoom" userId="51cc0cc03b02bac5" providerId="LiveId" clId="{3BAF0525-3969-4EA5-9CE8-9E993610D441}" dt="2026-04-18T05:56:05.507" v="110" actId="122"/>
          <ac:spMkLst>
            <pc:docMk/>
            <pc:sldMk cId="0" sldId="259"/>
            <ac:spMk id="3" creationId="{00000000-0000-0000-0000-000000000000}"/>
          </ac:spMkLst>
        </pc:spChg>
      </pc:sldChg>
      <pc:sldChg chg="modSp mod">
        <pc:chgData name="Abdullah Makhdoom" userId="51cc0cc03b02bac5" providerId="LiveId" clId="{3BAF0525-3969-4EA5-9CE8-9E993610D441}" dt="2026-05-03T06:31:04.228" v="379" actId="5793"/>
        <pc:sldMkLst>
          <pc:docMk/>
          <pc:sldMk cId="0" sldId="260"/>
        </pc:sldMkLst>
        <pc:spChg chg="mod">
          <ac:chgData name="Abdullah Makhdoom" userId="51cc0cc03b02bac5" providerId="LiveId" clId="{3BAF0525-3969-4EA5-9CE8-9E993610D441}" dt="2026-04-18T05:58:00.382" v="120"/>
          <ac:spMkLst>
            <pc:docMk/>
            <pc:sldMk cId="0" sldId="260"/>
            <ac:spMk id="2" creationId="{00000000-0000-0000-0000-000000000000}"/>
          </ac:spMkLst>
        </pc:spChg>
        <pc:spChg chg="mod">
          <ac:chgData name="Abdullah Makhdoom" userId="51cc0cc03b02bac5" providerId="LiveId" clId="{3BAF0525-3969-4EA5-9CE8-9E993610D441}" dt="2026-05-03T06:31:04.228" v="379" actId="5793"/>
          <ac:spMkLst>
            <pc:docMk/>
            <pc:sldMk cId="0" sldId="260"/>
            <ac:spMk id="3" creationId="{00000000-0000-0000-0000-000000000000}"/>
          </ac:spMkLst>
        </pc:spChg>
      </pc:sldChg>
      <pc:sldChg chg="modSp mod">
        <pc:chgData name="Abdullah Makhdoom" userId="51cc0cc03b02bac5" providerId="LiveId" clId="{3BAF0525-3969-4EA5-9CE8-9E993610D441}" dt="2026-05-03T06:13:46.741" v="213" actId="313"/>
        <pc:sldMkLst>
          <pc:docMk/>
          <pc:sldMk cId="0" sldId="261"/>
        </pc:sldMkLst>
        <pc:spChg chg="mod">
          <ac:chgData name="Abdullah Makhdoom" userId="51cc0cc03b02bac5" providerId="LiveId" clId="{3BAF0525-3969-4EA5-9CE8-9E993610D441}" dt="2026-04-18T05:58:05.819" v="121"/>
          <ac:spMkLst>
            <pc:docMk/>
            <pc:sldMk cId="0" sldId="261"/>
            <ac:spMk id="2" creationId="{00000000-0000-0000-0000-000000000000}"/>
          </ac:spMkLst>
        </pc:spChg>
        <pc:spChg chg="mod">
          <ac:chgData name="Abdullah Makhdoom" userId="51cc0cc03b02bac5" providerId="LiveId" clId="{3BAF0525-3969-4EA5-9CE8-9E993610D441}" dt="2026-05-03T06:13:46.741" v="213" actId="313"/>
          <ac:spMkLst>
            <pc:docMk/>
            <pc:sldMk cId="0" sldId="261"/>
            <ac:spMk id="3" creationId="{00000000-0000-0000-0000-000000000000}"/>
          </ac:spMkLst>
        </pc:spChg>
      </pc:sldChg>
      <pc:sldChg chg="addSp delSp modSp mod">
        <pc:chgData name="Abdullah Makhdoom" userId="51cc0cc03b02bac5" providerId="LiveId" clId="{3BAF0525-3969-4EA5-9CE8-9E993610D441}" dt="2026-04-16T02:17:52.766" v="43" actId="255"/>
        <pc:sldMkLst>
          <pc:docMk/>
          <pc:sldMk cId="0" sldId="262"/>
        </pc:sldMkLst>
        <pc:spChg chg="mod">
          <ac:chgData name="Abdullah Makhdoom" userId="51cc0cc03b02bac5" providerId="LiveId" clId="{3BAF0525-3969-4EA5-9CE8-9E993610D441}" dt="2026-04-16T02:17:52.766" v="43" actId="255"/>
          <ac:spMkLst>
            <pc:docMk/>
            <pc:sldMk cId="0" sldId="262"/>
            <ac:spMk id="2" creationId="{00000000-0000-0000-0000-000000000000}"/>
          </ac:spMkLst>
        </pc:spChg>
        <pc:picChg chg="add mod">
          <ac:chgData name="Abdullah Makhdoom" userId="51cc0cc03b02bac5" providerId="LiveId" clId="{3BAF0525-3969-4EA5-9CE8-9E993610D441}" dt="2026-04-16T02:16:42.742" v="37" actId="14100"/>
          <ac:picMkLst>
            <pc:docMk/>
            <pc:sldMk cId="0" sldId="262"/>
            <ac:picMk id="1026" creationId="{F027BB11-9ABE-928D-CAE3-D29AAF8F5034}"/>
          </ac:picMkLst>
        </pc:picChg>
      </pc:sldChg>
      <pc:sldChg chg="modSp add mod">
        <pc:chgData name="Abdullah Makhdoom" userId="51cc0cc03b02bac5" providerId="LiveId" clId="{3BAF0525-3969-4EA5-9CE8-9E993610D441}" dt="2026-04-18T06:04:37.379" v="142" actId="122"/>
        <pc:sldMkLst>
          <pc:docMk/>
          <pc:sldMk cId="1206229817" sldId="278"/>
        </pc:sldMkLst>
        <pc:spChg chg="mod">
          <ac:chgData name="Abdullah Makhdoom" userId="51cc0cc03b02bac5" providerId="LiveId" clId="{3BAF0525-3969-4EA5-9CE8-9E993610D441}" dt="2026-04-18T06:04:37.379" v="142" actId="122"/>
          <ac:spMkLst>
            <pc:docMk/>
            <pc:sldMk cId="1206229817" sldId="278"/>
            <ac:spMk id="3" creationId="{A3F37851-AE47-F824-3BEB-74FAF4003239}"/>
          </ac:spMkLst>
        </pc:spChg>
      </pc:sldChg>
      <pc:sldChg chg="modSp add mod">
        <pc:chgData name="Abdullah Makhdoom" userId="51cc0cc03b02bac5" providerId="LiveId" clId="{3BAF0525-3969-4EA5-9CE8-9E993610D441}" dt="2026-04-18T08:35:22.983" v="182" actId="20577"/>
        <pc:sldMkLst>
          <pc:docMk/>
          <pc:sldMk cId="1335480643" sldId="279"/>
        </pc:sldMkLst>
        <pc:spChg chg="mod">
          <ac:chgData name="Abdullah Makhdoom" userId="51cc0cc03b02bac5" providerId="LiveId" clId="{3BAF0525-3969-4EA5-9CE8-9E993610D441}" dt="2026-04-18T08:35:22.983" v="182" actId="20577"/>
          <ac:spMkLst>
            <pc:docMk/>
            <pc:sldMk cId="1335480643" sldId="279"/>
            <ac:spMk id="3" creationId="{DFB64E51-9B9E-9CBE-867F-A00650CE3435}"/>
          </ac:spMkLst>
        </pc:spChg>
      </pc:sldChg>
      <pc:sldChg chg="modSp add mod">
        <pc:chgData name="Abdullah Makhdoom" userId="51cc0cc03b02bac5" providerId="LiveId" clId="{3BAF0525-3969-4EA5-9CE8-9E993610D441}" dt="2026-04-18T06:10:59.205" v="173" actId="20577"/>
        <pc:sldMkLst>
          <pc:docMk/>
          <pc:sldMk cId="4041031721" sldId="280"/>
        </pc:sldMkLst>
        <pc:spChg chg="mod">
          <ac:chgData name="Abdullah Makhdoom" userId="51cc0cc03b02bac5" providerId="LiveId" clId="{3BAF0525-3969-4EA5-9CE8-9E993610D441}" dt="2026-04-18T06:10:59.205" v="173" actId="20577"/>
          <ac:spMkLst>
            <pc:docMk/>
            <pc:sldMk cId="4041031721" sldId="280"/>
            <ac:spMk id="3" creationId="{ABA2D1BF-8E29-D408-329D-0EC2136DD1D1}"/>
          </ac:spMkLst>
        </pc:spChg>
      </pc:sldChg>
      <pc:sldChg chg="modSp add mod">
        <pc:chgData name="Abdullah Makhdoom" userId="51cc0cc03b02bac5" providerId="LiveId" clId="{3BAF0525-3969-4EA5-9CE8-9E993610D441}" dt="2026-05-03T06:25:15.060" v="363" actId="20577"/>
        <pc:sldMkLst>
          <pc:docMk/>
          <pc:sldMk cId="3306720513" sldId="281"/>
        </pc:sldMkLst>
        <pc:spChg chg="mod">
          <ac:chgData name="Abdullah Makhdoom" userId="51cc0cc03b02bac5" providerId="LiveId" clId="{3BAF0525-3969-4EA5-9CE8-9E993610D441}" dt="2026-05-03T06:25:15.060" v="363" actId="20577"/>
          <ac:spMkLst>
            <pc:docMk/>
            <pc:sldMk cId="3306720513" sldId="281"/>
            <ac:spMk id="2" creationId="{18617841-259B-4FC4-8836-8A6F02A9E426}"/>
          </ac:spMkLst>
        </pc:spChg>
        <pc:spChg chg="mod">
          <ac:chgData name="Abdullah Makhdoom" userId="51cc0cc03b02bac5" providerId="LiveId" clId="{3BAF0525-3969-4EA5-9CE8-9E993610D441}" dt="2026-05-03T06:24:28.232" v="356" actId="20577"/>
          <ac:spMkLst>
            <pc:docMk/>
            <pc:sldMk cId="3306720513" sldId="281"/>
            <ac:spMk id="3" creationId="{F2EB8165-D3D0-A258-8F78-70276C1CC9D0}"/>
          </ac:spMkLst>
        </pc:spChg>
      </pc:sldChg>
      <pc:sldChg chg="modSp add mod">
        <pc:chgData name="Abdullah Makhdoom" userId="51cc0cc03b02bac5" providerId="LiveId" clId="{3BAF0525-3969-4EA5-9CE8-9E993610D441}" dt="2026-05-03T06:25:33.445" v="368" actId="20577"/>
        <pc:sldMkLst>
          <pc:docMk/>
          <pc:sldMk cId="636723479" sldId="282"/>
        </pc:sldMkLst>
        <pc:spChg chg="mod">
          <ac:chgData name="Abdullah Makhdoom" userId="51cc0cc03b02bac5" providerId="LiveId" clId="{3BAF0525-3969-4EA5-9CE8-9E993610D441}" dt="2026-05-03T06:25:33.445" v="368" actId="20577"/>
          <ac:spMkLst>
            <pc:docMk/>
            <pc:sldMk cId="636723479" sldId="282"/>
            <ac:spMk id="2" creationId="{09D4A83D-312E-DB6A-64EF-F260E0DA9230}"/>
          </ac:spMkLst>
        </pc:spChg>
        <pc:spChg chg="mod">
          <ac:chgData name="Abdullah Makhdoom" userId="51cc0cc03b02bac5" providerId="LiveId" clId="{3BAF0525-3969-4EA5-9CE8-9E993610D441}" dt="2026-05-03T06:23:43.545" v="349" actId="27636"/>
          <ac:spMkLst>
            <pc:docMk/>
            <pc:sldMk cId="636723479" sldId="282"/>
            <ac:spMk id="3" creationId="{8E8CD967-C00A-C67D-E39B-6EE498306B20}"/>
          </ac:spMkLst>
        </pc:spChg>
      </pc:sldChg>
      <pc:sldChg chg="modSp add mod">
        <pc:chgData name="Abdullah Makhdoom" userId="51cc0cc03b02bac5" providerId="LiveId" clId="{3BAF0525-3969-4EA5-9CE8-9E993610D441}" dt="2026-05-03T06:26:16.304" v="374" actId="20577"/>
        <pc:sldMkLst>
          <pc:docMk/>
          <pc:sldMk cId="653631821" sldId="283"/>
        </pc:sldMkLst>
        <pc:spChg chg="mod">
          <ac:chgData name="Abdullah Makhdoom" userId="51cc0cc03b02bac5" providerId="LiveId" clId="{3BAF0525-3969-4EA5-9CE8-9E993610D441}" dt="2026-05-03T06:26:16.304" v="374" actId="20577"/>
          <ac:spMkLst>
            <pc:docMk/>
            <pc:sldMk cId="653631821" sldId="283"/>
            <ac:spMk id="2" creationId="{9C75223F-A274-2F58-2373-CFEC49D20D40}"/>
          </ac:spMkLst>
        </pc:spChg>
        <pc:spChg chg="mod">
          <ac:chgData name="Abdullah Makhdoom" userId="51cc0cc03b02bac5" providerId="LiveId" clId="{3BAF0525-3969-4EA5-9CE8-9E993610D441}" dt="2026-05-03T06:22:41.045" v="325" actId="21"/>
          <ac:spMkLst>
            <pc:docMk/>
            <pc:sldMk cId="653631821" sldId="283"/>
            <ac:spMk id="3" creationId="{37578FA3-93E9-E5C4-E1D5-C5283664896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5/3/2026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5/3/2026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5/3/2026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5/3/2026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B9094-EF75-E0B9-725F-6F4394125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17841-259B-4FC4-8836-8A6F02A9E426}"/>
              </a:ext>
            </a:extLst>
          </p:cNvPr>
          <p:cNvSpPr>
            <a:spLocks noGrp="1"/>
          </p:cNvSpPr>
          <p:nvPr>
            <p:ph type="title"/>
          </p:nvPr>
        </p:nvSpPr>
        <p:spPr/>
        <p:txBody>
          <a:bodyPr>
            <a:normAutofit fontScale="90000"/>
          </a:bodyPr>
          <a:lstStyle/>
          <a:p>
            <a:br>
              <a:rPr lang="en-US" b="1" dirty="0"/>
            </a:br>
            <a:r>
              <a:rPr lang="en-US" b="1" dirty="0"/>
              <a:t>South Asian Association for Regional Cooperation(SAARC)</a:t>
            </a:r>
            <a:br>
              <a:rPr lang="en-US" b="1" dirty="0"/>
            </a:br>
            <a:endParaRPr lang="en-US" b="1" dirty="0"/>
          </a:p>
        </p:txBody>
      </p:sp>
      <p:sp>
        <p:nvSpPr>
          <p:cNvPr id="3" name="Content Placeholder 2">
            <a:extLst>
              <a:ext uri="{FF2B5EF4-FFF2-40B4-BE49-F238E27FC236}">
                <a16:creationId xmlns:a16="http://schemas.microsoft.com/office/drawing/2014/main" id="{F2EB8165-D3D0-A258-8F78-70276C1CC9D0}"/>
              </a:ext>
            </a:extLst>
          </p:cNvPr>
          <p:cNvSpPr>
            <a:spLocks noGrp="1"/>
          </p:cNvSpPr>
          <p:nvPr>
            <p:ph idx="1"/>
          </p:nvPr>
        </p:nvSpPr>
        <p:spPr>
          <a:xfrm>
            <a:off x="1295401" y="2556932"/>
            <a:ext cx="9601196" cy="3684478"/>
          </a:xfrm>
        </p:spPr>
        <p:txBody>
          <a:bodyPr>
            <a:normAutofit/>
          </a:bodyPr>
          <a:lstStyle/>
          <a:p>
            <a:endParaRPr lang="en-US" dirty="0"/>
          </a:p>
          <a:p>
            <a:r>
              <a:rPr lang="en-US" dirty="0"/>
              <a:t>It is an intergovernmental organization formed in 1985 to promote economic, social, and cultural cooperation among South Asian nations.</a:t>
            </a:r>
          </a:p>
          <a:p>
            <a:endParaRPr lang="en-US" dirty="0"/>
          </a:p>
          <a:p>
            <a:r>
              <a:rPr lang="en-US" dirty="0"/>
              <a:t>SAARC includes eight full members: Afghanistan, Bangladesh, Bhutan, India, Maldives, Nepal, Pakistan, and Sri Lanka. Its headquarters is in Kathmandu, Nepal.</a:t>
            </a:r>
          </a:p>
          <a:p>
            <a:pPr marL="0" indent="0" algn="ctr">
              <a:buNone/>
            </a:pPr>
            <a:endParaRPr lang="en-US" sz="1800" dirty="0"/>
          </a:p>
        </p:txBody>
      </p:sp>
      <p:pic>
        <p:nvPicPr>
          <p:cNvPr id="4" name="Picture 3">
            <a:extLst>
              <a:ext uri="{FF2B5EF4-FFF2-40B4-BE49-F238E27FC236}">
                <a16:creationId xmlns:a16="http://schemas.microsoft.com/office/drawing/2014/main" id="{F8F22595-74AE-7BFF-C9AE-D96B2930C46A}"/>
              </a:ext>
            </a:extLst>
          </p:cNvPr>
          <p:cNvPicPr>
            <a:picLocks noChangeAspect="1"/>
          </p:cNvPicPr>
          <p:nvPr/>
        </p:nvPicPr>
        <p:blipFill>
          <a:blip r:embed="rId2"/>
          <a:stretch>
            <a:fillRect/>
          </a:stretch>
        </p:blipFill>
        <p:spPr>
          <a:xfrm>
            <a:off x="5448226" y="499202"/>
            <a:ext cx="842838" cy="423994"/>
          </a:xfrm>
          <a:prstGeom prst="rect">
            <a:avLst/>
          </a:prstGeom>
        </p:spPr>
      </p:pic>
      <p:sp>
        <p:nvSpPr>
          <p:cNvPr id="5" name="Text Box 4">
            <a:extLst>
              <a:ext uri="{FF2B5EF4-FFF2-40B4-BE49-F238E27FC236}">
                <a16:creationId xmlns:a16="http://schemas.microsoft.com/office/drawing/2014/main" id="{C5DEFFC0-4E03-2516-D20A-AE36D79BE029}"/>
              </a:ext>
            </a:extLst>
          </p:cNvPr>
          <p:cNvSpPr txBox="1"/>
          <p:nvPr/>
        </p:nvSpPr>
        <p:spPr>
          <a:xfrm>
            <a:off x="6864985" y="483235"/>
            <a:ext cx="4064000" cy="3683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30672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F6DFA-6383-2224-E304-13C414F18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4A83D-312E-DB6A-64EF-F260E0DA9230}"/>
              </a:ext>
            </a:extLst>
          </p:cNvPr>
          <p:cNvSpPr>
            <a:spLocks noGrp="1"/>
          </p:cNvSpPr>
          <p:nvPr>
            <p:ph type="title"/>
          </p:nvPr>
        </p:nvSpPr>
        <p:spPr/>
        <p:txBody>
          <a:bodyPr>
            <a:normAutofit fontScale="90000"/>
          </a:bodyPr>
          <a:lstStyle/>
          <a:p>
            <a:br>
              <a:rPr lang="en-US" b="1" dirty="0"/>
            </a:br>
            <a:r>
              <a:rPr lang="en-US" b="1" dirty="0"/>
              <a:t>Economic Cooperation Organization(ECO)</a:t>
            </a:r>
            <a:br>
              <a:rPr lang="en-US" dirty="0"/>
            </a:br>
            <a:endParaRPr lang="en-US" b="1" dirty="0"/>
          </a:p>
        </p:txBody>
      </p:sp>
      <p:sp>
        <p:nvSpPr>
          <p:cNvPr id="3" name="Content Placeholder 2">
            <a:extLst>
              <a:ext uri="{FF2B5EF4-FFF2-40B4-BE49-F238E27FC236}">
                <a16:creationId xmlns:a16="http://schemas.microsoft.com/office/drawing/2014/main" id="{8E8CD967-C00A-C67D-E39B-6EE498306B20}"/>
              </a:ext>
            </a:extLst>
          </p:cNvPr>
          <p:cNvSpPr>
            <a:spLocks noGrp="1"/>
          </p:cNvSpPr>
          <p:nvPr>
            <p:ph idx="1"/>
          </p:nvPr>
        </p:nvSpPr>
        <p:spPr>
          <a:xfrm>
            <a:off x="1295401" y="2556932"/>
            <a:ext cx="9601196" cy="3684478"/>
          </a:xfrm>
        </p:spPr>
        <p:txBody>
          <a:bodyPr>
            <a:normAutofit lnSpcReduction="10000"/>
          </a:bodyPr>
          <a:lstStyle/>
          <a:p>
            <a:r>
              <a:rPr lang="en-US" dirty="0"/>
              <a:t>It is an Eurasian intergovernmental organization founded in 1985 by Iran, Pakistan, and Turkey to promote economic, technical, and cultural cooperation. The group expanded in 1992 to include Afghanistan, Azerbaijan, Kazakhstan, Kyrgyzstan, Tajikistan, Turkmenistan, and Uzbekistan.</a:t>
            </a:r>
          </a:p>
          <a:p>
            <a:pPr marL="0" indent="0">
              <a:buNone/>
            </a:pPr>
            <a:endParaRPr lang="en-US" dirty="0"/>
          </a:p>
          <a:p>
            <a:r>
              <a:rPr lang="en-US" dirty="0"/>
              <a:t>ECO aims to create a single market for goods and services, similar to the European Union model, while fostering trade and investment. Its headquarters are in Tehran, Iran.</a:t>
            </a:r>
          </a:p>
          <a:p>
            <a:pPr marL="0" indent="0" algn="ctr">
              <a:buNone/>
            </a:pPr>
            <a:endParaRPr lang="en-US" sz="1800" dirty="0"/>
          </a:p>
        </p:txBody>
      </p:sp>
      <p:pic>
        <p:nvPicPr>
          <p:cNvPr id="4" name="Picture 3">
            <a:extLst>
              <a:ext uri="{FF2B5EF4-FFF2-40B4-BE49-F238E27FC236}">
                <a16:creationId xmlns:a16="http://schemas.microsoft.com/office/drawing/2014/main" id="{57A43FC5-5B64-39F8-EA51-0386A85E437B}"/>
              </a:ext>
            </a:extLst>
          </p:cNvPr>
          <p:cNvPicPr>
            <a:picLocks noChangeAspect="1"/>
          </p:cNvPicPr>
          <p:nvPr/>
        </p:nvPicPr>
        <p:blipFill>
          <a:blip r:embed="rId2"/>
          <a:stretch>
            <a:fillRect/>
          </a:stretch>
        </p:blipFill>
        <p:spPr>
          <a:xfrm>
            <a:off x="5448226" y="499202"/>
            <a:ext cx="842838" cy="423994"/>
          </a:xfrm>
          <a:prstGeom prst="rect">
            <a:avLst/>
          </a:prstGeom>
        </p:spPr>
      </p:pic>
      <p:sp>
        <p:nvSpPr>
          <p:cNvPr id="5" name="Text Box 4">
            <a:extLst>
              <a:ext uri="{FF2B5EF4-FFF2-40B4-BE49-F238E27FC236}">
                <a16:creationId xmlns:a16="http://schemas.microsoft.com/office/drawing/2014/main" id="{3390C6D9-42E9-D43B-9765-CADC3A2C6864}"/>
              </a:ext>
            </a:extLst>
          </p:cNvPr>
          <p:cNvSpPr txBox="1"/>
          <p:nvPr/>
        </p:nvSpPr>
        <p:spPr>
          <a:xfrm>
            <a:off x="6864985" y="483235"/>
            <a:ext cx="4064000" cy="3683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63672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22DF9-F128-4F8F-C96E-6B46C9D2A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5223F-A274-2F58-2373-CFEC49D20D40}"/>
              </a:ext>
            </a:extLst>
          </p:cNvPr>
          <p:cNvSpPr>
            <a:spLocks noGrp="1"/>
          </p:cNvSpPr>
          <p:nvPr>
            <p:ph type="title"/>
          </p:nvPr>
        </p:nvSpPr>
        <p:spPr/>
        <p:txBody>
          <a:bodyPr>
            <a:normAutofit fontScale="90000"/>
          </a:bodyPr>
          <a:lstStyle/>
          <a:p>
            <a:r>
              <a:rPr lang="en-US" b="1" dirty="0"/>
              <a:t>Organization of Islamic Cooperation(OIC)</a:t>
            </a:r>
          </a:p>
        </p:txBody>
      </p:sp>
      <p:sp>
        <p:nvSpPr>
          <p:cNvPr id="3" name="Content Placeholder 2">
            <a:extLst>
              <a:ext uri="{FF2B5EF4-FFF2-40B4-BE49-F238E27FC236}">
                <a16:creationId xmlns:a16="http://schemas.microsoft.com/office/drawing/2014/main" id="{37578FA3-93E9-E5C4-E1D5-C5283664896D}"/>
              </a:ext>
            </a:extLst>
          </p:cNvPr>
          <p:cNvSpPr>
            <a:spLocks noGrp="1"/>
          </p:cNvSpPr>
          <p:nvPr>
            <p:ph idx="1"/>
          </p:nvPr>
        </p:nvSpPr>
        <p:spPr>
          <a:xfrm>
            <a:off x="1295401" y="2556932"/>
            <a:ext cx="9601196" cy="3684478"/>
          </a:xfrm>
        </p:spPr>
        <p:txBody>
          <a:bodyPr>
            <a:normAutofit/>
          </a:bodyPr>
          <a:lstStyle/>
          <a:p>
            <a:r>
              <a:rPr lang="en-US" dirty="0"/>
              <a:t>Founded in 1969, it is the second-largest intergovernmental organization after the United Nations, with 57 member states, most of which are Muslim-majority. The OIC serves as the collective voice of the Muslim world, promoting peace, cooperation, and the protection of Muslim interests globally.</a:t>
            </a:r>
          </a:p>
          <a:p>
            <a:r>
              <a:rPr lang="en-US" dirty="0"/>
              <a:t>Its headquarters is in Jeddah, Saudi Arabia. The organization focuses on economic, social, cultural, and political collaboration among members.</a:t>
            </a:r>
          </a:p>
          <a:p>
            <a:pPr marL="0" indent="0" algn="ctr">
              <a:buNone/>
            </a:pPr>
            <a:endParaRPr lang="en-US" sz="1800" dirty="0"/>
          </a:p>
        </p:txBody>
      </p:sp>
      <p:pic>
        <p:nvPicPr>
          <p:cNvPr id="4" name="Picture 3">
            <a:extLst>
              <a:ext uri="{FF2B5EF4-FFF2-40B4-BE49-F238E27FC236}">
                <a16:creationId xmlns:a16="http://schemas.microsoft.com/office/drawing/2014/main" id="{7BBA69FE-4DAB-B5AA-7ADD-DEF4507F8C36}"/>
              </a:ext>
            </a:extLst>
          </p:cNvPr>
          <p:cNvPicPr>
            <a:picLocks noChangeAspect="1"/>
          </p:cNvPicPr>
          <p:nvPr/>
        </p:nvPicPr>
        <p:blipFill>
          <a:blip r:embed="rId2"/>
          <a:stretch>
            <a:fillRect/>
          </a:stretch>
        </p:blipFill>
        <p:spPr>
          <a:xfrm>
            <a:off x="5448226" y="499202"/>
            <a:ext cx="842838" cy="423994"/>
          </a:xfrm>
          <a:prstGeom prst="rect">
            <a:avLst/>
          </a:prstGeom>
        </p:spPr>
      </p:pic>
      <p:sp>
        <p:nvSpPr>
          <p:cNvPr id="5" name="Text Box 4">
            <a:extLst>
              <a:ext uri="{FF2B5EF4-FFF2-40B4-BE49-F238E27FC236}">
                <a16:creationId xmlns:a16="http://schemas.microsoft.com/office/drawing/2014/main" id="{F98A3B8D-BA6C-1375-6A71-C73E3890C42A}"/>
              </a:ext>
            </a:extLst>
          </p:cNvPr>
          <p:cNvSpPr txBox="1"/>
          <p:nvPr/>
        </p:nvSpPr>
        <p:spPr>
          <a:xfrm>
            <a:off x="6864985" y="483235"/>
            <a:ext cx="4064000" cy="3683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65363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This relief map illustrates Pakistan's diverse topography, from northern highlands (green/brown) to Indus plains and the Arabian Sea coast.</a:t>
            </a:r>
            <a:endParaRPr lang="en-US" sz="28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pic>
        <p:nvPicPr>
          <p:cNvPr id="1026" name="Picture 2" descr="Geography â STIFC Company">
            <a:extLst>
              <a:ext uri="{FF2B5EF4-FFF2-40B4-BE49-F238E27FC236}">
                <a16:creationId xmlns:a16="http://schemas.microsoft.com/office/drawing/2014/main" id="{F027BB11-9ABE-928D-CAE3-D29AAF8F50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2" y="2557463"/>
            <a:ext cx="9677397" cy="362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PST-321</a:t>
            </a:r>
          </a:p>
          <a:p>
            <a:r>
              <a:rPr lang="en-US" sz="2000" b="1" u="sng" dirty="0"/>
              <a:t> </a:t>
            </a:r>
          </a:p>
          <a:p>
            <a:r>
              <a:rPr lang="en-US" sz="2000" b="1" u="sng" dirty="0"/>
              <a:t>Credit hours :02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HISTORICAL PERSPECTIVE</a:t>
            </a:r>
          </a:p>
        </p:txBody>
      </p:sp>
      <p:sp>
        <p:nvSpPr>
          <p:cNvPr id="3" name="Content Placeholder 2"/>
          <p:cNvSpPr>
            <a:spLocks noGrp="1"/>
          </p:cNvSpPr>
          <p:nvPr>
            <p:ph idx="1"/>
          </p:nvPr>
        </p:nvSpPr>
        <p:spPr/>
        <p:txBody>
          <a:bodyPr>
            <a:normAutofit/>
          </a:bodyPr>
          <a:lstStyle/>
          <a:p>
            <a:pPr marL="0" indent="0" algn="ctr">
              <a:buNone/>
            </a:pPr>
            <a:r>
              <a:rPr lang="en-US" sz="2800" b="1" dirty="0"/>
              <a:t>Geographical Location of Pakistan</a:t>
            </a:r>
            <a:endParaRPr lang="en-US" sz="2800" dirty="0"/>
          </a:p>
          <a:p>
            <a:pPr marL="0" indent="0">
              <a:buNone/>
            </a:pPr>
            <a:r>
              <a:rPr lang="en-US" dirty="0"/>
              <a:t>   Pakistan is situated in South Asia, spanning approximately 23°35'N to 37°05'N latitude and 60°50'E to 77°50'E longitude, covering 796,095–881,913 sq km. It borders India (east, 2,912 km), Afghanistan (northwest, 2,430 km), Iran (west, 909 km), China (northeast, 523 km), with a 1,046 km Arabian Sea coastline and a maritime border with Oman. This positions it at the crossroads of South Asia, Central Asia, the Middle East, and the Indian Ocean region.</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HISTORICAL PERSPECTIVE</a:t>
            </a:r>
          </a:p>
        </p:txBody>
      </p:sp>
      <p:sp>
        <p:nvSpPr>
          <p:cNvPr id="3" name="Content Placeholder 2"/>
          <p:cNvSpPr>
            <a:spLocks noGrp="1"/>
          </p:cNvSpPr>
          <p:nvPr>
            <p:ph idx="1"/>
          </p:nvPr>
        </p:nvSpPr>
        <p:spPr>
          <a:xfrm>
            <a:off x="1295401" y="2491531"/>
            <a:ext cx="9601196" cy="3749878"/>
          </a:xfrm>
        </p:spPr>
        <p:txBody>
          <a:bodyPr>
            <a:noAutofit/>
          </a:bodyPr>
          <a:lstStyle/>
          <a:p>
            <a:pPr marL="0" indent="0" algn="ctr">
              <a:buNone/>
            </a:pPr>
            <a:r>
              <a:rPr lang="en-US" sz="2800" b="1" dirty="0"/>
              <a:t>Geophysical Features</a:t>
            </a:r>
            <a:endParaRPr lang="en-US" sz="2800" dirty="0"/>
          </a:p>
          <a:p>
            <a:pPr marL="0" indent="0">
              <a:buNone/>
            </a:pPr>
            <a:r>
              <a:rPr lang="en-US" dirty="0"/>
              <a:t>Pakistan features northern highlands (Himalayas, Karakoram, Hindu Kush with K2 at 8,611 m), Indus River plain (fertile Punjab/Sindh), Balochistan Plateau (arid, mountainous), western ranges (Sulaiman), Potohar/Salt Range, and deserts (Thar, Cholistan). It lies on the Indian-Eurasian plate boundary, making it seismically active.</a:t>
            </a:r>
          </a:p>
          <a:p>
            <a:r>
              <a:rPr lang="en-US" b="1" dirty="0"/>
              <a:t>Eurasia</a:t>
            </a:r>
            <a:r>
              <a:rPr lang="en-US" dirty="0"/>
              <a:t> is Earth's largest contiguous landmass, combining the continents of Europe and Asia into a single geographical unit. It spans roughly 54 million square kilometers and houses about 70% of the world's population.</a:t>
            </a:r>
          </a:p>
          <a:p>
            <a:pPr marL="0" indent="0">
              <a:buNone/>
            </a:pPr>
            <a:br>
              <a:rPr lang="en-US" dirty="0"/>
            </a:br>
            <a:endParaRPr lang="en-US" dirty="0"/>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D15FA-BC38-F971-F607-F50891A51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C016C-2574-F014-94AC-A7C3429782E6}"/>
              </a:ext>
            </a:extLst>
          </p:cNvPr>
          <p:cNvSpPr>
            <a:spLocks noGrp="1"/>
          </p:cNvSpPr>
          <p:nvPr>
            <p:ph type="title"/>
          </p:nvPr>
        </p:nvSpPr>
        <p:spPr/>
        <p:txBody>
          <a:bodyPr/>
          <a:lstStyle/>
          <a:p>
            <a:r>
              <a:rPr lang="en-US" b="1" dirty="0"/>
              <a:t>HISTORICAL PERSPECTIVE</a:t>
            </a:r>
          </a:p>
        </p:txBody>
      </p:sp>
      <p:sp>
        <p:nvSpPr>
          <p:cNvPr id="3" name="Content Placeholder 2">
            <a:extLst>
              <a:ext uri="{FF2B5EF4-FFF2-40B4-BE49-F238E27FC236}">
                <a16:creationId xmlns:a16="http://schemas.microsoft.com/office/drawing/2014/main" id="{A3F37851-AE47-F824-3BEB-74FAF4003239}"/>
              </a:ext>
            </a:extLst>
          </p:cNvPr>
          <p:cNvSpPr>
            <a:spLocks noGrp="1"/>
          </p:cNvSpPr>
          <p:nvPr>
            <p:ph idx="1"/>
          </p:nvPr>
        </p:nvSpPr>
        <p:spPr>
          <a:xfrm>
            <a:off x="1295401" y="2491531"/>
            <a:ext cx="9601196" cy="3749878"/>
          </a:xfrm>
        </p:spPr>
        <p:txBody>
          <a:bodyPr>
            <a:noAutofit/>
          </a:bodyPr>
          <a:lstStyle/>
          <a:p>
            <a:pPr marL="0" indent="0" algn="ctr">
              <a:buNone/>
            </a:pPr>
            <a:r>
              <a:rPr lang="en-US" dirty="0"/>
              <a:t>  </a:t>
            </a:r>
            <a:r>
              <a:rPr lang="en-US" b="1" dirty="0"/>
              <a:t>Geophysical Features</a:t>
            </a:r>
            <a:endParaRPr lang="en-US" dirty="0"/>
          </a:p>
          <a:p>
            <a:pPr marL="0" indent="0">
              <a:buNone/>
            </a:pPr>
            <a:r>
              <a:rPr lang="en-US" dirty="0"/>
              <a:t>  Geophysically, Pakistan features diverse landscapes shaped by the collision of the Indian and Eurasian tectonic plates: northern highlands with the Himalayas, Karakoram (including K2 at 8,611 m), and Hindu Kush; the fertile Indus River plain in Punjab and Sindh; the arid Balochistan Plateau; the Thar Desert in the southeast; and the Potwar Plateau with the Salt Range. This tectonic overlap causes high seismic activity, with earthquakes common in regions like Quetta and the north. The Indus River and its tributaries (Jhelum, Chenab, Ravi, Sutlej, Kabul) form a vast alluvial plain, sustaining agriculture for millennia.</a:t>
            </a:r>
          </a:p>
          <a:p>
            <a:pPr marL="0" indent="0">
              <a:buNone/>
            </a:pPr>
            <a:br>
              <a:rPr lang="en-US" dirty="0"/>
            </a:br>
            <a:endParaRPr lang="en-US" dirty="0"/>
          </a:p>
        </p:txBody>
      </p:sp>
      <p:pic>
        <p:nvPicPr>
          <p:cNvPr id="4" name="Picture 3">
            <a:extLst>
              <a:ext uri="{FF2B5EF4-FFF2-40B4-BE49-F238E27FC236}">
                <a16:creationId xmlns:a16="http://schemas.microsoft.com/office/drawing/2014/main" id="{9404EB3A-7B9C-B8FE-A09D-78B7B7253D7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20622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55CFA-7532-5231-19AB-E5CF10985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5F487-B257-1910-29AD-4803BACBDADF}"/>
              </a:ext>
            </a:extLst>
          </p:cNvPr>
          <p:cNvSpPr>
            <a:spLocks noGrp="1"/>
          </p:cNvSpPr>
          <p:nvPr>
            <p:ph type="title"/>
          </p:nvPr>
        </p:nvSpPr>
        <p:spPr/>
        <p:txBody>
          <a:bodyPr/>
          <a:lstStyle/>
          <a:p>
            <a:r>
              <a:rPr lang="en-US" b="1" dirty="0"/>
              <a:t>HISTORICAL PERSPECTIVE</a:t>
            </a:r>
          </a:p>
        </p:txBody>
      </p:sp>
      <p:sp>
        <p:nvSpPr>
          <p:cNvPr id="3" name="Content Placeholder 2">
            <a:extLst>
              <a:ext uri="{FF2B5EF4-FFF2-40B4-BE49-F238E27FC236}">
                <a16:creationId xmlns:a16="http://schemas.microsoft.com/office/drawing/2014/main" id="{DFB64E51-9B9E-9CBE-867F-A00650CE3435}"/>
              </a:ext>
            </a:extLst>
          </p:cNvPr>
          <p:cNvSpPr>
            <a:spLocks noGrp="1"/>
          </p:cNvSpPr>
          <p:nvPr>
            <p:ph idx="1"/>
          </p:nvPr>
        </p:nvSpPr>
        <p:spPr>
          <a:xfrm>
            <a:off x="1295401" y="2491531"/>
            <a:ext cx="9601196" cy="3749878"/>
          </a:xfrm>
        </p:spPr>
        <p:txBody>
          <a:bodyPr>
            <a:noAutofit/>
          </a:bodyPr>
          <a:lstStyle/>
          <a:p>
            <a:pPr marL="0" indent="0">
              <a:buNone/>
            </a:pPr>
            <a:r>
              <a:rPr lang="en-US" b="1"/>
              <a:t>    Historically</a:t>
            </a:r>
            <a:r>
              <a:rPr lang="en-US" dirty="0"/>
              <a:t>, these features have profoundly influenced human settlement and civilizations. The Indus Valley Civilization (c. 3300–1300 BCE), one of the world's earliest urban societies, thrived in the fertile Indus basin in modern Sindh, Punjab, and Balochistan, with major sites like Mohenjo-daro and Harappa relying on monsoon-fed rivers for agriculture and trade. Aridification around 1900 BCE contributed to its decline, shifting populations eastward. Subsequent eras saw the northern mountains act as barriers against invasions while passes enabled Achaemenid (518 BCE), Alexander's (326 BCE), Mauryan, Kushan, and later Arab, Ghaznavid, Mughal, and Sikh incursions, blending Central Asian, Persian, and South Asian cultures.</a:t>
            </a:r>
          </a:p>
          <a:p>
            <a:pPr marL="0" indent="0">
              <a:buNone/>
            </a:pPr>
            <a:br>
              <a:rPr lang="en-US" dirty="0"/>
            </a:br>
            <a:endParaRPr lang="en-US" dirty="0"/>
          </a:p>
        </p:txBody>
      </p:sp>
      <p:pic>
        <p:nvPicPr>
          <p:cNvPr id="4" name="Picture 3">
            <a:extLst>
              <a:ext uri="{FF2B5EF4-FFF2-40B4-BE49-F238E27FC236}">
                <a16:creationId xmlns:a16="http://schemas.microsoft.com/office/drawing/2014/main" id="{FB34A4F8-1EC6-F98B-254E-F0DA642A9376}"/>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33548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94251-98B7-47A1-A1A7-D350CB776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BA4AA-3DDF-BB79-C0AB-8B4DDE14AC49}"/>
              </a:ext>
            </a:extLst>
          </p:cNvPr>
          <p:cNvSpPr>
            <a:spLocks noGrp="1"/>
          </p:cNvSpPr>
          <p:nvPr>
            <p:ph type="title"/>
          </p:nvPr>
        </p:nvSpPr>
        <p:spPr/>
        <p:txBody>
          <a:bodyPr/>
          <a:lstStyle/>
          <a:p>
            <a:r>
              <a:rPr lang="en-US" b="1" dirty="0"/>
              <a:t>HISTORICAL PERSPECTIVE</a:t>
            </a:r>
          </a:p>
        </p:txBody>
      </p:sp>
      <p:sp>
        <p:nvSpPr>
          <p:cNvPr id="3" name="Content Placeholder 2">
            <a:extLst>
              <a:ext uri="{FF2B5EF4-FFF2-40B4-BE49-F238E27FC236}">
                <a16:creationId xmlns:a16="http://schemas.microsoft.com/office/drawing/2014/main" id="{ABA2D1BF-8E29-D408-329D-0EC2136DD1D1}"/>
              </a:ext>
            </a:extLst>
          </p:cNvPr>
          <p:cNvSpPr>
            <a:spLocks noGrp="1"/>
          </p:cNvSpPr>
          <p:nvPr>
            <p:ph idx="1"/>
          </p:nvPr>
        </p:nvSpPr>
        <p:spPr>
          <a:xfrm>
            <a:off x="1295401" y="2491531"/>
            <a:ext cx="9601196" cy="3749878"/>
          </a:xfrm>
        </p:spPr>
        <p:txBody>
          <a:bodyPr>
            <a:noAutofit/>
          </a:bodyPr>
          <a:lstStyle/>
          <a:p>
            <a:pPr marL="0" indent="0">
              <a:buNone/>
            </a:pPr>
            <a:r>
              <a:rPr lang="en-US" dirty="0"/>
              <a:t>   The Punjab plains supported Vedic tribes, Mughal agriculture, and Sikh Empire consolidation (1799–1849), while Balochistan's plateaus hosted nomadic pastoralism and trade routes to Iran. Post-1947 independence, these features continue to shape demographics, economy (e.g., Indus irrigation), and defense strategies. This topographic map illustrates Pakistan's varied relief, from northern peaks to southern plains and deserts, highlighting the Indus system's centrality. A political map delineates Pakistan's boundaries and provinces, underscoring its strategic location amid neighbors and disputed areas like Kashmir.</a:t>
            </a:r>
          </a:p>
          <a:p>
            <a:pPr marL="0" indent="0">
              <a:buNone/>
            </a:pPr>
            <a:br>
              <a:rPr lang="en-US" dirty="0"/>
            </a:br>
            <a:endParaRPr lang="en-US" dirty="0"/>
          </a:p>
        </p:txBody>
      </p:sp>
      <p:pic>
        <p:nvPicPr>
          <p:cNvPr id="4" name="Picture 3">
            <a:extLst>
              <a:ext uri="{FF2B5EF4-FFF2-40B4-BE49-F238E27FC236}">
                <a16:creationId xmlns:a16="http://schemas.microsoft.com/office/drawing/2014/main" id="{2E201FED-42C1-4E66-8536-B8F44351B14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041031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HISTORICAL PERSPECTIVE</a:t>
            </a:r>
          </a:p>
        </p:txBody>
      </p:sp>
      <p:sp>
        <p:nvSpPr>
          <p:cNvPr id="3" name="Content Placeholder 2"/>
          <p:cNvSpPr>
            <a:spLocks noGrp="1"/>
          </p:cNvSpPr>
          <p:nvPr>
            <p:ph idx="1"/>
          </p:nvPr>
        </p:nvSpPr>
        <p:spPr>
          <a:xfrm>
            <a:off x="1295401" y="2556932"/>
            <a:ext cx="9601196" cy="3684478"/>
          </a:xfrm>
        </p:spPr>
        <p:txBody>
          <a:bodyPr>
            <a:normAutofit fontScale="92500" lnSpcReduction="10000"/>
          </a:bodyPr>
          <a:lstStyle/>
          <a:p>
            <a:pPr marL="0" indent="0" algn="ctr">
              <a:buNone/>
            </a:pPr>
            <a:r>
              <a:rPr lang="en-US" sz="3200" b="1" dirty="0"/>
              <a:t>Strategic and Geopolitical Significance</a:t>
            </a:r>
            <a:endParaRPr lang="en-US" sz="3200" dirty="0"/>
          </a:p>
          <a:p>
            <a:pPr marL="0" indent="0">
              <a:buNone/>
            </a:pPr>
            <a:r>
              <a:rPr lang="en-US" dirty="0"/>
              <a:t>Pakistan's location bridges resource-rich Central Asia/West Asia to energy-deficient South Asia, enabling trade/transit via Gwadar port (China-Pakistan Economic Corridor). It influences Afghan stability, Kashmir dynamics, counter-terrorism, and regional forums such as South Asian Association for Regional Cooperation(SAARC),</a:t>
            </a:r>
            <a:r>
              <a:rPr lang="en-US" b="1" dirty="0"/>
              <a:t> </a:t>
            </a:r>
            <a:r>
              <a:rPr lang="en-US" dirty="0"/>
              <a:t>Economic Cooperation Organization(ECO),Organization of Islamic Cooperation (OIC). Northern mountains block cold winds, Indus plains support 60%+ population/agriculture, while the coast facilitates maritime trade. This geo-strategic pivot enhances its role in Eurasian connectivity and global energy/security routes.</a:t>
            </a:r>
          </a:p>
          <a:p>
            <a:pPr marL="0" indent="0">
              <a:buNone/>
            </a:pPr>
            <a:br>
              <a:rPr lang="en-US" sz="1800" dirty="0"/>
            </a:b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157</TotalTime>
  <Words>945</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Book Antiqua</vt:lpstr>
      <vt:lpstr>Garamond</vt:lpstr>
      <vt:lpstr>Organic</vt:lpstr>
      <vt:lpstr>بسم اللہ الرحمٰن الرحیم</vt:lpstr>
      <vt:lpstr>PowerPoint Presentation</vt:lpstr>
      <vt:lpstr>PAKISTAN STUDIES </vt:lpstr>
      <vt:lpstr>HISTORICAL PERSPECTIVE</vt:lpstr>
      <vt:lpstr>HISTORICAL PERSPECTIVE</vt:lpstr>
      <vt:lpstr>HISTORICAL PERSPECTIVE</vt:lpstr>
      <vt:lpstr>HISTORICAL PERSPECTIVE</vt:lpstr>
      <vt:lpstr>HISTORICAL PERSPECTIVE</vt:lpstr>
      <vt:lpstr>HISTORICAL PERSPECTIVE</vt:lpstr>
      <vt:lpstr> South Asian Association for Regional Cooperation(SAARC) </vt:lpstr>
      <vt:lpstr> Economic Cooperation Organization(ECO) </vt:lpstr>
      <vt:lpstr>Organization of Islamic Cooperation(OIC)</vt:lpstr>
      <vt:lpstr>This relief map illustrates Pakistan's diverse topography, from northern highlands (green/brown) to Indus plains and the Arabian Sea coast.</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2026-05-03T06:31:15Z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