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70" r:id="rId2"/>
    <p:sldId id="271" r:id="rId3"/>
    <p:sldId id="256" r:id="rId4"/>
    <p:sldId id="258" r:id="rId5"/>
    <p:sldId id="259" r:id="rId6"/>
    <p:sldId id="260" r:id="rId7"/>
    <p:sldId id="261" r:id="rId8"/>
    <p:sldId id="262" r:id="rId9"/>
    <p:sldId id="277" r:id="rId10"/>
    <p:sldId id="276"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778" autoAdjust="0"/>
    <p:restoredTop sz="94660"/>
  </p:normalViewPr>
  <p:slideViewPr>
    <p:cSldViewPr snapToGrid="0">
      <p:cViewPr varScale="1">
        <p:scale>
          <a:sx n="114" d="100"/>
          <a:sy n="114" d="100"/>
        </p:scale>
        <p:origin x="42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dullah Makhdoom" userId="51cc0cc03b02bac5" providerId="LiveId" clId="{3BAF0525-3969-4EA5-9CE8-9E993610D441}"/>
    <pc:docChg chg="custSel delSld modSld">
      <pc:chgData name="Abdullah Makhdoom" userId="51cc0cc03b02bac5" providerId="LiveId" clId="{3BAF0525-3969-4EA5-9CE8-9E993610D441}" dt="2026-05-03T06:01:01.714" v="120" actId="47"/>
      <pc:docMkLst>
        <pc:docMk/>
      </pc:docMkLst>
      <pc:sldChg chg="addSp delSp modSp mod">
        <pc:chgData name="Abdullah Makhdoom" userId="51cc0cc03b02bac5" providerId="LiveId" clId="{3BAF0525-3969-4EA5-9CE8-9E993610D441}" dt="2026-04-14T15:55:43.077" v="73" actId="403"/>
        <pc:sldMkLst>
          <pc:docMk/>
          <pc:sldMk cId="0" sldId="258"/>
        </pc:sldMkLst>
        <pc:spChg chg="mod">
          <ac:chgData name="Abdullah Makhdoom" userId="51cc0cc03b02bac5" providerId="LiveId" clId="{3BAF0525-3969-4EA5-9CE8-9E993610D441}" dt="2026-04-14T15:48:58.797" v="21" actId="20577"/>
          <ac:spMkLst>
            <pc:docMk/>
            <pc:sldMk cId="0" sldId="258"/>
            <ac:spMk id="2" creationId="{00000000-0000-0000-0000-000000000000}"/>
          </ac:spMkLst>
        </pc:spChg>
        <pc:spChg chg="add del mod">
          <ac:chgData name="Abdullah Makhdoom" userId="51cc0cc03b02bac5" providerId="LiveId" clId="{3BAF0525-3969-4EA5-9CE8-9E993610D441}" dt="2026-04-14T15:55:43.077" v="73" actId="403"/>
          <ac:spMkLst>
            <pc:docMk/>
            <pc:sldMk cId="0" sldId="258"/>
            <ac:spMk id="3" creationId="{00000000-0000-0000-0000-000000000000}"/>
          </ac:spMkLst>
        </pc:spChg>
      </pc:sldChg>
      <pc:sldChg chg="modSp mod">
        <pc:chgData name="Abdullah Makhdoom" userId="51cc0cc03b02bac5" providerId="LiveId" clId="{3BAF0525-3969-4EA5-9CE8-9E993610D441}" dt="2026-04-14T15:57:32.912" v="80" actId="20577"/>
        <pc:sldMkLst>
          <pc:docMk/>
          <pc:sldMk cId="0" sldId="259"/>
        </pc:sldMkLst>
        <pc:spChg chg="mod">
          <ac:chgData name="Abdullah Makhdoom" userId="51cc0cc03b02bac5" providerId="LiveId" clId="{3BAF0525-3969-4EA5-9CE8-9E993610D441}" dt="2026-04-14T15:50:58.966" v="38"/>
          <ac:spMkLst>
            <pc:docMk/>
            <pc:sldMk cId="0" sldId="259"/>
            <ac:spMk id="2" creationId="{00000000-0000-0000-0000-000000000000}"/>
          </ac:spMkLst>
        </pc:spChg>
        <pc:spChg chg="mod">
          <ac:chgData name="Abdullah Makhdoom" userId="51cc0cc03b02bac5" providerId="LiveId" clId="{3BAF0525-3969-4EA5-9CE8-9E993610D441}" dt="2026-04-14T15:57:32.912" v="80" actId="20577"/>
          <ac:spMkLst>
            <pc:docMk/>
            <pc:sldMk cId="0" sldId="259"/>
            <ac:spMk id="3" creationId="{00000000-0000-0000-0000-000000000000}"/>
          </ac:spMkLst>
        </pc:spChg>
      </pc:sldChg>
      <pc:sldChg chg="modSp mod">
        <pc:chgData name="Abdullah Makhdoom" userId="51cc0cc03b02bac5" providerId="LiveId" clId="{3BAF0525-3969-4EA5-9CE8-9E993610D441}" dt="2026-05-02T13:13:57.442" v="105" actId="20577"/>
        <pc:sldMkLst>
          <pc:docMk/>
          <pc:sldMk cId="0" sldId="260"/>
        </pc:sldMkLst>
        <pc:spChg chg="mod">
          <ac:chgData name="Abdullah Makhdoom" userId="51cc0cc03b02bac5" providerId="LiveId" clId="{3BAF0525-3969-4EA5-9CE8-9E993610D441}" dt="2026-04-14T15:51:14.669" v="39"/>
          <ac:spMkLst>
            <pc:docMk/>
            <pc:sldMk cId="0" sldId="260"/>
            <ac:spMk id="2" creationId="{00000000-0000-0000-0000-000000000000}"/>
          </ac:spMkLst>
        </pc:spChg>
        <pc:spChg chg="mod">
          <ac:chgData name="Abdullah Makhdoom" userId="51cc0cc03b02bac5" providerId="LiveId" clId="{3BAF0525-3969-4EA5-9CE8-9E993610D441}" dt="2026-05-02T13:13:57.442" v="105" actId="20577"/>
          <ac:spMkLst>
            <pc:docMk/>
            <pc:sldMk cId="0" sldId="260"/>
            <ac:spMk id="3" creationId="{00000000-0000-0000-0000-000000000000}"/>
          </ac:spMkLst>
        </pc:spChg>
      </pc:sldChg>
      <pc:sldChg chg="modSp mod">
        <pc:chgData name="Abdullah Makhdoom" userId="51cc0cc03b02bac5" providerId="LiveId" clId="{3BAF0525-3969-4EA5-9CE8-9E993610D441}" dt="2026-04-14T16:00:39.869" v="96" actId="20577"/>
        <pc:sldMkLst>
          <pc:docMk/>
          <pc:sldMk cId="0" sldId="261"/>
        </pc:sldMkLst>
        <pc:spChg chg="mod">
          <ac:chgData name="Abdullah Makhdoom" userId="51cc0cc03b02bac5" providerId="LiveId" clId="{3BAF0525-3969-4EA5-9CE8-9E993610D441}" dt="2026-04-14T15:51:26.841" v="40"/>
          <ac:spMkLst>
            <pc:docMk/>
            <pc:sldMk cId="0" sldId="261"/>
            <ac:spMk id="2" creationId="{00000000-0000-0000-0000-000000000000}"/>
          </ac:spMkLst>
        </pc:spChg>
        <pc:spChg chg="mod">
          <ac:chgData name="Abdullah Makhdoom" userId="51cc0cc03b02bac5" providerId="LiveId" clId="{3BAF0525-3969-4EA5-9CE8-9E993610D441}" dt="2026-04-14T16:00:39.869" v="96" actId="20577"/>
          <ac:spMkLst>
            <pc:docMk/>
            <pc:sldMk cId="0" sldId="261"/>
            <ac:spMk id="3" creationId="{00000000-0000-0000-0000-000000000000}"/>
          </ac:spMkLst>
        </pc:spChg>
      </pc:sldChg>
      <pc:sldChg chg="modSp mod">
        <pc:chgData name="Abdullah Makhdoom" userId="51cc0cc03b02bac5" providerId="LiveId" clId="{3BAF0525-3969-4EA5-9CE8-9E993610D441}" dt="2026-05-03T06:00:52.792" v="114" actId="255"/>
        <pc:sldMkLst>
          <pc:docMk/>
          <pc:sldMk cId="0" sldId="262"/>
        </pc:sldMkLst>
        <pc:spChg chg="mod">
          <ac:chgData name="Abdullah Makhdoom" userId="51cc0cc03b02bac5" providerId="LiveId" clId="{3BAF0525-3969-4EA5-9CE8-9E993610D441}" dt="2026-04-14T15:51:37.200" v="41"/>
          <ac:spMkLst>
            <pc:docMk/>
            <pc:sldMk cId="0" sldId="262"/>
            <ac:spMk id="2" creationId="{00000000-0000-0000-0000-000000000000}"/>
          </ac:spMkLst>
        </pc:spChg>
        <pc:spChg chg="mod">
          <ac:chgData name="Abdullah Makhdoom" userId="51cc0cc03b02bac5" providerId="LiveId" clId="{3BAF0525-3969-4EA5-9CE8-9E993610D441}" dt="2026-05-03T06:00:52.792" v="114" actId="255"/>
          <ac:spMkLst>
            <pc:docMk/>
            <pc:sldMk cId="0" sldId="262"/>
            <ac:spMk id="3" creationId="{00000000-0000-0000-0000-000000000000}"/>
          </ac:spMkLst>
        </pc:spChg>
      </pc:sldChg>
      <pc:sldChg chg="del">
        <pc:chgData name="Abdullah Makhdoom" userId="51cc0cc03b02bac5" providerId="LiveId" clId="{3BAF0525-3969-4EA5-9CE8-9E993610D441}" dt="2026-05-03T06:00:59.652" v="116" actId="47"/>
        <pc:sldMkLst>
          <pc:docMk/>
          <pc:sldMk cId="0" sldId="264"/>
        </pc:sldMkLst>
      </pc:sldChg>
      <pc:sldChg chg="modSp del mod">
        <pc:chgData name="Abdullah Makhdoom" userId="51cc0cc03b02bac5" providerId="LiveId" clId="{3BAF0525-3969-4EA5-9CE8-9E993610D441}" dt="2026-05-03T06:00:58.870" v="115" actId="47"/>
        <pc:sldMkLst>
          <pc:docMk/>
          <pc:sldMk cId="0" sldId="269"/>
        </pc:sldMkLst>
        <pc:spChg chg="mod">
          <ac:chgData name="Abdullah Makhdoom" userId="51cc0cc03b02bac5" providerId="LiveId" clId="{3BAF0525-3969-4EA5-9CE8-9E993610D441}" dt="2026-05-03T05:59:31.527" v="106" actId="21"/>
          <ac:spMkLst>
            <pc:docMk/>
            <pc:sldMk cId="0" sldId="269"/>
            <ac:spMk id="6" creationId="{B8160873-44FE-290B-EAE7-4DA8D0A0F60B}"/>
          </ac:spMkLst>
        </pc:spChg>
      </pc:sldChg>
      <pc:sldChg chg="del">
        <pc:chgData name="Abdullah Makhdoom" userId="51cc0cc03b02bac5" providerId="LiveId" clId="{3BAF0525-3969-4EA5-9CE8-9E993610D441}" dt="2026-05-03T06:01:00.183" v="117" actId="47"/>
        <pc:sldMkLst>
          <pc:docMk/>
          <pc:sldMk cId="678857513" sldId="272"/>
        </pc:sldMkLst>
      </pc:sldChg>
      <pc:sldChg chg="del">
        <pc:chgData name="Abdullah Makhdoom" userId="51cc0cc03b02bac5" providerId="LiveId" clId="{3BAF0525-3969-4EA5-9CE8-9E993610D441}" dt="2026-05-03T06:01:00.652" v="118" actId="47"/>
        <pc:sldMkLst>
          <pc:docMk/>
          <pc:sldMk cId="3654876306" sldId="273"/>
        </pc:sldMkLst>
      </pc:sldChg>
      <pc:sldChg chg="del">
        <pc:chgData name="Abdullah Makhdoom" userId="51cc0cc03b02bac5" providerId="LiveId" clId="{3BAF0525-3969-4EA5-9CE8-9E993610D441}" dt="2026-05-03T06:01:01.089" v="119" actId="47"/>
        <pc:sldMkLst>
          <pc:docMk/>
          <pc:sldMk cId="480287355" sldId="274"/>
        </pc:sldMkLst>
      </pc:sldChg>
      <pc:sldChg chg="del">
        <pc:chgData name="Abdullah Makhdoom" userId="51cc0cc03b02bac5" providerId="LiveId" clId="{3BAF0525-3969-4EA5-9CE8-9E993610D441}" dt="2026-05-03T06:01:01.714" v="120" actId="47"/>
        <pc:sldMkLst>
          <pc:docMk/>
          <pc:sldMk cId="2758347771" sldId="275"/>
        </pc:sldMkLst>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5/3/2026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t>5/3/2026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5/3/2026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t>5/3/2026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t>5/3/2026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t>5/3/2026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5/3/2026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t>5/3/2026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t>5/3/2026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p:txBody>
          <a:bodyPr/>
          <a:lstStyle/>
          <a:p>
            <a:r>
              <a:rPr lang="ar-AE" b="1" dirty="0">
                <a:sym typeface="+mn-ea"/>
              </a:rPr>
              <a:t>بسم اللہ الرحمٰن الرحیم</a:t>
            </a:r>
            <a:endParaRPr lang="en-US"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B0DF51F-AF76-9E92-72BF-EFE433770DEF}"/>
              </a:ext>
            </a:extLst>
          </p:cNvPr>
          <p:cNvPicPr>
            <a:picLocks noGrp="1" noChangeAspect="1"/>
          </p:cNvPicPr>
          <p:nvPr>
            <p:ph idx="1"/>
          </p:nvPr>
        </p:nvPicPr>
        <p:blipFill>
          <a:blip r:embed="rId2"/>
          <a:stretch>
            <a:fillRect/>
          </a:stretch>
        </p:blipFill>
        <p:spPr>
          <a:xfrm>
            <a:off x="2595154" y="914401"/>
            <a:ext cx="7332617" cy="5138056"/>
          </a:xfrm>
        </p:spPr>
      </p:pic>
      <p:pic>
        <p:nvPicPr>
          <p:cNvPr id="6" name="Picture 5">
            <a:extLst>
              <a:ext uri="{FF2B5EF4-FFF2-40B4-BE49-F238E27FC236}">
                <a16:creationId xmlns:a16="http://schemas.microsoft.com/office/drawing/2014/main" id="{FC94B5E4-8176-AC52-F759-36C22314D871}"/>
              </a:ext>
            </a:extLst>
          </p:cNvPr>
          <p:cNvPicPr>
            <a:picLocks noChangeAspect="1"/>
          </p:cNvPicPr>
          <p:nvPr/>
        </p:nvPicPr>
        <p:blipFill>
          <a:blip r:embed="rId3"/>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14544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rcRect t="15322" b="11773"/>
          <a:stretch>
            <a:fillRect/>
          </a:stretch>
        </p:blipFill>
        <p:spPr>
          <a:xfrm>
            <a:off x="4093210" y="1382395"/>
            <a:ext cx="4004945" cy="4020820"/>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599430" y="1382395"/>
            <a:ext cx="631190" cy="518160"/>
          </a:xfrm>
          <a:prstGeom prst="rect">
            <a:avLst/>
          </a:prstGeom>
        </p:spPr>
      </p:pic>
      <p:sp>
        <p:nvSpPr>
          <p:cNvPr id="2" name="Title 1"/>
          <p:cNvSpPr>
            <a:spLocks noGrp="1"/>
          </p:cNvSpPr>
          <p:nvPr>
            <p:ph type="ctrTitle"/>
          </p:nvPr>
        </p:nvSpPr>
        <p:spPr>
          <a:xfrm>
            <a:off x="1052195" y="1871345"/>
            <a:ext cx="10096500" cy="1515745"/>
          </a:xfrm>
        </p:spPr>
        <p:txBody>
          <a:bodyPr/>
          <a:lstStyle/>
          <a:p>
            <a:r>
              <a:rPr lang="en-US" b="1" dirty="0">
                <a:latin typeface="Book Antiqua" panose="02040602050305030304" pitchFamily="18" charset="0"/>
                <a:sym typeface="+mn-ea"/>
              </a:rPr>
              <a:t>PAKISTAN STUDIES </a:t>
            </a:r>
            <a:endParaRPr lang="en-US" b="1" dirty="0"/>
          </a:p>
        </p:txBody>
      </p:sp>
      <p:sp>
        <p:nvSpPr>
          <p:cNvPr id="3" name="Subtitle 2"/>
          <p:cNvSpPr>
            <a:spLocks noGrp="1"/>
          </p:cNvSpPr>
          <p:nvPr>
            <p:ph type="subTitle" idx="1"/>
          </p:nvPr>
        </p:nvSpPr>
        <p:spPr>
          <a:xfrm>
            <a:off x="2692398" y="3470911"/>
            <a:ext cx="6815669" cy="2102575"/>
          </a:xfrm>
        </p:spPr>
        <p:txBody>
          <a:bodyPr>
            <a:normAutofit fontScale="92500" lnSpcReduction="10000"/>
          </a:bodyPr>
          <a:lstStyle/>
          <a:p>
            <a:r>
              <a:rPr lang="en-US" sz="2000" b="1" u="sng" dirty="0"/>
              <a:t>Instructor: Khalid Makhdoom </a:t>
            </a:r>
          </a:p>
          <a:p>
            <a:r>
              <a:rPr lang="en-US" sz="2000" b="1" u="sng" dirty="0"/>
              <a:t> </a:t>
            </a:r>
          </a:p>
          <a:p>
            <a:r>
              <a:rPr lang="en-US" sz="2000" b="1" u="sng" dirty="0"/>
              <a:t>Course code : ISP-321</a:t>
            </a:r>
          </a:p>
          <a:p>
            <a:r>
              <a:rPr lang="en-US" sz="2000" b="1" u="sng" dirty="0"/>
              <a:t> </a:t>
            </a:r>
          </a:p>
          <a:p>
            <a:r>
              <a:rPr lang="en-US" sz="2000" b="1" u="sng" dirty="0"/>
              <a:t>Credit hours : 2</a:t>
            </a:r>
          </a:p>
          <a:p>
            <a:endParaRPr lang="en-US" b="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HISTORICAL PERSPECTIVE</a:t>
            </a:r>
          </a:p>
        </p:txBody>
      </p:sp>
      <p:sp>
        <p:nvSpPr>
          <p:cNvPr id="3" name="Content Placeholder 2"/>
          <p:cNvSpPr>
            <a:spLocks noGrp="1"/>
          </p:cNvSpPr>
          <p:nvPr>
            <p:ph idx="1"/>
          </p:nvPr>
        </p:nvSpPr>
        <p:spPr>
          <a:xfrm>
            <a:off x="1295401" y="2569029"/>
            <a:ext cx="9601196" cy="3648891"/>
          </a:xfrm>
        </p:spPr>
        <p:txBody>
          <a:bodyPr>
            <a:normAutofit/>
          </a:bodyPr>
          <a:lstStyle/>
          <a:p>
            <a:pPr marL="0" indent="0" algn="ctr">
              <a:buNone/>
            </a:pPr>
            <a:endParaRPr lang="en-US" sz="3600" b="1" dirty="0"/>
          </a:p>
          <a:p>
            <a:pPr marL="0" indent="0" algn="ctr">
              <a:buNone/>
            </a:pPr>
            <a:r>
              <a:rPr lang="en-US" sz="3600" b="1" dirty="0"/>
              <a:t>Muslim Advent in the Indian Subcontinent</a:t>
            </a:r>
          </a:p>
          <a:p>
            <a:pPr marL="0" indent="0" algn="ctr">
              <a:buNone/>
            </a:pPr>
            <a:r>
              <a:rPr lang="en-US" dirty="0"/>
              <a:t>Muslim presence began in the subcontinent through Arab traders in southern India (Kerala, Malabar Coast) as early as the 7th century CE (Common Era)  but political advent started with military conquests from the west.</a:t>
            </a:r>
            <a:endParaRPr lang="en-US" sz="40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MUSLIM ADVENT IN THE INDIAN SUBCONTINENT</a:t>
            </a:r>
          </a:p>
        </p:txBody>
      </p:sp>
      <p:sp>
        <p:nvSpPr>
          <p:cNvPr id="3" name="Content Placeholder 2"/>
          <p:cNvSpPr>
            <a:spLocks noGrp="1"/>
          </p:cNvSpPr>
          <p:nvPr>
            <p:ph idx="1"/>
          </p:nvPr>
        </p:nvSpPr>
        <p:spPr>
          <a:xfrm>
            <a:off x="1295401" y="2556932"/>
            <a:ext cx="9601196" cy="3642532"/>
          </a:xfrm>
        </p:spPr>
        <p:txBody>
          <a:bodyPr>
            <a:normAutofit/>
          </a:bodyPr>
          <a:lstStyle/>
          <a:p>
            <a:pPr marL="0" indent="0">
              <a:buNone/>
            </a:pPr>
            <a:r>
              <a:rPr lang="en-US" b="1" dirty="0"/>
              <a:t>Early Arab Conquest (711–713 CE)</a:t>
            </a:r>
          </a:p>
          <a:p>
            <a:pPr marL="0" indent="0">
              <a:buNone/>
            </a:pPr>
            <a:r>
              <a:rPr lang="en-US" dirty="0"/>
              <a:t>  The first major incursion was the Umayyad Caliphate's invasion of Sindh (modern Pakistan) led by 17-year-old Muhammad bin Qasim in 711 CE. Sent by Al-Hajjaj bin Yusuf, he defeated Raja Dahir of the Brahmin dynasty at Debal (near modern Karachi), capturing Sindh and Multan by 713 CE with a small Syrian force. This established the first Muslim foothold, introducing Islamic administration, but influence remained limited to Sindh and southern Punjab.</a:t>
            </a:r>
          </a:p>
          <a:p>
            <a:pPr marL="0" lvl="0" indent="0" algn="ctr">
              <a:buNone/>
            </a:pPr>
            <a:endParaRPr lang="en-US"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MUSLIM ADVENT IN THE INDIAN SUBCONTINENT</a:t>
            </a:r>
          </a:p>
        </p:txBody>
      </p:sp>
      <p:sp>
        <p:nvSpPr>
          <p:cNvPr id="3" name="Content Placeholder 2"/>
          <p:cNvSpPr>
            <a:spLocks noGrp="1"/>
          </p:cNvSpPr>
          <p:nvPr>
            <p:ph idx="1"/>
          </p:nvPr>
        </p:nvSpPr>
        <p:spPr/>
        <p:txBody>
          <a:bodyPr>
            <a:noAutofit/>
          </a:bodyPr>
          <a:lstStyle/>
          <a:p>
            <a:pPr marL="0" indent="0">
              <a:buNone/>
            </a:pPr>
            <a:r>
              <a:rPr lang="en-US" sz="2800" b="1" dirty="0"/>
              <a:t>Ghaznavis and Ghoris Raids (10th–12th Centuries)</a:t>
            </a:r>
          </a:p>
          <a:p>
            <a:pPr marL="0" indent="0">
              <a:buNone/>
            </a:pPr>
            <a:r>
              <a:rPr lang="en-US" dirty="0"/>
              <a:t>Turkic Muslim rulers from Afghanistan expanded eastward: Mahmood of Ghazni (997–1030 CE) raided Punjab 17 times, sacking Somnath and Nagar Kot temples, but focused on plunder rather than rule. Muhammad of Ghor decisively defeated Prithviraj Chauhan at the Second Battle of Tarain, Haryana, India (1192 CE), capturing Delhi and laying foundations for permanent Muslim rule.</a:t>
            </a:r>
          </a:p>
          <a:p>
            <a:pPr marL="0" indent="0" algn="ctr">
              <a:buNone/>
            </a:pPr>
            <a:endParaRPr lang="en-US" sz="3200" b="1"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MUSLIM ADVENT IN THE INDIAN SUBCONTINENT</a:t>
            </a:r>
          </a:p>
        </p:txBody>
      </p:sp>
      <p:sp>
        <p:nvSpPr>
          <p:cNvPr id="3" name="Content Placeholder 2"/>
          <p:cNvSpPr>
            <a:spLocks noGrp="1"/>
          </p:cNvSpPr>
          <p:nvPr>
            <p:ph idx="1"/>
          </p:nvPr>
        </p:nvSpPr>
        <p:spPr>
          <a:xfrm>
            <a:off x="1295401" y="2556931"/>
            <a:ext cx="9601196" cy="3709645"/>
          </a:xfrm>
        </p:spPr>
        <p:txBody>
          <a:bodyPr>
            <a:normAutofit lnSpcReduction="10000"/>
          </a:bodyPr>
          <a:lstStyle/>
          <a:p>
            <a:pPr marL="0" indent="0">
              <a:buNone/>
            </a:pPr>
            <a:r>
              <a:rPr lang="en-US" b="1" dirty="0"/>
              <a:t>Delhi Sultanate (1206 CE Onward)</a:t>
            </a:r>
          </a:p>
          <a:p>
            <a:pPr marL="0" indent="0">
              <a:buNone/>
            </a:pPr>
            <a:r>
              <a:rPr lang="en-US" dirty="0"/>
              <a:t>Qutb-</a:t>
            </a:r>
            <a:r>
              <a:rPr lang="en-US" dirty="0" err="1"/>
              <a:t>ud</a:t>
            </a:r>
            <a:r>
              <a:rPr lang="en-US" dirty="0"/>
              <a:t>-Din Aibak, Muhammad of Ghor's slave-general, founded the Delhi Sultanate (Mamluk Dynasty, 1206–1290 CE), controlling northern India from Delhi and spreading Islam via conquests into Bengal (1204 by Bakhtiyar Khalji). Successor dynasties (Khalji, Tughlaq) consolidated rule across the Gangetic plains and Deccan.</a:t>
            </a:r>
          </a:p>
          <a:p>
            <a:pPr marL="0" indent="0">
              <a:buNone/>
            </a:pPr>
            <a:r>
              <a:rPr lang="en-US" dirty="0"/>
              <a:t>Later, the Mughals (1526 onward) under Babur unified much of the subcontinent. Islam spread via Sufi missionaries, trade, and patronage alongside conquests, shaping Pakistan and India's cultural landscape.</a:t>
            </a:r>
          </a:p>
          <a:p>
            <a:pPr marL="0" indent="0" algn="r">
              <a:buNone/>
            </a:pPr>
            <a:endParaRPr lang="en-US" sz="1800"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
        <p:nvSpPr>
          <p:cNvPr id="5" name="Text Box 4"/>
          <p:cNvSpPr txBox="1"/>
          <p:nvPr/>
        </p:nvSpPr>
        <p:spPr>
          <a:xfrm>
            <a:off x="6864985" y="483235"/>
            <a:ext cx="4064000" cy="368300"/>
          </a:xfrm>
          <a:prstGeom prst="rect">
            <a:avLst/>
          </a:prstGeom>
          <a:noFill/>
        </p:spPr>
        <p:txBody>
          <a:bodyPr wrap="square" rtlCol="0">
            <a:spAutoFit/>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MUSLIM ADVENT IN THE INDIAN SUBCONTINENT</a:t>
            </a:r>
          </a:p>
        </p:txBody>
      </p:sp>
      <p:sp>
        <p:nvSpPr>
          <p:cNvPr id="3" name="Content Placeholder 2"/>
          <p:cNvSpPr>
            <a:spLocks noGrp="1"/>
          </p:cNvSpPr>
          <p:nvPr>
            <p:ph idx="1"/>
          </p:nvPr>
        </p:nvSpPr>
        <p:spPr>
          <a:xfrm>
            <a:off x="1295401" y="2556932"/>
            <a:ext cx="9601196" cy="3626154"/>
          </a:xfrm>
        </p:spPr>
        <p:txBody>
          <a:bodyPr>
            <a:noAutofit/>
          </a:bodyPr>
          <a:lstStyle/>
          <a:p>
            <a:r>
              <a:rPr lang="en-US" sz="1800" b="1" dirty="0"/>
              <a:t>Ghaznavid and Ghurid Periods:</a:t>
            </a:r>
            <a:r>
              <a:rPr lang="en-US" sz="1800" dirty="0"/>
              <a:t> Incursions by Mahmud of Ghazni were later followed by the conquests of Muhammad of Ghor, who is widely credited with establishing a more permanent Muslim political foundation in Northern India.</a:t>
            </a:r>
          </a:p>
          <a:p>
            <a:r>
              <a:rPr lang="en-US" sz="1800" b="1" dirty="0"/>
              <a:t>Delhi Sultanate (1206–1526 CE):</a:t>
            </a:r>
            <a:r>
              <a:rPr lang="en-US" sz="1800" dirty="0"/>
              <a:t> This period saw the rise and fall of several dynasties—including the Slave, Khalji, Tughluq, Sayyid, and Lodi dynasties—which consolidated rule over vast territories.</a:t>
            </a:r>
          </a:p>
          <a:p>
            <a:r>
              <a:rPr lang="en-US" sz="1800" b="1" dirty="0"/>
              <a:t>Mughal Empire:</a:t>
            </a:r>
            <a:r>
              <a:rPr lang="en-US" sz="1800" dirty="0"/>
              <a:t> Building upon the foundations laid by earlier sultanates, the Mughal Empire further centralized administrative, economic, and cultural power across much of the subcontinent.</a:t>
            </a:r>
          </a:p>
          <a:p>
            <a:pPr marL="0" indent="0">
              <a:buNone/>
            </a:pPr>
            <a:r>
              <a:rPr lang="en-US" sz="1800" dirty="0"/>
              <a:t>This era of Islamic influence profoundly impacted the region, introducing Persian-influenced administrative systems, advancements in science, and unique architectural styles such as domes and arches.</a:t>
            </a:r>
          </a:p>
          <a:p>
            <a:pPr marL="0" indent="0">
              <a:buNone/>
            </a:pPr>
            <a:br>
              <a:rPr lang="en-US" sz="1800" dirty="0"/>
            </a:br>
            <a:endParaRPr lang="en-US" sz="1800" b="1" u="sng" dirty="0"/>
          </a:p>
          <a:p>
            <a:endParaRPr lang="en-US" sz="2000" dirty="0"/>
          </a:p>
          <a:p>
            <a:pPr marL="0" indent="0">
              <a:buNone/>
            </a:pPr>
            <a:br>
              <a:rPr lang="en-US" sz="2800" dirty="0"/>
            </a:br>
            <a:endParaRPr lang="en-US" sz="2800" b="1" u="sng" dirty="0"/>
          </a:p>
        </p:txBody>
      </p:sp>
      <p:pic>
        <p:nvPicPr>
          <p:cNvPr id="4" name="Picture 3"/>
          <p:cNvPicPr>
            <a:picLocks noChangeAspect="1"/>
          </p:cNvPicPr>
          <p:nvPr/>
        </p:nvPicPr>
        <p:blipFill>
          <a:blip r:embed="rId2"/>
          <a:stretch>
            <a:fillRect/>
          </a:stretch>
        </p:blipFill>
        <p:spPr>
          <a:xfrm>
            <a:off x="5448226" y="499202"/>
            <a:ext cx="842838" cy="42399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E1F5C7-EDF6-41C5-A20C-85ACE136356E}"/>
              </a:ext>
            </a:extLst>
          </p:cNvPr>
          <p:cNvSpPr>
            <a:spLocks noGrp="1"/>
          </p:cNvSpPr>
          <p:nvPr>
            <p:ph idx="1"/>
          </p:nvPr>
        </p:nvSpPr>
        <p:spPr>
          <a:xfrm>
            <a:off x="1295402" y="2365344"/>
            <a:ext cx="9601196" cy="3318936"/>
          </a:xfrm>
        </p:spPr>
        <p:txBody>
          <a:bodyPr/>
          <a:lstStyle/>
          <a:p>
            <a:pPr marL="0" indent="0" algn="ctr">
              <a:buNone/>
            </a:pPr>
            <a:r>
              <a:rPr lang="en-US" sz="9600" b="1" dirty="0">
                <a:effectLst>
                  <a:outerShdw blurRad="38100" dist="38100" dir="2700000" algn="tl">
                    <a:srgbClr val="000000">
                      <a:alpha val="43137"/>
                    </a:srgbClr>
                  </a:outerShdw>
                </a:effectLst>
              </a:rPr>
              <a:t>Thank you </a:t>
            </a:r>
          </a:p>
          <a:p>
            <a:pPr marL="0" indent="0">
              <a:buNone/>
            </a:pPr>
            <a:endParaRPr lang="en-US" dirty="0"/>
          </a:p>
        </p:txBody>
      </p:sp>
      <p:pic>
        <p:nvPicPr>
          <p:cNvPr id="4" name="Picture 3">
            <a:extLst>
              <a:ext uri="{FF2B5EF4-FFF2-40B4-BE49-F238E27FC236}">
                <a16:creationId xmlns:a16="http://schemas.microsoft.com/office/drawing/2014/main" id="{BED1BC85-F5FE-F167-0BDB-1FC7CD4A6049}"/>
              </a:ext>
            </a:extLst>
          </p:cNvPr>
          <p:cNvPicPr>
            <a:picLocks noChangeAspect="1"/>
          </p:cNvPicPr>
          <p:nvPr/>
        </p:nvPicPr>
        <p:blipFill>
          <a:blip r:embed="rId2"/>
          <a:stretch>
            <a:fillRect/>
          </a:stretch>
        </p:blipFill>
        <p:spPr>
          <a:xfrm>
            <a:off x="5448226" y="499202"/>
            <a:ext cx="842838" cy="423994"/>
          </a:xfrm>
          <a:prstGeom prst="rect">
            <a:avLst/>
          </a:prstGeom>
        </p:spPr>
      </p:pic>
    </p:spTree>
    <p:extLst>
      <p:ext uri="{BB962C8B-B14F-4D97-AF65-F5344CB8AC3E}">
        <p14:creationId xmlns:p14="http://schemas.microsoft.com/office/powerpoint/2010/main" val="14594163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155</TotalTime>
  <Words>490</Words>
  <Application>Microsoft Office PowerPoint</Application>
  <PresentationFormat>Widescreen</PresentationFormat>
  <Paragraphs>30</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Book Antiqua</vt:lpstr>
      <vt:lpstr>Garamond</vt:lpstr>
      <vt:lpstr>Organic</vt:lpstr>
      <vt:lpstr>بسم اللہ الرحمٰن الرحیم</vt:lpstr>
      <vt:lpstr>PowerPoint Presentation</vt:lpstr>
      <vt:lpstr>PAKISTAN STUDIES </vt:lpstr>
      <vt:lpstr>HISTORICAL PERSPECTIVE</vt:lpstr>
      <vt:lpstr>MUSLIM ADVENT IN THE INDIAN SUBCONTINENT</vt:lpstr>
      <vt:lpstr>MUSLIM ADVENT IN THE INDIAN SUBCONTINENT</vt:lpstr>
      <vt:lpstr>MUSLIM ADVENT IN THE INDIAN SUBCONTINENT</vt:lpstr>
      <vt:lpstr>MUSLIM ADVENT IN THE INDIAN SUBCONTINENT</vt:lpstr>
      <vt:lpstr>PowerPoint Presentation</vt:lpstr>
      <vt:lpstr>PowerPoint Presentation</vt:lpstr>
    </vt:vector>
  </TitlesOfParts>
  <Company>MRT www.Win2Farsi.com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BEHAVIOURAL SCIENCE</dc:title>
  <dc:creator>Moorche</dc:creator>
  <cp:lastModifiedBy>Abdullah Makhdoom</cp:lastModifiedBy>
  <cp:revision>18</cp:revision>
  <dcterms:created xsi:type="dcterms:W3CDTF">2025-11-19T16:25:00Z</dcterms:created>
  <dcterms:modified xsi:type="dcterms:W3CDTF">2026-05-03T06:01:05Z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23B5E242847F424F9089F886C16DBFDB_13</vt:lpwstr>
  </property>
  <property fmtid="{D5CDD505-2E9C-101B-9397-08002B2CF9AE}" pid="3" name="KSOProductBuildVer">
    <vt:lpwstr>1033-12.2.0.23155</vt:lpwstr>
  </property>
</Properties>
</file>