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7"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modSld">
      <pc:chgData name="Abdullah Makhdoom" userId="51cc0cc03b02bac5" providerId="LiveId" clId="{3BAF0525-3969-4EA5-9CE8-9E993610D441}" dt="2026-04-19T05:10:16.221" v="385" actId="403"/>
      <pc:docMkLst>
        <pc:docMk/>
      </pc:docMkLst>
      <pc:sldChg chg="modSp mod">
        <pc:chgData name="Abdullah Makhdoom" userId="51cc0cc03b02bac5" providerId="LiveId" clId="{3BAF0525-3969-4EA5-9CE8-9E993610D441}" dt="2026-04-19T04:14:48.484" v="6" actId="20577"/>
        <pc:sldMkLst>
          <pc:docMk/>
          <pc:sldMk cId="0" sldId="256"/>
        </pc:sldMkLst>
        <pc:spChg chg="mod">
          <ac:chgData name="Abdullah Makhdoom" userId="51cc0cc03b02bac5" providerId="LiveId" clId="{3BAF0525-3969-4EA5-9CE8-9E993610D441}" dt="2026-04-19T04:14:48.484" v="6" actId="20577"/>
          <ac:spMkLst>
            <pc:docMk/>
            <pc:sldMk cId="0" sldId="256"/>
            <ac:spMk id="3" creationId="{00000000-0000-0000-0000-000000000000}"/>
          </ac:spMkLst>
        </pc:spChg>
      </pc:sldChg>
      <pc:sldChg chg="modSp mod">
        <pc:chgData name="Abdullah Makhdoom" userId="51cc0cc03b02bac5" providerId="LiveId" clId="{3BAF0525-3969-4EA5-9CE8-9E993610D441}" dt="2026-04-19T04:18:03.397" v="112" actId="20577"/>
        <pc:sldMkLst>
          <pc:docMk/>
          <pc:sldMk cId="0" sldId="258"/>
        </pc:sldMkLst>
        <pc:spChg chg="mod">
          <ac:chgData name="Abdullah Makhdoom" userId="51cc0cc03b02bac5" providerId="LiveId" clId="{3BAF0525-3969-4EA5-9CE8-9E993610D441}" dt="2026-04-19T04:15:34.140" v="37" actId="20577"/>
          <ac:spMkLst>
            <pc:docMk/>
            <pc:sldMk cId="0" sldId="258"/>
            <ac:spMk id="2" creationId="{00000000-0000-0000-0000-000000000000}"/>
          </ac:spMkLst>
        </pc:spChg>
        <pc:spChg chg="mod">
          <ac:chgData name="Abdullah Makhdoom" userId="51cc0cc03b02bac5" providerId="LiveId" clId="{3BAF0525-3969-4EA5-9CE8-9E993610D441}" dt="2026-04-19T04:18:03.397" v="112" actId="20577"/>
          <ac:spMkLst>
            <pc:docMk/>
            <pc:sldMk cId="0" sldId="258"/>
            <ac:spMk id="3" creationId="{00000000-0000-0000-0000-000000000000}"/>
          </ac:spMkLst>
        </pc:spChg>
      </pc:sldChg>
      <pc:sldChg chg="modSp mod">
        <pc:chgData name="Abdullah Makhdoom" userId="51cc0cc03b02bac5" providerId="LiveId" clId="{3BAF0525-3969-4EA5-9CE8-9E993610D441}" dt="2026-04-19T05:10:16.221" v="385" actId="403"/>
        <pc:sldMkLst>
          <pc:docMk/>
          <pc:sldMk cId="0" sldId="259"/>
        </pc:sldMkLst>
        <pc:spChg chg="mod">
          <ac:chgData name="Abdullah Makhdoom" userId="51cc0cc03b02bac5" providerId="LiveId" clId="{3BAF0525-3969-4EA5-9CE8-9E993610D441}" dt="2026-04-19T04:18:58.819" v="120" actId="20577"/>
          <ac:spMkLst>
            <pc:docMk/>
            <pc:sldMk cId="0" sldId="259"/>
            <ac:spMk id="2" creationId="{00000000-0000-0000-0000-000000000000}"/>
          </ac:spMkLst>
        </pc:spChg>
        <pc:spChg chg="mod">
          <ac:chgData name="Abdullah Makhdoom" userId="51cc0cc03b02bac5" providerId="LiveId" clId="{3BAF0525-3969-4EA5-9CE8-9E993610D441}" dt="2026-04-19T05:10:16.221" v="385" actId="403"/>
          <ac:spMkLst>
            <pc:docMk/>
            <pc:sldMk cId="0" sldId="259"/>
            <ac:spMk id="3" creationId="{00000000-0000-0000-0000-000000000000}"/>
          </ac:spMkLst>
        </pc:spChg>
      </pc:sldChg>
      <pc:sldChg chg="modSp mod">
        <pc:chgData name="Abdullah Makhdoom" userId="51cc0cc03b02bac5" providerId="LiveId" clId="{3BAF0525-3969-4EA5-9CE8-9E993610D441}" dt="2026-04-19T04:27:15.985" v="165" actId="403"/>
        <pc:sldMkLst>
          <pc:docMk/>
          <pc:sldMk cId="0" sldId="260"/>
        </pc:sldMkLst>
        <pc:spChg chg="mod">
          <ac:chgData name="Abdullah Makhdoom" userId="51cc0cc03b02bac5" providerId="LiveId" clId="{3BAF0525-3969-4EA5-9CE8-9E993610D441}" dt="2026-04-19T04:18:49.631" v="119" actId="20577"/>
          <ac:spMkLst>
            <pc:docMk/>
            <pc:sldMk cId="0" sldId="260"/>
            <ac:spMk id="2" creationId="{00000000-0000-0000-0000-000000000000}"/>
          </ac:spMkLst>
        </pc:spChg>
        <pc:spChg chg="mod">
          <ac:chgData name="Abdullah Makhdoom" userId="51cc0cc03b02bac5" providerId="LiveId" clId="{3BAF0525-3969-4EA5-9CE8-9E993610D441}" dt="2026-04-19T04:27:15.985" v="165" actId="403"/>
          <ac:spMkLst>
            <pc:docMk/>
            <pc:sldMk cId="0" sldId="260"/>
            <ac:spMk id="3" creationId="{00000000-0000-0000-0000-000000000000}"/>
          </ac:spMkLst>
        </pc:spChg>
      </pc:sldChg>
      <pc:sldChg chg="modSp mod">
        <pc:chgData name="Abdullah Makhdoom" userId="51cc0cc03b02bac5" providerId="LiveId" clId="{3BAF0525-3969-4EA5-9CE8-9E993610D441}" dt="2026-04-19T04:24:54.896" v="155" actId="27636"/>
        <pc:sldMkLst>
          <pc:docMk/>
          <pc:sldMk cId="0" sldId="261"/>
        </pc:sldMkLst>
        <pc:spChg chg="mod">
          <ac:chgData name="Abdullah Makhdoom" userId="51cc0cc03b02bac5" providerId="LiveId" clId="{3BAF0525-3969-4EA5-9CE8-9E993610D441}" dt="2026-04-19T04:19:08.788" v="123" actId="20577"/>
          <ac:spMkLst>
            <pc:docMk/>
            <pc:sldMk cId="0" sldId="261"/>
            <ac:spMk id="2" creationId="{00000000-0000-0000-0000-000000000000}"/>
          </ac:spMkLst>
        </pc:spChg>
        <pc:spChg chg="mod">
          <ac:chgData name="Abdullah Makhdoom" userId="51cc0cc03b02bac5" providerId="LiveId" clId="{3BAF0525-3969-4EA5-9CE8-9E993610D441}" dt="2026-04-19T04:24:54.896" v="155" actId="27636"/>
          <ac:spMkLst>
            <pc:docMk/>
            <pc:sldMk cId="0" sldId="261"/>
            <ac:spMk id="3" creationId="{00000000-0000-0000-0000-000000000000}"/>
          </ac:spMkLst>
        </pc:spChg>
      </pc:sldChg>
      <pc:sldChg chg="modSp mod">
        <pc:chgData name="Abdullah Makhdoom" userId="51cc0cc03b02bac5" providerId="LiveId" clId="{3BAF0525-3969-4EA5-9CE8-9E993610D441}" dt="2026-04-19T05:08:39.753" v="349" actId="207"/>
        <pc:sldMkLst>
          <pc:docMk/>
          <pc:sldMk cId="0" sldId="262"/>
        </pc:sldMkLst>
        <pc:spChg chg="mod">
          <ac:chgData name="Abdullah Makhdoom" userId="51cc0cc03b02bac5" providerId="LiveId" clId="{3BAF0525-3969-4EA5-9CE8-9E993610D441}" dt="2026-04-19T04:19:21.881" v="126" actId="20577"/>
          <ac:spMkLst>
            <pc:docMk/>
            <pc:sldMk cId="0" sldId="262"/>
            <ac:spMk id="2" creationId="{00000000-0000-0000-0000-000000000000}"/>
          </ac:spMkLst>
        </pc:spChg>
        <pc:spChg chg="mod">
          <ac:chgData name="Abdullah Makhdoom" userId="51cc0cc03b02bac5" providerId="LiveId" clId="{3BAF0525-3969-4EA5-9CE8-9E993610D441}" dt="2026-04-19T05:08:39.753" v="349" actId="207"/>
          <ac:spMkLst>
            <pc:docMk/>
            <pc:sldMk cId="0" sldId="262"/>
            <ac:spMk id="3" creationId="{00000000-0000-0000-0000-000000000000}"/>
          </ac:spMkLst>
        </pc:spChg>
      </pc:sldChg>
      <pc:sldChg chg="addSp delSp modSp mod">
        <pc:chgData name="Abdullah Makhdoom" userId="51cc0cc03b02bac5" providerId="LiveId" clId="{3BAF0525-3969-4EA5-9CE8-9E993610D441}" dt="2026-04-19T04:33:05.890" v="199" actId="207"/>
        <pc:sldMkLst>
          <pc:docMk/>
          <pc:sldMk cId="0" sldId="264"/>
        </pc:sldMkLst>
        <pc:spChg chg="mod">
          <ac:chgData name="Abdullah Makhdoom" userId="51cc0cc03b02bac5" providerId="LiveId" clId="{3BAF0525-3969-4EA5-9CE8-9E993610D441}" dt="2026-04-19T04:26:49.782" v="163"/>
          <ac:spMkLst>
            <pc:docMk/>
            <pc:sldMk cId="0" sldId="264"/>
            <ac:spMk id="2" creationId="{00000000-0000-0000-0000-000000000000}"/>
          </ac:spMkLst>
        </pc:spChg>
        <pc:spChg chg="add mod">
          <ac:chgData name="Abdullah Makhdoom" userId="51cc0cc03b02bac5" providerId="LiveId" clId="{3BAF0525-3969-4EA5-9CE8-9E993610D441}" dt="2026-04-19T04:29:27.332" v="175"/>
          <ac:spMkLst>
            <pc:docMk/>
            <pc:sldMk cId="0" sldId="264"/>
            <ac:spMk id="3" creationId="{5ED8DD53-C1CF-63A4-7FCC-E9284848558F}"/>
          </ac:spMkLst>
        </pc:spChg>
        <pc:spChg chg="add del mod">
          <ac:chgData name="Abdullah Makhdoom" userId="51cc0cc03b02bac5" providerId="LiveId" clId="{3BAF0525-3969-4EA5-9CE8-9E993610D441}" dt="2026-04-19T04:33:05.890" v="199" actId="207"/>
          <ac:spMkLst>
            <pc:docMk/>
            <pc:sldMk cId="0" sldId="264"/>
            <ac:spMk id="6" creationId="{31351603-2A85-8F17-C359-9C970FA15F72}"/>
          </ac:spMkLst>
        </pc:spChg>
      </pc:sldChg>
      <pc:sldChg chg="modSp mod">
        <pc:chgData name="Abdullah Makhdoom" userId="51cc0cc03b02bac5" providerId="LiveId" clId="{3BAF0525-3969-4EA5-9CE8-9E993610D441}" dt="2026-04-19T04:28:23.222" v="173" actId="122"/>
        <pc:sldMkLst>
          <pc:docMk/>
          <pc:sldMk cId="0" sldId="269"/>
        </pc:sldMkLst>
        <pc:spChg chg="mod">
          <ac:chgData name="Abdullah Makhdoom" userId="51cc0cc03b02bac5" providerId="LiveId" clId="{3BAF0525-3969-4EA5-9CE8-9E993610D441}" dt="2026-04-19T04:26:43.360" v="162"/>
          <ac:spMkLst>
            <pc:docMk/>
            <pc:sldMk cId="0" sldId="269"/>
            <ac:spMk id="2" creationId="{00000000-0000-0000-0000-000000000000}"/>
          </ac:spMkLst>
        </pc:spChg>
        <pc:spChg chg="mod">
          <ac:chgData name="Abdullah Makhdoom" userId="51cc0cc03b02bac5" providerId="LiveId" clId="{3BAF0525-3969-4EA5-9CE8-9E993610D441}" dt="2026-04-19T04:28:23.222" v="173" actId="122"/>
          <ac:spMkLst>
            <pc:docMk/>
            <pc:sldMk cId="0" sldId="269"/>
            <ac:spMk id="6" creationId="{B8160873-44FE-290B-EAE7-4DA8D0A0F60B}"/>
          </ac:spMkLst>
        </pc:spChg>
      </pc:sldChg>
      <pc:sldChg chg="modSp mod">
        <pc:chgData name="Abdullah Makhdoom" userId="51cc0cc03b02bac5" providerId="LiveId" clId="{3BAF0525-3969-4EA5-9CE8-9E993610D441}" dt="2026-04-19T05:08:50.565" v="351" actId="27636"/>
        <pc:sldMkLst>
          <pc:docMk/>
          <pc:sldMk cId="678857513" sldId="272"/>
        </pc:sldMkLst>
        <pc:spChg chg="mod">
          <ac:chgData name="Abdullah Makhdoom" userId="51cc0cc03b02bac5" providerId="LiveId" clId="{3BAF0525-3969-4EA5-9CE8-9E993610D441}" dt="2026-04-19T04:33:45.812" v="203" actId="20577"/>
          <ac:spMkLst>
            <pc:docMk/>
            <pc:sldMk cId="678857513" sldId="272"/>
            <ac:spMk id="2" creationId="{7F3C9DF3-C889-8524-89FD-66BFCEE0DD02}"/>
          </ac:spMkLst>
        </pc:spChg>
        <pc:spChg chg="mod">
          <ac:chgData name="Abdullah Makhdoom" userId="51cc0cc03b02bac5" providerId="LiveId" clId="{3BAF0525-3969-4EA5-9CE8-9E993610D441}" dt="2026-04-19T05:08:50.565" v="351" actId="27636"/>
          <ac:spMkLst>
            <pc:docMk/>
            <pc:sldMk cId="678857513" sldId="272"/>
            <ac:spMk id="3" creationId="{93D91744-4A94-00E9-3562-234E8F0459DB}"/>
          </ac:spMkLst>
        </pc:spChg>
      </pc:sldChg>
      <pc:sldChg chg="addSp modSp mod">
        <pc:chgData name="Abdullah Makhdoom" userId="51cc0cc03b02bac5" providerId="LiveId" clId="{3BAF0525-3969-4EA5-9CE8-9E993610D441}" dt="2026-04-19T05:03:52.347" v="336" actId="403"/>
        <pc:sldMkLst>
          <pc:docMk/>
          <pc:sldMk cId="3654876306" sldId="273"/>
        </pc:sldMkLst>
        <pc:spChg chg="mod">
          <ac:chgData name="Abdullah Makhdoom" userId="51cc0cc03b02bac5" providerId="LiveId" clId="{3BAF0525-3969-4EA5-9CE8-9E993610D441}" dt="2026-04-19T04:33:55.937" v="206" actId="20577"/>
          <ac:spMkLst>
            <pc:docMk/>
            <pc:sldMk cId="3654876306" sldId="273"/>
            <ac:spMk id="2" creationId="{5220B716-74CE-6B4E-2398-E3E6CD8CE3FA}"/>
          </ac:spMkLst>
        </pc:spChg>
        <pc:spChg chg="mod">
          <ac:chgData name="Abdullah Makhdoom" userId="51cc0cc03b02bac5" providerId="LiveId" clId="{3BAF0525-3969-4EA5-9CE8-9E993610D441}" dt="2026-04-19T05:03:52.347" v="336" actId="403"/>
          <ac:spMkLst>
            <pc:docMk/>
            <pc:sldMk cId="3654876306" sldId="273"/>
            <ac:spMk id="3" creationId="{C39F5A21-C6EB-5680-0246-3BD2601D10CB}"/>
          </ac:spMkLst>
        </pc:spChg>
        <pc:spChg chg="add">
          <ac:chgData name="Abdullah Makhdoom" userId="51cc0cc03b02bac5" providerId="LiveId" clId="{3BAF0525-3969-4EA5-9CE8-9E993610D441}" dt="2026-04-19T04:42:57.989" v="242"/>
          <ac:spMkLst>
            <pc:docMk/>
            <pc:sldMk cId="3654876306" sldId="273"/>
            <ac:spMk id="6" creationId="{BC8FD371-1B4B-C1F3-2C43-5662AAF50977}"/>
          </ac:spMkLst>
        </pc:spChg>
        <pc:spChg chg="add">
          <ac:chgData name="Abdullah Makhdoom" userId="51cc0cc03b02bac5" providerId="LiveId" clId="{3BAF0525-3969-4EA5-9CE8-9E993610D441}" dt="2026-04-19T04:43:10.255" v="243"/>
          <ac:spMkLst>
            <pc:docMk/>
            <pc:sldMk cId="3654876306" sldId="273"/>
            <ac:spMk id="7" creationId="{EAE87327-3FEA-4C88-79FB-ABDD6E9DBBBC}"/>
          </ac:spMkLst>
        </pc:spChg>
        <pc:graphicFrameChg chg="add mod modGraphic">
          <ac:chgData name="Abdullah Makhdoom" userId="51cc0cc03b02bac5" providerId="LiveId" clId="{3BAF0525-3969-4EA5-9CE8-9E993610D441}" dt="2026-04-19T04:41:37.481" v="241" actId="14100"/>
          <ac:graphicFrameMkLst>
            <pc:docMk/>
            <pc:sldMk cId="3654876306" sldId="273"/>
            <ac:graphicFrameMk id="5" creationId="{790BFBAE-9253-9354-C99C-C68A8478FBCE}"/>
          </ac:graphicFrameMkLst>
        </pc:graphicFrameChg>
        <pc:picChg chg="add">
          <ac:chgData name="Abdullah Makhdoom" userId="51cc0cc03b02bac5" providerId="LiveId" clId="{3BAF0525-3969-4EA5-9CE8-9E993610D441}" dt="2026-04-19T04:42:57.989" v="242"/>
          <ac:picMkLst>
            <pc:docMk/>
            <pc:sldMk cId="3654876306" sldId="273"/>
            <ac:picMk id="2049" creationId="{5A9B78FD-5ED2-FC14-5461-D25C23A92155}"/>
          </ac:picMkLst>
        </pc:picChg>
        <pc:picChg chg="add">
          <ac:chgData name="Abdullah Makhdoom" userId="51cc0cc03b02bac5" providerId="LiveId" clId="{3BAF0525-3969-4EA5-9CE8-9E993610D441}" dt="2026-04-19T04:43:10.255" v="243"/>
          <ac:picMkLst>
            <pc:docMk/>
            <pc:sldMk cId="3654876306" sldId="273"/>
            <ac:picMk id="2051" creationId="{399F55C2-A911-9630-A9FC-2A434C6FF039}"/>
          </ac:picMkLst>
        </pc:picChg>
      </pc:sldChg>
      <pc:sldChg chg="modSp mod">
        <pc:chgData name="Abdullah Makhdoom" userId="51cc0cc03b02bac5" providerId="LiveId" clId="{3BAF0525-3969-4EA5-9CE8-9E993610D441}" dt="2026-04-19T04:59:08.482" v="319" actId="403"/>
        <pc:sldMkLst>
          <pc:docMk/>
          <pc:sldMk cId="480287355" sldId="274"/>
        </pc:sldMkLst>
        <pc:spChg chg="mod">
          <ac:chgData name="Abdullah Makhdoom" userId="51cc0cc03b02bac5" providerId="LiveId" clId="{3BAF0525-3969-4EA5-9CE8-9E993610D441}" dt="2026-04-19T04:34:04.733" v="209" actId="20577"/>
          <ac:spMkLst>
            <pc:docMk/>
            <pc:sldMk cId="480287355" sldId="274"/>
            <ac:spMk id="2" creationId="{6CCC3C3A-D0E4-1832-E6AB-FC5672CCB865}"/>
          </ac:spMkLst>
        </pc:spChg>
        <pc:spChg chg="mod">
          <ac:chgData name="Abdullah Makhdoom" userId="51cc0cc03b02bac5" providerId="LiveId" clId="{3BAF0525-3969-4EA5-9CE8-9E993610D441}" dt="2026-04-19T04:59:08.482" v="319" actId="403"/>
          <ac:spMkLst>
            <pc:docMk/>
            <pc:sldMk cId="480287355" sldId="274"/>
            <ac:spMk id="3" creationId="{FED9DB31-EB60-2544-FB81-25ED1E573BA0}"/>
          </ac:spMkLst>
        </pc:spChg>
      </pc:sldChg>
      <pc:sldChg chg="modSp mod">
        <pc:chgData name="Abdullah Makhdoom" userId="51cc0cc03b02bac5" providerId="LiveId" clId="{3BAF0525-3969-4EA5-9CE8-9E993610D441}" dt="2026-04-19T04:50:13.809" v="306" actId="403"/>
        <pc:sldMkLst>
          <pc:docMk/>
          <pc:sldMk cId="2758347771" sldId="275"/>
        </pc:sldMkLst>
        <pc:spChg chg="mod">
          <ac:chgData name="Abdullah Makhdoom" userId="51cc0cc03b02bac5" providerId="LiveId" clId="{3BAF0525-3969-4EA5-9CE8-9E993610D441}" dt="2026-04-19T04:34:17.608" v="212" actId="20577"/>
          <ac:spMkLst>
            <pc:docMk/>
            <pc:sldMk cId="2758347771" sldId="275"/>
            <ac:spMk id="2" creationId="{17D03B78-0B67-D131-DBD3-47B3BABEA5A8}"/>
          </ac:spMkLst>
        </pc:spChg>
        <pc:spChg chg="mod">
          <ac:chgData name="Abdullah Makhdoom" userId="51cc0cc03b02bac5" providerId="LiveId" clId="{3BAF0525-3969-4EA5-9CE8-9E993610D441}" dt="2026-04-19T04:50:13.809" v="306" actId="403"/>
          <ac:spMkLst>
            <pc:docMk/>
            <pc:sldMk cId="2758347771" sldId="275"/>
            <ac:spMk id="3" creationId="{3DF484DD-415A-E3F0-7978-AFE30300EC3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4/19/2026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Socio-cultural Diversity</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1295401" y="2457975"/>
            <a:ext cx="9601196" cy="3775046"/>
          </a:xfrm>
        </p:spPr>
        <p:txBody>
          <a:bodyPr>
            <a:normAutofit fontScale="92500" lnSpcReduction="10000"/>
          </a:bodyPr>
          <a:lstStyle/>
          <a:p>
            <a:pPr marL="0" indent="0" algn="ctr">
              <a:buNone/>
            </a:pPr>
            <a:r>
              <a:rPr lang="en-US" sz="3000" b="1" dirty="0"/>
              <a:t>Social and Cultural Practices</a:t>
            </a:r>
          </a:p>
          <a:p>
            <a:r>
              <a:rPr lang="en-US" b="1" dirty="0"/>
              <a:t>Family and Society</a:t>
            </a:r>
            <a:r>
              <a:rPr lang="en-US" dirty="0"/>
              <a:t>: Joint families dominate rural areas; nuclear urban shift due to economics. High value on hospitality, arranged marriages, and customs like weddings (mehndi, baraat).</a:t>
            </a:r>
          </a:p>
          <a:p>
            <a:r>
              <a:rPr lang="en-US" b="1" dirty="0"/>
              <a:t>Arts and Festivals</a:t>
            </a:r>
            <a:r>
              <a:rPr lang="en-US" dirty="0"/>
              <a:t>: Truck art, folk dances (e.g., Luddi in Punjab, Attan in KP), cuisine (biryani to sajji), and literature thrive regionally.</a:t>
            </a:r>
          </a:p>
          <a:p>
            <a:r>
              <a:rPr lang="en-US" b="1" dirty="0"/>
              <a:t>Urban-Rural Divide</a:t>
            </a:r>
            <a:r>
              <a:rPr lang="en-US" dirty="0"/>
              <a:t>: Cities lean liberal/Western-influenced; rural/tribal areas conservative, with Pashtun/Baloch regions most distinct per cultural studies.</a:t>
            </a:r>
          </a:p>
          <a:p>
            <a:pPr marL="0" indent="0">
              <a:buNone/>
            </a:pPr>
            <a:r>
              <a:rPr lang="en-US" dirty="0"/>
              <a:t> </a:t>
            </a:r>
            <a:r>
              <a:rPr lang="en-US" b="1" dirty="0">
                <a:solidFill>
                  <a:srgbClr val="C00000"/>
                </a:solidFill>
                <a:effectLst>
                  <a:outerShdw blurRad="38100" dist="38100" dir="2700000" algn="tl">
                    <a:srgbClr val="000000">
                      <a:alpha val="43137"/>
                    </a:srgbClr>
                  </a:outerShdw>
                </a:effectLst>
              </a:rPr>
              <a:t>This diversity strengthens Pakistan's heritage as a "unity in diversity" nation.</a:t>
            </a:r>
          </a:p>
          <a:p>
            <a:endParaRPr lang="en-US" b="1" dirty="0">
              <a:solidFill>
                <a:srgbClr val="C00000"/>
              </a:solidFill>
              <a:effectLst>
                <a:outerShdw blurRad="38100" dist="38100" dir="2700000" algn="tl">
                  <a:srgbClr val="000000">
                    <a:alpha val="43137"/>
                  </a:srgbClr>
                </a:outerShdw>
              </a:effectLst>
            </a:endParaRPr>
          </a:p>
          <a:p>
            <a:pPr marL="0" indent="0" algn="ctr">
              <a:buNone/>
            </a:pP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normAutofit fontScale="90000"/>
          </a:bodyPr>
          <a:lstStyle/>
          <a:p>
            <a:br>
              <a:rPr lang="en-US" dirty="0"/>
            </a:br>
            <a:r>
              <a:rPr lang="en-US" dirty="0"/>
              <a:t>Languages and Literature of Pakistan</a:t>
            </a:r>
            <a:br>
              <a:rPr lang="en-US" dirty="0"/>
            </a:b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95401" y="2556931"/>
            <a:ext cx="9601196" cy="3634143"/>
          </a:xfrm>
        </p:spPr>
        <p:txBody>
          <a:bodyPr>
            <a:normAutofit/>
          </a:bodyPr>
          <a:lstStyle/>
          <a:p>
            <a:pPr marL="0" indent="0" algn="ctr">
              <a:buNone/>
            </a:pPr>
            <a:r>
              <a:rPr lang="en-US" sz="2800" b="1" dirty="0"/>
              <a:t>Languages of Pakistan</a:t>
            </a:r>
          </a:p>
          <a:p>
            <a:pPr marL="0" indent="0">
              <a:buNone/>
            </a:pPr>
            <a:r>
              <a:rPr lang="en-US" dirty="0"/>
              <a:t>   Pakistan is a linguistically diverse nation with over 70 languages spoken, reflecting its ethnic mosaic. Urdu serves as the national </a:t>
            </a:r>
            <a:r>
              <a:rPr lang="en-US" b="1" dirty="0"/>
              <a:t>lingua franca </a:t>
            </a:r>
            <a:r>
              <a:rPr lang="en-US" dirty="0"/>
              <a:t>and official language, understood nationwide despite being the mother tongue of only about 9% of the population. English is the other official language, used in government, law, higher education, and business. Smaller languages like Hindko, Brahui, Kashmiri, and Shina add to the richness, with many preserved through oral traditions and regional media.</a:t>
            </a:r>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normAutofit fontScale="90000"/>
          </a:bodyPr>
          <a:lstStyle/>
          <a:p>
            <a:br>
              <a:rPr lang="en-US" dirty="0"/>
            </a:br>
            <a:r>
              <a:rPr lang="en-US" dirty="0"/>
              <a:t>Languages and Literature of Pakistan</a:t>
            </a:r>
            <a:br>
              <a:rPr lang="en-US" dirty="0"/>
            </a:b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295401" y="2344935"/>
            <a:ext cx="9601196" cy="3955854"/>
          </a:xfrm>
        </p:spPr>
        <p:txBody>
          <a:bodyPr>
            <a:normAutofit/>
          </a:bodyPr>
          <a:lstStyle/>
          <a:p>
            <a:pPr marL="0" indent="0">
              <a:buNone/>
            </a:pPr>
            <a:r>
              <a:rPr lang="en-US" sz="2000" dirty="0"/>
              <a:t>The most widely spoken first languages, per recent surveys like the 2017-2020 Multiple Indicator Cluster Survey (MICS) and Pakistan Bureau of Statistics (PBS) Data 2023, include:</a:t>
            </a:r>
          </a:p>
          <a:p>
            <a:pPr marL="0" indent="0">
              <a:buNone/>
            </a:pPr>
            <a:endParaRPr lang="en-US" sz="1800"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graphicFrame>
        <p:nvGraphicFramePr>
          <p:cNvPr id="5" name="Table 4">
            <a:extLst>
              <a:ext uri="{FF2B5EF4-FFF2-40B4-BE49-F238E27FC236}">
                <a16:creationId xmlns:a16="http://schemas.microsoft.com/office/drawing/2014/main" id="{790BFBAE-9253-9354-C99C-C68A8478FBCE}"/>
              </a:ext>
            </a:extLst>
          </p:cNvPr>
          <p:cNvGraphicFramePr>
            <a:graphicFrameLocks noGrp="1"/>
          </p:cNvGraphicFramePr>
          <p:nvPr>
            <p:extLst>
              <p:ext uri="{D42A27DB-BD31-4B8C-83A1-F6EECF244321}">
                <p14:modId xmlns:p14="http://schemas.microsoft.com/office/powerpoint/2010/main" val="93148334"/>
              </p:ext>
            </p:extLst>
          </p:nvPr>
        </p:nvGraphicFramePr>
        <p:xfrm>
          <a:off x="1295401" y="3154259"/>
          <a:ext cx="9601196" cy="3146530"/>
        </p:xfrm>
        <a:graphic>
          <a:graphicData uri="http://schemas.openxmlformats.org/drawingml/2006/table">
            <a:tbl>
              <a:tblPr firstRow="1" bandRow="1">
                <a:tableStyleId>{5C22544A-7EE6-4342-B048-85BDC9FD1C3A}</a:tableStyleId>
              </a:tblPr>
              <a:tblGrid>
                <a:gridCol w="1523300">
                  <a:extLst>
                    <a:ext uri="{9D8B030D-6E8A-4147-A177-3AD203B41FA5}">
                      <a16:colId xmlns:a16="http://schemas.microsoft.com/office/drawing/2014/main" val="3915416367"/>
                    </a:ext>
                  </a:extLst>
                </a:gridCol>
                <a:gridCol w="2667699">
                  <a:extLst>
                    <a:ext uri="{9D8B030D-6E8A-4147-A177-3AD203B41FA5}">
                      <a16:colId xmlns:a16="http://schemas.microsoft.com/office/drawing/2014/main" val="325900291"/>
                    </a:ext>
                  </a:extLst>
                </a:gridCol>
                <a:gridCol w="3112316">
                  <a:extLst>
                    <a:ext uri="{9D8B030D-6E8A-4147-A177-3AD203B41FA5}">
                      <a16:colId xmlns:a16="http://schemas.microsoft.com/office/drawing/2014/main" val="1404319169"/>
                    </a:ext>
                  </a:extLst>
                </a:gridCol>
                <a:gridCol w="2297881">
                  <a:extLst>
                    <a:ext uri="{9D8B030D-6E8A-4147-A177-3AD203B41FA5}">
                      <a16:colId xmlns:a16="http://schemas.microsoft.com/office/drawing/2014/main" val="3532557557"/>
                    </a:ext>
                  </a:extLst>
                </a:gridCol>
              </a:tblGrid>
              <a:tr h="567039">
                <a:tc>
                  <a:txBody>
                    <a:bodyPr/>
                    <a:lstStyle/>
                    <a:p>
                      <a:pPr algn="l">
                        <a:buNone/>
                      </a:pPr>
                      <a:r>
                        <a:rPr lang="en-US" sz="1400" dirty="0">
                          <a:effectLst/>
                        </a:rPr>
                        <a:t>Language</a:t>
                      </a:r>
                    </a:p>
                  </a:txBody>
                  <a:tcPr marL="76200" marR="76200" marT="76200" marB="76200" anchor="ctr"/>
                </a:tc>
                <a:tc>
                  <a:txBody>
                    <a:bodyPr/>
                    <a:lstStyle/>
                    <a:p>
                      <a:pPr algn="l">
                        <a:buNone/>
                      </a:pPr>
                      <a:r>
                        <a:rPr lang="en-US" sz="1400">
                          <a:effectLst/>
                        </a:rPr>
                        <a:t>% of Population (Mother Tongue)</a:t>
                      </a:r>
                    </a:p>
                  </a:txBody>
                  <a:tcPr marL="76200" marR="76200" marT="76200" marB="76200" anchor="ctr"/>
                </a:tc>
                <a:tc>
                  <a:txBody>
                    <a:bodyPr/>
                    <a:lstStyle/>
                    <a:p>
                      <a:pPr algn="l">
                        <a:buNone/>
                      </a:pPr>
                      <a:r>
                        <a:rPr lang="en-US" sz="1400">
                          <a:effectLst/>
                        </a:rPr>
                        <a:t>Primary Regions</a:t>
                      </a:r>
                    </a:p>
                  </a:txBody>
                  <a:tcPr marL="76200" marR="76200" marT="76200" marB="76200" anchor="ctr"/>
                </a:tc>
                <a:tc>
                  <a:txBody>
                    <a:bodyPr/>
                    <a:lstStyle/>
                    <a:p>
                      <a:pPr algn="l">
                        <a:buNone/>
                      </a:pPr>
                      <a:r>
                        <a:rPr lang="en-US" sz="1400">
                          <a:effectLst/>
                        </a:rPr>
                        <a:t>Script/Notes</a:t>
                      </a:r>
                    </a:p>
                  </a:txBody>
                  <a:tcPr marL="76200" marR="76200" marT="76200" marB="76200" anchor="ctr"/>
                </a:tc>
                <a:extLst>
                  <a:ext uri="{0D108BD9-81ED-4DB2-BD59-A6C34878D82A}">
                    <a16:rowId xmlns:a16="http://schemas.microsoft.com/office/drawing/2014/main" val="4230340564"/>
                  </a:ext>
                </a:extLst>
              </a:tr>
              <a:tr h="358130">
                <a:tc>
                  <a:txBody>
                    <a:bodyPr/>
                    <a:lstStyle/>
                    <a:p>
                      <a:pPr algn="l">
                        <a:buNone/>
                      </a:pPr>
                      <a:r>
                        <a:rPr lang="en-US" sz="1400" dirty="0">
                          <a:effectLst/>
                        </a:rPr>
                        <a:t>Punjabi</a:t>
                      </a:r>
                    </a:p>
                  </a:txBody>
                  <a:tcPr marL="76200" marR="76200" marT="76200" marB="76200" anchor="ctr"/>
                </a:tc>
                <a:tc>
                  <a:txBody>
                    <a:bodyPr/>
                    <a:lstStyle/>
                    <a:p>
                      <a:pPr algn="l">
                        <a:buNone/>
                      </a:pPr>
                      <a:r>
                        <a:rPr lang="en-US" sz="1400">
                          <a:effectLst/>
                        </a:rPr>
                        <a:t>37-39%</a:t>
                      </a:r>
                    </a:p>
                  </a:txBody>
                  <a:tcPr marL="76200" marR="76200" marT="76200" marB="76200" anchor="ctr"/>
                </a:tc>
                <a:tc>
                  <a:txBody>
                    <a:bodyPr/>
                    <a:lstStyle/>
                    <a:p>
                      <a:pPr algn="l">
                        <a:buNone/>
                      </a:pPr>
                      <a:r>
                        <a:rPr lang="en-US" sz="1400">
                          <a:effectLst/>
                        </a:rPr>
                        <a:t>Punjab</a:t>
                      </a:r>
                    </a:p>
                  </a:txBody>
                  <a:tcPr marL="76200" marR="76200" marT="76200" marB="76200" anchor="ctr"/>
                </a:tc>
                <a:tc>
                  <a:txBody>
                    <a:bodyPr/>
                    <a:lstStyle/>
                    <a:p>
                      <a:pPr algn="l">
                        <a:buNone/>
                      </a:pPr>
                      <a:r>
                        <a:rPr lang="en-US" sz="1400">
                          <a:effectLst/>
                        </a:rPr>
                        <a:t>Shahmukhi (Urdu-based)</a:t>
                      </a:r>
                    </a:p>
                  </a:txBody>
                  <a:tcPr marL="76200" marR="76200" marT="76200" marB="76200" anchor="ctr"/>
                </a:tc>
                <a:extLst>
                  <a:ext uri="{0D108BD9-81ED-4DB2-BD59-A6C34878D82A}">
                    <a16:rowId xmlns:a16="http://schemas.microsoft.com/office/drawing/2014/main" val="2776002733"/>
                  </a:ext>
                </a:extLst>
              </a:tr>
              <a:tr h="552185">
                <a:tc>
                  <a:txBody>
                    <a:bodyPr/>
                    <a:lstStyle/>
                    <a:p>
                      <a:pPr algn="l">
                        <a:buNone/>
                      </a:pPr>
                      <a:r>
                        <a:rPr lang="en-US" sz="1400" dirty="0">
                          <a:effectLst/>
                        </a:rPr>
                        <a:t>Pashto</a:t>
                      </a:r>
                    </a:p>
                  </a:txBody>
                  <a:tcPr marL="76200" marR="76200" marT="76200" marB="76200" anchor="ctr"/>
                </a:tc>
                <a:tc>
                  <a:txBody>
                    <a:bodyPr/>
                    <a:lstStyle/>
                    <a:p>
                      <a:pPr algn="l">
                        <a:buNone/>
                      </a:pPr>
                      <a:r>
                        <a:rPr lang="en-US" sz="1400">
                          <a:effectLst/>
                        </a:rPr>
                        <a:t>16-18%</a:t>
                      </a:r>
                    </a:p>
                  </a:txBody>
                  <a:tcPr marL="76200" marR="76200" marT="76200" marB="76200" anchor="ctr"/>
                </a:tc>
                <a:tc>
                  <a:txBody>
                    <a:bodyPr/>
                    <a:lstStyle/>
                    <a:p>
                      <a:pPr algn="l">
                        <a:buNone/>
                      </a:pPr>
                      <a:r>
                        <a:rPr lang="en-US" sz="1400">
                          <a:effectLst/>
                        </a:rPr>
                        <a:t>Khyber Pakhtunkhwa, Balochistan</a:t>
                      </a:r>
                    </a:p>
                  </a:txBody>
                  <a:tcPr marL="76200" marR="76200" marT="76200" marB="76200" anchor="ctr"/>
                </a:tc>
                <a:tc>
                  <a:txBody>
                    <a:bodyPr/>
                    <a:lstStyle/>
                    <a:p>
                      <a:pPr algn="l">
                        <a:buNone/>
                      </a:pPr>
                      <a:r>
                        <a:rPr lang="en-US" sz="1400">
                          <a:effectLst/>
                        </a:rPr>
                        <a:t>Perso-Arabic</a:t>
                      </a:r>
                    </a:p>
                  </a:txBody>
                  <a:tcPr marL="76200" marR="76200" marT="76200" marB="76200" anchor="ctr"/>
                </a:tc>
                <a:extLst>
                  <a:ext uri="{0D108BD9-81ED-4DB2-BD59-A6C34878D82A}">
                    <a16:rowId xmlns:a16="http://schemas.microsoft.com/office/drawing/2014/main" val="3224835611"/>
                  </a:ext>
                </a:extLst>
              </a:tr>
              <a:tr h="358130">
                <a:tc>
                  <a:txBody>
                    <a:bodyPr/>
                    <a:lstStyle/>
                    <a:p>
                      <a:pPr algn="l">
                        <a:buNone/>
                      </a:pPr>
                      <a:r>
                        <a:rPr lang="en-US" sz="1400" dirty="0">
                          <a:effectLst/>
                        </a:rPr>
                        <a:t>Saraiki</a:t>
                      </a:r>
                    </a:p>
                  </a:txBody>
                  <a:tcPr marL="76200" marR="76200" marT="76200" marB="76200" anchor="ctr"/>
                </a:tc>
                <a:tc>
                  <a:txBody>
                    <a:bodyPr/>
                    <a:lstStyle/>
                    <a:p>
                      <a:pPr algn="l">
                        <a:buNone/>
                      </a:pPr>
                      <a:r>
                        <a:rPr lang="en-US" sz="1400">
                          <a:effectLst/>
                        </a:rPr>
                        <a:t>12-14%</a:t>
                      </a:r>
                    </a:p>
                  </a:txBody>
                  <a:tcPr marL="76200" marR="76200" marT="76200" marB="76200" anchor="ctr"/>
                </a:tc>
                <a:tc>
                  <a:txBody>
                    <a:bodyPr/>
                    <a:lstStyle/>
                    <a:p>
                      <a:pPr algn="l">
                        <a:buNone/>
                      </a:pPr>
                      <a:r>
                        <a:rPr lang="en-US" sz="1400">
                          <a:effectLst/>
                        </a:rPr>
                        <a:t>Southern Punjab</a:t>
                      </a:r>
                    </a:p>
                  </a:txBody>
                  <a:tcPr marL="76200" marR="76200" marT="76200" marB="76200" anchor="ctr"/>
                </a:tc>
                <a:tc>
                  <a:txBody>
                    <a:bodyPr/>
                    <a:lstStyle/>
                    <a:p>
                      <a:pPr algn="l">
                        <a:buNone/>
                      </a:pPr>
                      <a:r>
                        <a:rPr lang="en-US" sz="1400">
                          <a:effectLst/>
                        </a:rPr>
                        <a:t>Perso-Arabic</a:t>
                      </a:r>
                    </a:p>
                  </a:txBody>
                  <a:tcPr marL="76200" marR="76200" marT="76200" marB="76200" anchor="ctr"/>
                </a:tc>
                <a:extLst>
                  <a:ext uri="{0D108BD9-81ED-4DB2-BD59-A6C34878D82A}">
                    <a16:rowId xmlns:a16="http://schemas.microsoft.com/office/drawing/2014/main" val="3474073516"/>
                  </a:ext>
                </a:extLst>
              </a:tr>
              <a:tr h="358130">
                <a:tc>
                  <a:txBody>
                    <a:bodyPr/>
                    <a:lstStyle/>
                    <a:p>
                      <a:pPr algn="l">
                        <a:buNone/>
                      </a:pPr>
                      <a:r>
                        <a:rPr lang="en-US" sz="1400" dirty="0">
                          <a:effectLst/>
                        </a:rPr>
                        <a:t>Sindhi</a:t>
                      </a:r>
                    </a:p>
                  </a:txBody>
                  <a:tcPr marL="76200" marR="76200" marT="76200" marB="76200" anchor="ctr"/>
                </a:tc>
                <a:tc>
                  <a:txBody>
                    <a:bodyPr/>
                    <a:lstStyle/>
                    <a:p>
                      <a:pPr algn="l">
                        <a:buNone/>
                      </a:pPr>
                      <a:r>
                        <a:rPr lang="en-US" sz="1400">
                          <a:effectLst/>
                        </a:rPr>
                        <a:t>14%</a:t>
                      </a:r>
                    </a:p>
                  </a:txBody>
                  <a:tcPr marL="76200" marR="76200" marT="76200" marB="76200" anchor="ctr"/>
                </a:tc>
                <a:tc>
                  <a:txBody>
                    <a:bodyPr/>
                    <a:lstStyle/>
                    <a:p>
                      <a:pPr algn="l">
                        <a:buNone/>
                      </a:pPr>
                      <a:r>
                        <a:rPr lang="en-US" sz="1400">
                          <a:effectLst/>
                        </a:rPr>
                        <a:t>Sindh</a:t>
                      </a:r>
                    </a:p>
                  </a:txBody>
                  <a:tcPr marL="76200" marR="76200" marT="76200" marB="76200" anchor="ctr"/>
                </a:tc>
                <a:tc>
                  <a:txBody>
                    <a:bodyPr/>
                    <a:lstStyle/>
                    <a:p>
                      <a:pPr algn="l">
                        <a:buNone/>
                      </a:pPr>
                      <a:r>
                        <a:rPr lang="en-US" sz="1400">
                          <a:effectLst/>
                        </a:rPr>
                        <a:t>Arabic-based</a:t>
                      </a:r>
                    </a:p>
                  </a:txBody>
                  <a:tcPr marL="76200" marR="76200" marT="76200" marB="76200" anchor="ctr"/>
                </a:tc>
                <a:extLst>
                  <a:ext uri="{0D108BD9-81ED-4DB2-BD59-A6C34878D82A}">
                    <a16:rowId xmlns:a16="http://schemas.microsoft.com/office/drawing/2014/main" val="3720023057"/>
                  </a:ext>
                </a:extLst>
              </a:tr>
              <a:tr h="358130">
                <a:tc>
                  <a:txBody>
                    <a:bodyPr/>
                    <a:lstStyle/>
                    <a:p>
                      <a:pPr algn="l">
                        <a:buNone/>
                      </a:pPr>
                      <a:r>
                        <a:rPr lang="en-US" sz="1400" dirty="0">
                          <a:effectLst/>
                        </a:rPr>
                        <a:t>Balochi</a:t>
                      </a:r>
                    </a:p>
                  </a:txBody>
                  <a:tcPr marL="76200" marR="76200" marT="76200" marB="76200" anchor="ctr"/>
                </a:tc>
                <a:tc>
                  <a:txBody>
                    <a:bodyPr/>
                    <a:lstStyle/>
                    <a:p>
                      <a:pPr algn="l">
                        <a:buNone/>
                      </a:pPr>
                      <a:r>
                        <a:rPr lang="en-US" sz="1400" dirty="0">
                          <a:effectLst/>
                        </a:rPr>
                        <a:t>3-4%</a:t>
                      </a:r>
                    </a:p>
                  </a:txBody>
                  <a:tcPr marL="76200" marR="76200" marT="76200" marB="76200" anchor="ctr"/>
                </a:tc>
                <a:tc>
                  <a:txBody>
                    <a:bodyPr/>
                    <a:lstStyle/>
                    <a:p>
                      <a:pPr algn="l">
                        <a:buNone/>
                      </a:pPr>
                      <a:r>
                        <a:rPr lang="en-US" sz="1400">
                          <a:effectLst/>
                        </a:rPr>
                        <a:t>Balochistan</a:t>
                      </a:r>
                    </a:p>
                  </a:txBody>
                  <a:tcPr marL="76200" marR="76200" marT="76200" marB="76200" anchor="ctr"/>
                </a:tc>
                <a:tc>
                  <a:txBody>
                    <a:bodyPr/>
                    <a:lstStyle/>
                    <a:p>
                      <a:pPr algn="l">
                        <a:buNone/>
                      </a:pPr>
                      <a:r>
                        <a:rPr lang="en-US" sz="1400">
                          <a:effectLst/>
                        </a:rPr>
                        <a:t>Perso-Arabic</a:t>
                      </a:r>
                    </a:p>
                  </a:txBody>
                  <a:tcPr marL="76200" marR="76200" marT="76200" marB="76200" anchor="ctr"/>
                </a:tc>
                <a:extLst>
                  <a:ext uri="{0D108BD9-81ED-4DB2-BD59-A6C34878D82A}">
                    <a16:rowId xmlns:a16="http://schemas.microsoft.com/office/drawing/2014/main" val="3028297217"/>
                  </a:ext>
                </a:extLst>
              </a:tr>
              <a:tr h="552185">
                <a:tc>
                  <a:txBody>
                    <a:bodyPr/>
                    <a:lstStyle/>
                    <a:p>
                      <a:pPr algn="l">
                        <a:buNone/>
                      </a:pPr>
                      <a:r>
                        <a:rPr lang="en-US" sz="1400">
                          <a:effectLst/>
                        </a:rPr>
                        <a:t>Urdu</a:t>
                      </a:r>
                    </a:p>
                  </a:txBody>
                  <a:tcPr marL="76200" marR="76200" marT="76200" marB="76200" anchor="ctr"/>
                </a:tc>
                <a:tc>
                  <a:txBody>
                    <a:bodyPr/>
                    <a:lstStyle/>
                    <a:p>
                      <a:pPr algn="l">
                        <a:buNone/>
                      </a:pPr>
                      <a:r>
                        <a:rPr lang="en-US" sz="1400" dirty="0">
                          <a:effectLst/>
                        </a:rPr>
                        <a:t>9%</a:t>
                      </a:r>
                    </a:p>
                  </a:txBody>
                  <a:tcPr marL="76200" marR="76200" marT="76200" marB="76200" anchor="ctr"/>
                </a:tc>
                <a:tc>
                  <a:txBody>
                    <a:bodyPr/>
                    <a:lstStyle/>
                    <a:p>
                      <a:pPr algn="l">
                        <a:buNone/>
                      </a:pPr>
                      <a:r>
                        <a:rPr lang="en-US" sz="1400" dirty="0">
                          <a:effectLst/>
                        </a:rPr>
                        <a:t>Urban centers (e.g., Karachi)</a:t>
                      </a:r>
                    </a:p>
                  </a:txBody>
                  <a:tcPr marL="76200" marR="76200" marT="76200" marB="76200" anchor="ctr"/>
                </a:tc>
                <a:tc>
                  <a:txBody>
                    <a:bodyPr/>
                    <a:lstStyle/>
                    <a:p>
                      <a:pPr algn="l">
                        <a:buNone/>
                      </a:pPr>
                      <a:r>
                        <a:rPr lang="en-US" sz="1400" dirty="0">
                          <a:effectLst/>
                        </a:rPr>
                        <a:t>Perso-Arabic</a:t>
                      </a:r>
                    </a:p>
                  </a:txBody>
                  <a:tcPr marL="76200" marR="76200" marT="76200" marB="76200" anchor="ctr"/>
                </a:tc>
                <a:extLst>
                  <a:ext uri="{0D108BD9-81ED-4DB2-BD59-A6C34878D82A}">
                    <a16:rowId xmlns:a16="http://schemas.microsoft.com/office/drawing/2014/main" val="502115398"/>
                  </a:ext>
                </a:extLst>
              </a:tr>
            </a:tbl>
          </a:graphicData>
        </a:graphic>
      </p:graphicFrame>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fontScale="90000"/>
          </a:bodyPr>
          <a:lstStyle/>
          <a:p>
            <a:br>
              <a:rPr lang="en-US" dirty="0"/>
            </a:br>
            <a:r>
              <a:rPr lang="en-US" dirty="0"/>
              <a:t>Languages and Literature of Pakistan</a:t>
            </a:r>
            <a:br>
              <a:rPr lang="en-US" dirty="0"/>
            </a:b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fontScale="25000" lnSpcReduction="20000"/>
          </a:bodyPr>
          <a:lstStyle/>
          <a:p>
            <a:pPr marL="0" indent="0" algn="ctr">
              <a:buNone/>
            </a:pPr>
            <a:r>
              <a:rPr lang="en-US" sz="12800" b="1" dirty="0"/>
              <a:t>Literature of Pakistan</a:t>
            </a:r>
          </a:p>
          <a:p>
            <a:pPr marL="0" indent="0">
              <a:buNone/>
            </a:pPr>
            <a:r>
              <a:rPr lang="en-US" sz="6000" dirty="0"/>
              <a:t>   </a:t>
            </a:r>
            <a:r>
              <a:rPr lang="en-US" sz="9600" dirty="0"/>
              <a:t>Pakistani literature emerged post-1947 Partition, evolving from shared Indo-Pakistani traditions in Urdu, Persian, and regional tongues into a vibrant body reflecting national identity, partition trauma, social issues, and modernity. Key phases and features:</a:t>
            </a:r>
          </a:p>
          <a:p>
            <a:pPr marL="0" indent="0">
              <a:buNone/>
            </a:pPr>
            <a:r>
              <a:rPr lang="en-US" sz="9600" b="1" dirty="0"/>
              <a:t>  Urdu Literature</a:t>
            </a:r>
            <a:r>
              <a:rPr lang="en-US" sz="9600" dirty="0"/>
              <a:t> (dominant): Progressive Writers' Movement (1930s-1950s) addressed social justice; post-Partition works by Saadat Hasan Manto (short stories on human suffering) and Faiz Ahmed Faiz (revolutionary poetry) are iconic. Modern poets like Parveen Shakir explore feminism.</a:t>
            </a:r>
          </a:p>
          <a:p>
            <a:pPr marL="0" indent="0">
              <a:buNone/>
            </a:pPr>
            <a:br>
              <a:rPr lang="en-US" dirty="0"/>
            </a:b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normAutofit fontScale="90000"/>
          </a:bodyPr>
          <a:lstStyle/>
          <a:p>
            <a:br>
              <a:rPr lang="en-US" dirty="0"/>
            </a:br>
            <a:r>
              <a:rPr lang="en-US" dirty="0"/>
              <a:t>Languages and Literature of Pakistan</a:t>
            </a:r>
            <a:br>
              <a:rPr lang="en-US" dirty="0"/>
            </a:b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a:xfrm>
            <a:off x="1295401" y="2556931"/>
            <a:ext cx="9601196" cy="3701255"/>
          </a:xfrm>
        </p:spPr>
        <p:txBody>
          <a:bodyPr>
            <a:normAutofit fontScale="25000" lnSpcReduction="20000"/>
          </a:bodyPr>
          <a:lstStyle/>
          <a:p>
            <a:pPr marL="0" indent="0" algn="ctr">
              <a:buNone/>
            </a:pPr>
            <a:r>
              <a:rPr lang="en-US" sz="11200" b="1" dirty="0"/>
              <a:t>Regional Literatures</a:t>
            </a:r>
          </a:p>
          <a:p>
            <a:pPr marL="457200" lvl="1" indent="0">
              <a:buNone/>
            </a:pPr>
            <a:r>
              <a:rPr lang="en-US" sz="8000" b="1" dirty="0"/>
              <a:t>Punjabi</a:t>
            </a:r>
            <a:r>
              <a:rPr lang="en-US" sz="8000" dirty="0"/>
              <a:t>: Sufi poetry (Bulleh Shah, Waris Shah's </a:t>
            </a:r>
            <a:r>
              <a:rPr lang="en-US" sz="8000" i="1" dirty="0"/>
              <a:t>Heer Ranjha</a:t>
            </a:r>
            <a:r>
              <a:rPr lang="en-US" sz="8000" dirty="0"/>
              <a:t>) and folk epics.</a:t>
            </a:r>
          </a:p>
          <a:p>
            <a:pPr marL="457200" lvl="1" indent="0">
              <a:buNone/>
            </a:pPr>
            <a:r>
              <a:rPr lang="en-US" sz="8000" b="1" dirty="0"/>
              <a:t>Sindhi</a:t>
            </a:r>
            <a:r>
              <a:rPr lang="en-US" sz="8000" dirty="0"/>
              <a:t>: Shah Abdul Latif Bhitai's </a:t>
            </a:r>
            <a:r>
              <a:rPr lang="en-US" sz="8000" i="1" dirty="0"/>
              <a:t>Shah Jo Risalo</a:t>
            </a:r>
            <a:r>
              <a:rPr lang="en-US" sz="8000" dirty="0"/>
              <a:t> (Sufi mysticism).</a:t>
            </a:r>
          </a:p>
          <a:p>
            <a:pPr marL="457200" lvl="1" indent="0">
              <a:buNone/>
            </a:pPr>
            <a:r>
              <a:rPr lang="en-US" sz="8000" b="1" dirty="0"/>
              <a:t>Pashto</a:t>
            </a:r>
            <a:r>
              <a:rPr lang="en-US" sz="8000" dirty="0"/>
              <a:t>: Khushal Khan Khattak's warrior poetry; contemporary ghazals.</a:t>
            </a:r>
          </a:p>
          <a:p>
            <a:pPr marL="457200" lvl="1" indent="0">
              <a:buNone/>
            </a:pPr>
            <a:r>
              <a:rPr lang="en-US" sz="8000" b="1" dirty="0"/>
              <a:t>Balochi/Saraiki</a:t>
            </a:r>
            <a:r>
              <a:rPr lang="en-US" sz="8000" dirty="0"/>
              <a:t>: Oral ballads and tribal narratives.</a:t>
            </a:r>
          </a:p>
          <a:p>
            <a:pPr marL="0" indent="0">
              <a:buNone/>
            </a:pPr>
            <a:r>
              <a:rPr lang="en-US" sz="8000" b="1" dirty="0"/>
              <a:t>English Literature</a:t>
            </a:r>
            <a:r>
              <a:rPr lang="en-US" sz="8000" dirty="0"/>
              <a:t>: Post-1947 pioneers like Taufiq Rafat (poetry on rural life); novels by Bapsi Sidhwa (</a:t>
            </a:r>
            <a:r>
              <a:rPr lang="en-US" sz="8000" i="1" dirty="0"/>
              <a:t>Ice-Candy Man</a:t>
            </a:r>
            <a:r>
              <a:rPr lang="en-US" sz="8000" dirty="0"/>
              <a:t>) tackle Partition and identity. Contemporary authors like Mohsin Hamid (</a:t>
            </a:r>
            <a:r>
              <a:rPr lang="en-US" sz="8000" i="1" dirty="0"/>
              <a:t>Exit West</a:t>
            </a:r>
            <a:r>
              <a:rPr lang="en-US" sz="8000" dirty="0"/>
              <a:t>) blend global themes with Pakistani realities.</a:t>
            </a:r>
          </a:p>
          <a:p>
            <a:pPr marL="0" indent="0">
              <a:buNone/>
            </a:pPr>
            <a:r>
              <a:rPr lang="en-US" sz="8000" dirty="0"/>
              <a:t>The Pakistan Academy of Letters promotes this diversity, fostering genres from realism and magical realism to diaspora voices. Themes often include class struggles, cultural hybridity, and resilience.</a:t>
            </a:r>
          </a:p>
          <a:p>
            <a:pPr marL="0" indent="0">
              <a:buNone/>
            </a:pPr>
            <a:br>
              <a:rPr lang="en-US" sz="8000" dirty="0"/>
            </a:br>
            <a:endParaRPr lang="en-US" sz="8000" dirty="0"/>
          </a:p>
          <a:p>
            <a:pPr marL="0" indent="0">
              <a:buNone/>
            </a:pPr>
            <a:br>
              <a:rPr lang="en-US" dirty="0"/>
            </a:b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PST-321</a:t>
            </a:r>
          </a:p>
          <a:p>
            <a:r>
              <a:rPr lang="en-US" sz="2000" b="1" u="sng" dirty="0"/>
              <a:t> </a:t>
            </a:r>
          </a:p>
          <a:p>
            <a:r>
              <a:rPr lang="en-US" sz="2000" b="1" u="sng" dirty="0"/>
              <a:t>Credit hours : 02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SOCITY AND CULTURE OF PAKISTAN</a:t>
            </a:r>
          </a:p>
        </p:txBody>
      </p:sp>
      <p:sp>
        <p:nvSpPr>
          <p:cNvPr id="3" name="Content Placeholder 2"/>
          <p:cNvSpPr>
            <a:spLocks noGrp="1"/>
          </p:cNvSpPr>
          <p:nvPr>
            <p:ph idx="1"/>
          </p:nvPr>
        </p:nvSpPr>
        <p:spPr>
          <a:xfrm>
            <a:off x="1295401" y="2569029"/>
            <a:ext cx="9601196" cy="3648891"/>
          </a:xfrm>
        </p:spPr>
        <p:txBody>
          <a:bodyPr>
            <a:normAutofit/>
          </a:bodyPr>
          <a:lstStyle/>
          <a:p>
            <a:endParaRPr lang="en-US" sz="3000" dirty="0"/>
          </a:p>
          <a:p>
            <a:r>
              <a:rPr lang="en-US" sz="3000" dirty="0"/>
              <a:t>Socio-cultural Diversity</a:t>
            </a:r>
          </a:p>
          <a:p>
            <a:endParaRPr lang="en-US" sz="3000" dirty="0"/>
          </a:p>
          <a:p>
            <a:r>
              <a:rPr lang="en-US" sz="3000" dirty="0"/>
              <a:t>Languages and Literature of Pakistan</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Socio-cultural Diversity</a:t>
            </a:r>
            <a:br>
              <a:rPr lang="en-US" dirty="0"/>
            </a:br>
            <a:endParaRPr lang="en-US" b="1" dirty="0"/>
          </a:p>
        </p:txBody>
      </p:sp>
      <p:sp>
        <p:nvSpPr>
          <p:cNvPr id="3" name="Content Placeholder 2"/>
          <p:cNvSpPr>
            <a:spLocks noGrp="1"/>
          </p:cNvSpPr>
          <p:nvPr>
            <p:ph idx="1"/>
          </p:nvPr>
        </p:nvSpPr>
        <p:spPr>
          <a:xfrm>
            <a:off x="1295401" y="2556932"/>
            <a:ext cx="9601196" cy="3625754"/>
          </a:xfrm>
        </p:spPr>
        <p:txBody>
          <a:bodyPr>
            <a:normAutofit fontScale="25000" lnSpcReduction="20000"/>
          </a:bodyPr>
          <a:lstStyle/>
          <a:p>
            <a:pPr marL="0" indent="0">
              <a:buNone/>
            </a:pPr>
            <a:r>
              <a:rPr lang="en-US" sz="2800" dirty="0"/>
              <a:t>  </a:t>
            </a:r>
          </a:p>
          <a:p>
            <a:pPr marL="0" indent="0">
              <a:buNone/>
            </a:pPr>
            <a:r>
              <a:rPr lang="en-US" sz="3600" dirty="0"/>
              <a:t>     </a:t>
            </a:r>
            <a:r>
              <a:rPr lang="en-US" sz="14400" dirty="0"/>
              <a:t>Pakistan </a:t>
            </a:r>
            <a:r>
              <a:rPr lang="en-US" sz="11200" dirty="0"/>
              <a:t>exhibits remarkable socio-cultural diversity, shaped by its strategic location at the crossroads of South Asia, Central Asia, and the Middle East, blending influences from ancient Harappan, Indo-Aryan, Persian, Arab, Turkic, and Mughal civilizations. This diversity manifests across ethnic groups, languages, religions, traditions, and regional lifestyles, often described as a "cultural mosaic" that enriches national identity while posing integration challenges.</a:t>
            </a:r>
          </a:p>
          <a:p>
            <a:pPr marL="0" indent="0">
              <a:buNone/>
            </a:pPr>
            <a:br>
              <a:rPr lang="en-US" sz="11200" dirty="0"/>
            </a:br>
            <a:endParaRPr lang="en-US" sz="112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Socio-cultural Diversity</a:t>
            </a:r>
            <a:br>
              <a:rPr lang="en-US" dirty="0"/>
            </a:br>
            <a:br>
              <a:rPr lang="en-US" dirty="0"/>
            </a:br>
            <a:endParaRPr lang="en-US" b="1" dirty="0"/>
          </a:p>
        </p:txBody>
      </p:sp>
      <p:sp>
        <p:nvSpPr>
          <p:cNvPr id="3" name="Content Placeholder 2"/>
          <p:cNvSpPr>
            <a:spLocks noGrp="1"/>
          </p:cNvSpPr>
          <p:nvPr>
            <p:ph idx="1"/>
          </p:nvPr>
        </p:nvSpPr>
        <p:spPr>
          <a:xfrm>
            <a:off x="1295402" y="2344935"/>
            <a:ext cx="9601196" cy="3886535"/>
          </a:xfrm>
        </p:spPr>
        <p:txBody>
          <a:bodyPr>
            <a:noAutofit/>
          </a:bodyPr>
          <a:lstStyle/>
          <a:p>
            <a:pPr marL="0" indent="0" algn="ctr">
              <a:buNone/>
            </a:pPr>
            <a:r>
              <a:rPr lang="en-US" sz="2800" b="1" dirty="0"/>
              <a:t>Ethnic Diversity</a:t>
            </a:r>
          </a:p>
          <a:p>
            <a:pPr marL="0" indent="0">
              <a:buNone/>
            </a:pPr>
            <a:r>
              <a:rPr lang="en-US" dirty="0"/>
              <a:t>  Pakistan is home to numerous ethnic groups, each with distinct customs, attire, cuisine, and social structures:</a:t>
            </a:r>
          </a:p>
          <a:p>
            <a:r>
              <a:rPr lang="en-US" b="1" dirty="0"/>
              <a:t>Punjabis</a:t>
            </a:r>
            <a:r>
              <a:rPr lang="en-US" dirty="0"/>
              <a:t> (largest group, ~44% of population): Predominant in Punjab province; known for vibrant folk music (e.g., bhangra), Sufi poetry, and agricultural traditions.</a:t>
            </a:r>
          </a:p>
          <a:p>
            <a:r>
              <a:rPr lang="en-US" b="1" dirty="0"/>
              <a:t>Pashtuns</a:t>
            </a:r>
            <a:r>
              <a:rPr lang="en-US" dirty="0"/>
              <a:t> (~15%): Mainly in Khyber Pakhtunkhwa (KP) and northern Balochistan; adhere to Pashtunwali code emphasizing hospitality, honor, and tribal autonomy.</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Socio-cultural Diversity</a:t>
            </a:r>
            <a:br>
              <a:rPr lang="en-US" dirty="0"/>
            </a:br>
            <a:endParaRPr lang="en-US" b="1" dirty="0"/>
          </a:p>
        </p:txBody>
      </p:sp>
      <p:sp>
        <p:nvSpPr>
          <p:cNvPr id="3" name="Content Placeholder 2"/>
          <p:cNvSpPr>
            <a:spLocks noGrp="1"/>
          </p:cNvSpPr>
          <p:nvPr>
            <p:ph idx="1"/>
          </p:nvPr>
        </p:nvSpPr>
        <p:spPr>
          <a:xfrm>
            <a:off x="1295401" y="2556931"/>
            <a:ext cx="9601196" cy="3991915"/>
          </a:xfrm>
        </p:spPr>
        <p:txBody>
          <a:bodyPr>
            <a:normAutofit fontScale="92500" lnSpcReduction="20000"/>
          </a:bodyPr>
          <a:lstStyle/>
          <a:p>
            <a:r>
              <a:rPr lang="en-US" b="1" dirty="0"/>
              <a:t>Sindhis</a:t>
            </a:r>
            <a:r>
              <a:rPr lang="en-US" dirty="0"/>
              <a:t> (~14%): In Sindh; famous for Sufi shrines (e.g., Shah Abdul Latif), Ajrak textiles, and riverine culture tied to the Indus.</a:t>
            </a:r>
          </a:p>
          <a:p>
            <a:r>
              <a:rPr lang="en-US" b="1" dirty="0"/>
              <a:t>Baloch</a:t>
            </a:r>
            <a:r>
              <a:rPr lang="en-US" dirty="0"/>
              <a:t> (~3-4%): In Balochistan; nomadic/tribal heritage with strong oral poetry, intricate embroidery, and pastoral lifestyles.</a:t>
            </a:r>
          </a:p>
          <a:p>
            <a:r>
              <a:rPr lang="en-US" b="1" dirty="0"/>
              <a:t>Muhajirs/Seraikis</a:t>
            </a:r>
            <a:r>
              <a:rPr lang="en-US" dirty="0"/>
              <a:t> and others (e.g., Saraikis in southern Punjab, Hazaras, Kalash): Urdu-speaking post-Partition migrants and smaller groups add urban, literary layers.</a:t>
            </a:r>
          </a:p>
          <a:p>
            <a:r>
              <a:rPr lang="en-US" dirty="0"/>
              <a:t>Geography—from Himalayan north to Arabian Sea coast—further amplifies these differences, with urban centers like Lahore and Karachi fostering cosmopolitan blends versus conservative tribal areas.</a:t>
            </a:r>
          </a:p>
          <a:p>
            <a:pPr marL="0" indent="0">
              <a:buNone/>
            </a:pPr>
            <a:br>
              <a:rPr lang="en-US" dirty="0"/>
            </a:br>
            <a:endParaRPr lang="en-US" b="1" dirty="0"/>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Socio-cultural Diversity</a:t>
            </a:r>
            <a:br>
              <a:rPr lang="en-US" dirty="0"/>
            </a:b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lgn="ctr">
              <a:buNone/>
            </a:pPr>
            <a:r>
              <a:rPr lang="en-US" sz="2800" b="1" dirty="0"/>
              <a:t>Linguistic Diversity</a:t>
            </a:r>
          </a:p>
          <a:p>
            <a:r>
              <a:rPr lang="en-US" dirty="0"/>
              <a:t>Over 70 languages are spoken, reflecting ethnic pluralism:</a:t>
            </a:r>
          </a:p>
          <a:p>
            <a:r>
              <a:rPr lang="en-US" dirty="0"/>
              <a:t>National language: </a:t>
            </a:r>
            <a:r>
              <a:rPr lang="en-US" b="1" dirty="0"/>
              <a:t>Urdu</a:t>
            </a:r>
            <a:r>
              <a:rPr lang="en-US" dirty="0"/>
              <a:t> (lingua franca).</a:t>
            </a:r>
          </a:p>
          <a:p>
            <a:r>
              <a:rPr lang="en-US" dirty="0"/>
              <a:t>Regional: Punjabi (most spoken), Sindhi, Pashto, Balochi, Saraiki.</a:t>
            </a:r>
            <a:br>
              <a:rPr lang="en-US" dirty="0"/>
            </a:br>
            <a:r>
              <a:rPr lang="en-US" dirty="0"/>
              <a:t>This multilingualism preserves folklore, literature (e.g., Sufi epics), and media, though Urdu unifies education and bureaucracy.</a:t>
            </a:r>
          </a:p>
          <a:p>
            <a:pPr marL="0" indent="0">
              <a:buNone/>
            </a:pPr>
            <a:r>
              <a:rPr lang="en-US" dirty="0"/>
              <a:t> </a:t>
            </a:r>
            <a:r>
              <a:rPr lang="en-US" dirty="0">
                <a:solidFill>
                  <a:srgbClr val="00B050"/>
                </a:solidFill>
              </a:rPr>
              <a:t>A </a:t>
            </a:r>
            <a:r>
              <a:rPr lang="en-US" b="1" dirty="0">
                <a:solidFill>
                  <a:srgbClr val="00B050"/>
                </a:solidFill>
              </a:rPr>
              <a:t>lingua franca</a:t>
            </a:r>
            <a:r>
              <a:rPr lang="en-US" dirty="0">
                <a:solidFill>
                  <a:srgbClr val="00B050"/>
                </a:solidFill>
              </a:rPr>
              <a:t> is a bridge language used for communication between speakers of different native tongues, often in multilingual societies. </a:t>
            </a:r>
          </a:p>
          <a:p>
            <a:pPr marL="0" indent="0">
              <a:buNone/>
            </a:pPr>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Socio-cultural Diversity</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92500"/>
          </a:bodyPr>
          <a:lstStyle/>
          <a:p>
            <a:pPr marL="0" indent="0" algn="ctr">
              <a:buNone/>
            </a:pPr>
            <a:r>
              <a:rPr lang="en-US" sz="3000" b="1" dirty="0"/>
              <a:t>Religious Diversity</a:t>
            </a:r>
          </a:p>
          <a:p>
            <a:r>
              <a:rPr lang="en-US" b="1" dirty="0"/>
              <a:t>Islam</a:t>
            </a:r>
            <a:r>
              <a:rPr lang="en-US" dirty="0"/>
              <a:t> (96-97%, Sunni majority with Shia minority): Shapes daily life, festivals (Eid, Muharram), laws, and architecture (mosques, Sufi shrines like Data Darbar).</a:t>
            </a:r>
          </a:p>
          <a:p>
            <a:r>
              <a:rPr lang="en-US" dirty="0"/>
              <a:t>Minorities: Hindus, Christians, Sikhs, Ahmadis, Parsis, Kalash (animists); contribute festivals (Holi, Christmas) and sites (e.g., Hinglaj Mata temple).</a:t>
            </a:r>
            <a:br>
              <a:rPr lang="en-US" dirty="0"/>
            </a:br>
            <a:r>
              <a:rPr lang="en-US" dirty="0"/>
              <a:t>Sufism promotes tolerance, influencing music (qawwali) and poetry across sects.</a:t>
            </a:r>
          </a:p>
          <a:p>
            <a:pPr marL="0" indent="0">
              <a:buNone/>
            </a:pPr>
            <a:br>
              <a:rPr lang="en-US" sz="2800" dirty="0"/>
            </a:b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162</TotalTime>
  <Words>1058</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 Antiqua</vt:lpstr>
      <vt:lpstr>Garamond</vt:lpstr>
      <vt:lpstr>Organic</vt:lpstr>
      <vt:lpstr>بسم اللہ الرحمٰن الرحیم</vt:lpstr>
      <vt:lpstr>PowerPoint Presentation</vt:lpstr>
      <vt:lpstr>PAKISTAN STUDIES </vt:lpstr>
      <vt:lpstr>SOCITY AND CULTURE OF PAKISTAN</vt:lpstr>
      <vt:lpstr> Socio-cultural Diversity </vt:lpstr>
      <vt:lpstr>  Socio-cultural Diversity  </vt:lpstr>
      <vt:lpstr> Socio-cultural Diversity </vt:lpstr>
      <vt:lpstr> Socio-cultural Diversity </vt:lpstr>
      <vt:lpstr>Socio-cultural Diversity</vt:lpstr>
      <vt:lpstr>Socio-cultural Diversity</vt:lpstr>
      <vt:lpstr> Languages and Literature of Pakistan </vt:lpstr>
      <vt:lpstr> Languages and Literature of Pakistan </vt:lpstr>
      <vt:lpstr> Languages and Literature of Pakistan </vt:lpstr>
      <vt:lpstr> Languages and Literature of Pakistan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2026-04-19T05:10:19Z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