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69" r:id="rId10"/>
    <p:sldId id="264"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77"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undo custSel addSld modSld">
      <pc:chgData name="Abdullah Makhdoom" userId="51cc0cc03b02bac5" providerId="LiveId" clId="{3BAF0525-3969-4EA5-9CE8-9E993610D441}" dt="2026-03-20T12:47:46.699" v="608" actId="14100"/>
      <pc:docMkLst>
        <pc:docMk/>
      </pc:docMkLst>
      <pc:sldChg chg="modSp mod">
        <pc:chgData name="Abdullah Makhdoom" userId="51cc0cc03b02bac5" providerId="LiveId" clId="{3BAF0525-3969-4EA5-9CE8-9E993610D441}" dt="2026-03-19T11:25:17.806" v="6" actId="20577"/>
        <pc:sldMkLst>
          <pc:docMk/>
          <pc:sldMk cId="0" sldId="256"/>
        </pc:sldMkLst>
        <pc:spChg chg="mod">
          <ac:chgData name="Abdullah Makhdoom" userId="51cc0cc03b02bac5" providerId="LiveId" clId="{3BAF0525-3969-4EA5-9CE8-9E993610D441}" dt="2026-03-19T11:25:17.806" v="6" actId="20577"/>
          <ac:spMkLst>
            <pc:docMk/>
            <pc:sldMk cId="0" sldId="256"/>
            <ac:spMk id="3" creationId="{00000000-0000-0000-0000-000000000000}"/>
          </ac:spMkLst>
        </pc:spChg>
      </pc:sldChg>
      <pc:sldChg chg="modSp mod">
        <pc:chgData name="Abdullah Makhdoom" userId="51cc0cc03b02bac5" providerId="LiveId" clId="{3BAF0525-3969-4EA5-9CE8-9E993610D441}" dt="2026-03-19T11:34:43.975" v="203" actId="20577"/>
        <pc:sldMkLst>
          <pc:docMk/>
          <pc:sldMk cId="0" sldId="258"/>
        </pc:sldMkLst>
        <pc:spChg chg="mod">
          <ac:chgData name="Abdullah Makhdoom" userId="51cc0cc03b02bac5" providerId="LiveId" clId="{3BAF0525-3969-4EA5-9CE8-9E993610D441}" dt="2026-03-19T11:25:52.806" v="29"/>
          <ac:spMkLst>
            <pc:docMk/>
            <pc:sldMk cId="0" sldId="258"/>
            <ac:spMk id="2" creationId="{00000000-0000-0000-0000-000000000000}"/>
          </ac:spMkLst>
        </pc:spChg>
        <pc:spChg chg="mod">
          <ac:chgData name="Abdullah Makhdoom" userId="51cc0cc03b02bac5" providerId="LiveId" clId="{3BAF0525-3969-4EA5-9CE8-9E993610D441}" dt="2026-03-19T11:34:43.975" v="203" actId="20577"/>
          <ac:spMkLst>
            <pc:docMk/>
            <pc:sldMk cId="0" sldId="258"/>
            <ac:spMk id="3" creationId="{00000000-0000-0000-0000-000000000000}"/>
          </ac:spMkLst>
        </pc:spChg>
      </pc:sldChg>
      <pc:sldChg chg="modSp mod">
        <pc:chgData name="Abdullah Makhdoom" userId="51cc0cc03b02bac5" providerId="LiveId" clId="{3BAF0525-3969-4EA5-9CE8-9E993610D441}" dt="2026-03-20T12:26:59.508" v="374"/>
        <pc:sldMkLst>
          <pc:docMk/>
          <pc:sldMk cId="0" sldId="259"/>
        </pc:sldMkLst>
        <pc:spChg chg="mod">
          <ac:chgData name="Abdullah Makhdoom" userId="51cc0cc03b02bac5" providerId="LiveId" clId="{3BAF0525-3969-4EA5-9CE8-9E993610D441}" dt="2026-03-20T12:26:59.508" v="374"/>
          <ac:spMkLst>
            <pc:docMk/>
            <pc:sldMk cId="0" sldId="259"/>
            <ac:spMk id="2" creationId="{00000000-0000-0000-0000-000000000000}"/>
          </ac:spMkLst>
        </pc:spChg>
        <pc:spChg chg="mod">
          <ac:chgData name="Abdullah Makhdoom" userId="51cc0cc03b02bac5" providerId="LiveId" clId="{3BAF0525-3969-4EA5-9CE8-9E993610D441}" dt="2026-03-20T12:26:20.329" v="369" actId="122"/>
          <ac:spMkLst>
            <pc:docMk/>
            <pc:sldMk cId="0" sldId="259"/>
            <ac:spMk id="3" creationId="{00000000-0000-0000-0000-000000000000}"/>
          </ac:spMkLst>
        </pc:spChg>
      </pc:sldChg>
      <pc:sldChg chg="modSp mod">
        <pc:chgData name="Abdullah Makhdoom" userId="51cc0cc03b02bac5" providerId="LiveId" clId="{3BAF0525-3969-4EA5-9CE8-9E993610D441}" dt="2026-03-20T12:27:58.280" v="378" actId="5793"/>
        <pc:sldMkLst>
          <pc:docMk/>
          <pc:sldMk cId="0" sldId="260"/>
        </pc:sldMkLst>
        <pc:spChg chg="mod">
          <ac:chgData name="Abdullah Makhdoom" userId="51cc0cc03b02bac5" providerId="LiveId" clId="{3BAF0525-3969-4EA5-9CE8-9E993610D441}" dt="2026-03-20T12:27:23.323" v="375"/>
          <ac:spMkLst>
            <pc:docMk/>
            <pc:sldMk cId="0" sldId="260"/>
            <ac:spMk id="2" creationId="{00000000-0000-0000-0000-000000000000}"/>
          </ac:spMkLst>
        </pc:spChg>
        <pc:spChg chg="mod">
          <ac:chgData name="Abdullah Makhdoom" userId="51cc0cc03b02bac5" providerId="LiveId" clId="{3BAF0525-3969-4EA5-9CE8-9E993610D441}" dt="2026-03-20T12:27:58.280" v="378" actId="5793"/>
          <ac:spMkLst>
            <pc:docMk/>
            <pc:sldMk cId="0" sldId="260"/>
            <ac:spMk id="3" creationId="{00000000-0000-0000-0000-000000000000}"/>
          </ac:spMkLst>
        </pc:spChg>
      </pc:sldChg>
      <pc:sldChg chg="modSp mod">
        <pc:chgData name="Abdullah Makhdoom" userId="51cc0cc03b02bac5" providerId="LiveId" clId="{3BAF0525-3969-4EA5-9CE8-9E993610D441}" dt="2026-03-20T12:29:02.473" v="403" actId="122"/>
        <pc:sldMkLst>
          <pc:docMk/>
          <pc:sldMk cId="0" sldId="261"/>
        </pc:sldMkLst>
        <pc:spChg chg="mod">
          <ac:chgData name="Abdullah Makhdoom" userId="51cc0cc03b02bac5" providerId="LiveId" clId="{3BAF0525-3969-4EA5-9CE8-9E993610D441}" dt="2026-03-20T12:28:31.608" v="394" actId="20577"/>
          <ac:spMkLst>
            <pc:docMk/>
            <pc:sldMk cId="0" sldId="261"/>
            <ac:spMk id="2" creationId="{00000000-0000-0000-0000-000000000000}"/>
          </ac:spMkLst>
        </pc:spChg>
        <pc:spChg chg="mod">
          <ac:chgData name="Abdullah Makhdoom" userId="51cc0cc03b02bac5" providerId="LiveId" clId="{3BAF0525-3969-4EA5-9CE8-9E993610D441}" dt="2026-03-20T12:29:02.473" v="403" actId="122"/>
          <ac:spMkLst>
            <pc:docMk/>
            <pc:sldMk cId="0" sldId="261"/>
            <ac:spMk id="3" creationId="{00000000-0000-0000-0000-000000000000}"/>
          </ac:spMkLst>
        </pc:spChg>
      </pc:sldChg>
      <pc:sldChg chg="modSp mod">
        <pc:chgData name="Abdullah Makhdoom" userId="51cc0cc03b02bac5" providerId="LiveId" clId="{3BAF0525-3969-4EA5-9CE8-9E993610D441}" dt="2026-03-20T12:29:26.429" v="404"/>
        <pc:sldMkLst>
          <pc:docMk/>
          <pc:sldMk cId="0" sldId="262"/>
        </pc:sldMkLst>
        <pc:spChg chg="mod">
          <ac:chgData name="Abdullah Makhdoom" userId="51cc0cc03b02bac5" providerId="LiveId" clId="{3BAF0525-3969-4EA5-9CE8-9E993610D441}" dt="2026-03-20T12:29:26.429" v="404"/>
          <ac:spMkLst>
            <pc:docMk/>
            <pc:sldMk cId="0" sldId="262"/>
            <ac:spMk id="2" creationId="{00000000-0000-0000-0000-000000000000}"/>
          </ac:spMkLst>
        </pc:spChg>
        <pc:spChg chg="mod">
          <ac:chgData name="Abdullah Makhdoom" userId="51cc0cc03b02bac5" providerId="LiveId" clId="{3BAF0525-3969-4EA5-9CE8-9E993610D441}" dt="2026-03-20T12:10:09.128" v="259" actId="122"/>
          <ac:spMkLst>
            <pc:docMk/>
            <pc:sldMk cId="0" sldId="262"/>
            <ac:spMk id="3" creationId="{00000000-0000-0000-0000-000000000000}"/>
          </ac:spMkLst>
        </pc:spChg>
      </pc:sldChg>
      <pc:sldChg chg="modSp mod">
        <pc:chgData name="Abdullah Makhdoom" userId="51cc0cc03b02bac5" providerId="LiveId" clId="{3BAF0525-3969-4EA5-9CE8-9E993610D441}" dt="2026-03-20T12:31:58.898" v="438" actId="122"/>
        <pc:sldMkLst>
          <pc:docMk/>
          <pc:sldMk cId="0" sldId="264"/>
        </pc:sldMkLst>
        <pc:spChg chg="mod">
          <ac:chgData name="Abdullah Makhdoom" userId="51cc0cc03b02bac5" providerId="LiveId" clId="{3BAF0525-3969-4EA5-9CE8-9E993610D441}" dt="2026-03-20T12:31:07.684" v="425"/>
          <ac:spMkLst>
            <pc:docMk/>
            <pc:sldMk cId="0" sldId="264"/>
            <ac:spMk id="2" creationId="{00000000-0000-0000-0000-000000000000}"/>
          </ac:spMkLst>
        </pc:spChg>
        <pc:spChg chg="mod">
          <ac:chgData name="Abdullah Makhdoom" userId="51cc0cc03b02bac5" providerId="LiveId" clId="{3BAF0525-3969-4EA5-9CE8-9E993610D441}" dt="2026-03-20T12:31:58.898" v="438" actId="122"/>
          <ac:spMkLst>
            <pc:docMk/>
            <pc:sldMk cId="0" sldId="264"/>
            <ac:spMk id="6" creationId="{31351603-2A85-8F17-C359-9C970FA15F72}"/>
          </ac:spMkLst>
        </pc:spChg>
      </pc:sldChg>
      <pc:sldChg chg="modSp mod">
        <pc:chgData name="Abdullah Makhdoom" userId="51cc0cc03b02bac5" providerId="LiveId" clId="{3BAF0525-3969-4EA5-9CE8-9E993610D441}" dt="2026-03-20T12:30:48.620" v="424" actId="120"/>
        <pc:sldMkLst>
          <pc:docMk/>
          <pc:sldMk cId="0" sldId="269"/>
        </pc:sldMkLst>
        <pc:spChg chg="mod">
          <ac:chgData name="Abdullah Makhdoom" userId="51cc0cc03b02bac5" providerId="LiveId" clId="{3BAF0525-3969-4EA5-9CE8-9E993610D441}" dt="2026-03-20T12:30:08.250" v="415" actId="20577"/>
          <ac:spMkLst>
            <pc:docMk/>
            <pc:sldMk cId="0" sldId="269"/>
            <ac:spMk id="2" creationId="{00000000-0000-0000-0000-000000000000}"/>
          </ac:spMkLst>
        </pc:spChg>
        <pc:spChg chg="mod">
          <ac:chgData name="Abdullah Makhdoom" userId="51cc0cc03b02bac5" providerId="LiveId" clId="{3BAF0525-3969-4EA5-9CE8-9E993610D441}" dt="2026-03-20T12:30:48.620" v="424" actId="120"/>
          <ac:spMkLst>
            <pc:docMk/>
            <pc:sldMk cId="0" sldId="269"/>
            <ac:spMk id="6" creationId="{B8160873-44FE-290B-EAE7-4DA8D0A0F60B}"/>
          </ac:spMkLst>
        </pc:spChg>
      </pc:sldChg>
      <pc:sldChg chg="modSp mod">
        <pc:chgData name="Abdullah Makhdoom" userId="51cc0cc03b02bac5" providerId="LiveId" clId="{3BAF0525-3969-4EA5-9CE8-9E993610D441}" dt="2026-03-20T12:36:40.255" v="492" actId="255"/>
        <pc:sldMkLst>
          <pc:docMk/>
          <pc:sldMk cId="678857513" sldId="272"/>
        </pc:sldMkLst>
        <pc:spChg chg="mod">
          <ac:chgData name="Abdullah Makhdoom" userId="51cc0cc03b02bac5" providerId="LiveId" clId="{3BAF0525-3969-4EA5-9CE8-9E993610D441}" dt="2026-03-20T12:32:33.603" v="454" actId="20577"/>
          <ac:spMkLst>
            <pc:docMk/>
            <pc:sldMk cId="678857513" sldId="272"/>
            <ac:spMk id="2" creationId="{7F3C9DF3-C889-8524-89FD-66BFCEE0DD02}"/>
          </ac:spMkLst>
        </pc:spChg>
        <pc:spChg chg="mod">
          <ac:chgData name="Abdullah Makhdoom" userId="51cc0cc03b02bac5" providerId="LiveId" clId="{3BAF0525-3969-4EA5-9CE8-9E993610D441}" dt="2026-03-20T12:36:40.255" v="492" actId="255"/>
          <ac:spMkLst>
            <pc:docMk/>
            <pc:sldMk cId="678857513" sldId="272"/>
            <ac:spMk id="3" creationId="{93D91744-4A94-00E9-3562-234E8F0459DB}"/>
          </ac:spMkLst>
        </pc:spChg>
      </pc:sldChg>
      <pc:sldChg chg="modSp mod">
        <pc:chgData name="Abdullah Makhdoom" userId="51cc0cc03b02bac5" providerId="LiveId" clId="{3BAF0525-3969-4EA5-9CE8-9E993610D441}" dt="2026-03-20T12:37:26.551" v="497" actId="122"/>
        <pc:sldMkLst>
          <pc:docMk/>
          <pc:sldMk cId="3654876306" sldId="273"/>
        </pc:sldMkLst>
        <pc:spChg chg="mod">
          <ac:chgData name="Abdullah Makhdoom" userId="51cc0cc03b02bac5" providerId="LiveId" clId="{3BAF0525-3969-4EA5-9CE8-9E993610D441}" dt="2026-03-20T12:36:55.739" v="493"/>
          <ac:spMkLst>
            <pc:docMk/>
            <pc:sldMk cId="3654876306" sldId="273"/>
            <ac:spMk id="2" creationId="{5220B716-74CE-6B4E-2398-E3E6CD8CE3FA}"/>
          </ac:spMkLst>
        </pc:spChg>
        <pc:spChg chg="mod">
          <ac:chgData name="Abdullah Makhdoom" userId="51cc0cc03b02bac5" providerId="LiveId" clId="{3BAF0525-3969-4EA5-9CE8-9E993610D441}" dt="2026-03-20T12:37:26.551" v="497" actId="122"/>
          <ac:spMkLst>
            <pc:docMk/>
            <pc:sldMk cId="3654876306" sldId="273"/>
            <ac:spMk id="3" creationId="{C39F5A21-C6EB-5680-0246-3BD2601D10CB}"/>
          </ac:spMkLst>
        </pc:spChg>
      </pc:sldChg>
      <pc:sldChg chg="modSp mod">
        <pc:chgData name="Abdullah Makhdoom" userId="51cc0cc03b02bac5" providerId="LiveId" clId="{3BAF0525-3969-4EA5-9CE8-9E993610D441}" dt="2026-03-20T12:47:46.699" v="608" actId="14100"/>
        <pc:sldMkLst>
          <pc:docMk/>
          <pc:sldMk cId="480287355" sldId="274"/>
        </pc:sldMkLst>
        <pc:spChg chg="mod">
          <ac:chgData name="Abdullah Makhdoom" userId="51cc0cc03b02bac5" providerId="LiveId" clId="{3BAF0525-3969-4EA5-9CE8-9E993610D441}" dt="2026-03-20T12:37:48.800" v="512" actId="20577"/>
          <ac:spMkLst>
            <pc:docMk/>
            <pc:sldMk cId="480287355" sldId="274"/>
            <ac:spMk id="2" creationId="{6CCC3C3A-D0E4-1832-E6AB-FC5672CCB865}"/>
          </ac:spMkLst>
        </pc:spChg>
        <pc:spChg chg="mod">
          <ac:chgData name="Abdullah Makhdoom" userId="51cc0cc03b02bac5" providerId="LiveId" clId="{3BAF0525-3969-4EA5-9CE8-9E993610D441}" dt="2026-03-20T12:47:46.699" v="608" actId="14100"/>
          <ac:spMkLst>
            <pc:docMk/>
            <pc:sldMk cId="480287355" sldId="274"/>
            <ac:spMk id="3" creationId="{FED9DB31-EB60-2544-FB81-25ED1E573BA0}"/>
          </ac:spMkLst>
        </pc:spChg>
      </pc:sldChg>
      <pc:sldChg chg="modSp mod">
        <pc:chgData name="Abdullah Makhdoom" userId="51cc0cc03b02bac5" providerId="LiveId" clId="{3BAF0525-3969-4EA5-9CE8-9E993610D441}" dt="2026-03-20T12:43:50.442" v="574" actId="403"/>
        <pc:sldMkLst>
          <pc:docMk/>
          <pc:sldMk cId="2758347771" sldId="275"/>
        </pc:sldMkLst>
        <pc:spChg chg="mod">
          <ac:chgData name="Abdullah Makhdoom" userId="51cc0cc03b02bac5" providerId="LiveId" clId="{3BAF0525-3969-4EA5-9CE8-9E993610D441}" dt="2026-03-20T12:38:37.485" v="519"/>
          <ac:spMkLst>
            <pc:docMk/>
            <pc:sldMk cId="2758347771" sldId="275"/>
            <ac:spMk id="2" creationId="{17D03B78-0B67-D131-DBD3-47B3BABEA5A8}"/>
          </ac:spMkLst>
        </pc:spChg>
        <pc:spChg chg="mod">
          <ac:chgData name="Abdullah Makhdoom" userId="51cc0cc03b02bac5" providerId="LiveId" clId="{3BAF0525-3969-4EA5-9CE8-9E993610D441}" dt="2026-03-20T12:43:50.442" v="574" actId="403"/>
          <ac:spMkLst>
            <pc:docMk/>
            <pc:sldMk cId="2758347771" sldId="275"/>
            <ac:spMk id="3" creationId="{3DF484DD-415A-E3F0-7978-AFE30300EC3D}"/>
          </ac:spMkLst>
        </pc:spChg>
      </pc:sldChg>
      <pc:sldChg chg="addSp modSp new mod">
        <pc:chgData name="Abdullah Makhdoom" userId="51cc0cc03b02bac5" providerId="LiveId" clId="{3BAF0525-3969-4EA5-9CE8-9E993610D441}" dt="2026-03-20T12:40:46.215" v="553" actId="122"/>
        <pc:sldMkLst>
          <pc:docMk/>
          <pc:sldMk cId="2366384702" sldId="278"/>
        </pc:sldMkLst>
        <pc:spChg chg="mod">
          <ac:chgData name="Abdullah Makhdoom" userId="51cc0cc03b02bac5" providerId="LiveId" clId="{3BAF0525-3969-4EA5-9CE8-9E993610D441}" dt="2026-03-20T12:40:16.216" v="544" actId="20577"/>
          <ac:spMkLst>
            <pc:docMk/>
            <pc:sldMk cId="2366384702" sldId="278"/>
            <ac:spMk id="2" creationId="{D80110B3-E338-686D-0DEE-22EFF2CF023C}"/>
          </ac:spMkLst>
        </pc:spChg>
        <pc:spChg chg="mod">
          <ac:chgData name="Abdullah Makhdoom" userId="51cc0cc03b02bac5" providerId="LiveId" clId="{3BAF0525-3969-4EA5-9CE8-9E993610D441}" dt="2026-03-20T12:40:46.215" v="553" actId="122"/>
          <ac:spMkLst>
            <pc:docMk/>
            <pc:sldMk cId="2366384702" sldId="278"/>
            <ac:spMk id="3" creationId="{A1D55F10-0C73-5EBD-032E-65347C0DBEF5}"/>
          </ac:spMkLst>
        </pc:spChg>
        <pc:picChg chg="add mod">
          <ac:chgData name="Abdullah Makhdoom" userId="51cc0cc03b02bac5" providerId="LiveId" clId="{3BAF0525-3969-4EA5-9CE8-9E993610D441}" dt="2026-03-20T12:24:04.328" v="352"/>
          <ac:picMkLst>
            <pc:docMk/>
            <pc:sldMk cId="2366384702" sldId="278"/>
            <ac:picMk id="4" creationId="{43DCFAAF-17D5-78B4-7D4F-21A2DA6A37CA}"/>
          </ac:picMkLst>
        </pc:picChg>
      </pc:sldChg>
      <pc:sldChg chg="addSp modSp new mod">
        <pc:chgData name="Abdullah Makhdoom" userId="51cc0cc03b02bac5" providerId="LiveId" clId="{3BAF0525-3969-4EA5-9CE8-9E993610D441}" dt="2026-03-20T12:41:29.401" v="559" actId="122"/>
        <pc:sldMkLst>
          <pc:docMk/>
          <pc:sldMk cId="2062126400" sldId="279"/>
        </pc:sldMkLst>
        <pc:spChg chg="mod">
          <ac:chgData name="Abdullah Makhdoom" userId="51cc0cc03b02bac5" providerId="LiveId" clId="{3BAF0525-3969-4EA5-9CE8-9E993610D441}" dt="2026-03-20T12:41:05.042" v="554"/>
          <ac:spMkLst>
            <pc:docMk/>
            <pc:sldMk cId="2062126400" sldId="279"/>
            <ac:spMk id="2" creationId="{9F7C04C9-26FD-F516-6DA3-318039CBA1D6}"/>
          </ac:spMkLst>
        </pc:spChg>
        <pc:spChg chg="mod">
          <ac:chgData name="Abdullah Makhdoom" userId="51cc0cc03b02bac5" providerId="LiveId" clId="{3BAF0525-3969-4EA5-9CE8-9E993610D441}" dt="2026-03-20T12:41:29.401" v="559" actId="122"/>
          <ac:spMkLst>
            <pc:docMk/>
            <pc:sldMk cId="2062126400" sldId="279"/>
            <ac:spMk id="3" creationId="{209C50CC-8A98-F45A-BBDD-0B6E14C6F0AF}"/>
          </ac:spMkLst>
        </pc:spChg>
        <pc:picChg chg="add mod">
          <ac:chgData name="Abdullah Makhdoom" userId="51cc0cc03b02bac5" providerId="LiveId" clId="{3BAF0525-3969-4EA5-9CE8-9E993610D441}" dt="2026-03-20T12:24:11.426" v="353"/>
          <ac:picMkLst>
            <pc:docMk/>
            <pc:sldMk cId="2062126400" sldId="279"/>
            <ac:picMk id="4" creationId="{D2794BA2-9DE3-C418-CBE0-31E1E016DD34}"/>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PHYSIOGRAPHY-</a:t>
            </a:r>
            <a:r>
              <a:rPr lang="en-US" b="1" u="sng" dirty="0"/>
              <a:t>Plateaus</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31351603-2A85-8F17-C359-9C970FA15F72}"/>
              </a:ext>
            </a:extLst>
          </p:cNvPr>
          <p:cNvSpPr>
            <a:spLocks noGrp="1"/>
          </p:cNvSpPr>
          <p:nvPr>
            <p:ph idx="1"/>
          </p:nvPr>
        </p:nvSpPr>
        <p:spPr/>
        <p:txBody>
          <a:bodyPr>
            <a:normAutofit fontScale="70000" lnSpcReduction="20000"/>
          </a:bodyPr>
          <a:lstStyle/>
          <a:p>
            <a:pPr marL="0" indent="0">
              <a:buNone/>
            </a:pPr>
            <a:r>
              <a:rPr lang="en-US" sz="3400" b="1" dirty="0"/>
              <a:t>Balochistan Plateau</a:t>
            </a:r>
          </a:p>
          <a:p>
            <a:pPr marL="0" indent="0">
              <a:buNone/>
            </a:pPr>
            <a:r>
              <a:rPr lang="en-US" dirty="0"/>
              <a:t>Occupies most of Balochistan province, west of the Indus, with an area of about 347,000 km² and heights generally between about 600 and 3,000 m.</a:t>
            </a:r>
          </a:p>
          <a:p>
            <a:pPr marL="0" indent="0">
              <a:buNone/>
            </a:pPr>
            <a:r>
              <a:rPr lang="en-US" dirty="0"/>
              <a:t>The plateau is dry, with rocky hills, deep narrow valleys (like Quetta valley), and traditional underground irrigation channels called </a:t>
            </a:r>
            <a:r>
              <a:rPr lang="en-US" i="1" dirty="0"/>
              <a:t>karez</a:t>
            </a:r>
            <a:r>
              <a:rPr lang="en-US" dirty="0"/>
              <a:t>; it has important mineral resources and pastures.</a:t>
            </a:r>
          </a:p>
          <a:p>
            <a:pPr marL="0" indent="0" algn="ctr">
              <a:buNone/>
            </a:pPr>
            <a:r>
              <a:rPr lang="en-US" sz="3400" b="1" dirty="0"/>
              <a:t>Other notable plateaus</a:t>
            </a:r>
          </a:p>
          <a:p>
            <a:pPr marL="0" indent="0">
              <a:buNone/>
            </a:pPr>
            <a:r>
              <a:rPr lang="en-US" b="1" dirty="0"/>
              <a:t>Salt Range</a:t>
            </a:r>
            <a:r>
              <a:rPr lang="en-US" dirty="0"/>
              <a:t>: A low‑lying hill–plateau system in northern Punjab between the Jhelum and Indus rivers, famous for rock‑salt mines (Khewra, Warcha, Kalabagh) and coal deposits.</a:t>
            </a:r>
          </a:p>
          <a:p>
            <a:pPr marL="0" indent="0">
              <a:buNone/>
            </a:pPr>
            <a:r>
              <a:rPr lang="en-US" b="1" dirty="0"/>
              <a:t>Deosai Plateau (Deosai Plains)</a:t>
            </a:r>
            <a:r>
              <a:rPr lang="en-US" dirty="0"/>
              <a:t>: Located in Gilgit–Baltistan between the Himalayas and Karakoram, at about 4,000–4,500 m altitude; it is one of the world’s highest plateaus and supports alpine meadows and wildlife such as the Himalayan brown bear.</a:t>
            </a:r>
          </a:p>
          <a:p>
            <a:pPr marL="0" indent="0" algn="ctr">
              <a:buNone/>
            </a:pPr>
            <a:endParaRPr lang="en-US" sz="2600" b="1" u="sng" dirty="0"/>
          </a:p>
          <a:p>
            <a:pPr marL="0" indent="0">
              <a:buNone/>
            </a:pPr>
            <a:endParaRPr lang="en-US" sz="2600" b="1" u="sn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9DF3-C889-8524-89FD-66BFCEE0DD02}"/>
              </a:ext>
            </a:extLst>
          </p:cNvPr>
          <p:cNvSpPr>
            <a:spLocks noGrp="1"/>
          </p:cNvSpPr>
          <p:nvPr>
            <p:ph type="title"/>
          </p:nvPr>
        </p:nvSpPr>
        <p:spPr/>
        <p:txBody>
          <a:bodyPr/>
          <a:lstStyle/>
          <a:p>
            <a:r>
              <a:rPr lang="en-US" b="1" dirty="0"/>
              <a:t>PHYSIOGRAPHY-</a:t>
            </a:r>
            <a:r>
              <a:rPr lang="en-US" b="1" u="sng" dirty="0"/>
              <a:t>Deserts</a:t>
            </a:r>
            <a:endParaRPr lang="en-US" dirty="0"/>
          </a:p>
        </p:txBody>
      </p:sp>
      <p:sp>
        <p:nvSpPr>
          <p:cNvPr id="3" name="Content Placeholder 2">
            <a:extLst>
              <a:ext uri="{FF2B5EF4-FFF2-40B4-BE49-F238E27FC236}">
                <a16:creationId xmlns:a16="http://schemas.microsoft.com/office/drawing/2014/main" id="{93D91744-4A94-00E9-3562-234E8F0459DB}"/>
              </a:ext>
            </a:extLst>
          </p:cNvPr>
          <p:cNvSpPr>
            <a:spLocks noGrp="1"/>
          </p:cNvSpPr>
          <p:nvPr>
            <p:ph idx="1"/>
          </p:nvPr>
        </p:nvSpPr>
        <p:spPr/>
        <p:txBody>
          <a:bodyPr>
            <a:normAutofit fontScale="25000" lnSpcReduction="20000"/>
          </a:bodyPr>
          <a:lstStyle/>
          <a:p>
            <a:pPr marL="0" indent="0">
              <a:buNone/>
            </a:pPr>
            <a:r>
              <a:rPr lang="en-US" sz="7200" dirty="0"/>
              <a:t>   Pakistan’s deserts cover about 11 million hectares (roughly 13–14% of the country) and are mostly hot, arid areas in the south and central regions, with one high‑altitude cold desert in the north.</a:t>
            </a:r>
          </a:p>
          <a:p>
            <a:pPr marL="0" indent="0" algn="ctr">
              <a:buNone/>
            </a:pPr>
            <a:r>
              <a:rPr lang="en-US" sz="5500" b="1" dirty="0"/>
              <a:t>Main hot deserts</a:t>
            </a:r>
          </a:p>
          <a:p>
            <a:pPr marL="0" indent="0">
              <a:buNone/>
            </a:pPr>
            <a:r>
              <a:rPr lang="en-US" sz="7200" b="1" dirty="0"/>
              <a:t>Thar Desert</a:t>
            </a:r>
            <a:r>
              <a:rPr lang="en-US" sz="7200" dirty="0"/>
              <a:t>: The largest desert in Pakistan, stretching across eastern Sindh (Tharparkar) into western Rajasthan in India; it receives very low rainfall, has shifting sand dunes, and is one of Asia’s subtropical deserts.</a:t>
            </a:r>
          </a:p>
          <a:p>
            <a:pPr marL="0" indent="0">
              <a:buNone/>
            </a:pPr>
            <a:r>
              <a:rPr lang="en-US" sz="7200" b="1" dirty="0"/>
              <a:t>Cholistan Desert</a:t>
            </a:r>
            <a:r>
              <a:rPr lang="en-US" sz="7200" dirty="0"/>
              <a:t>: Lies in southern Punjab (Bahawalpur, Rahim Yar Khan), an extension of the Thar; it consists of undulating sand dunes and hard, compact “dahar” plains, used for nomadic pastoralism.</a:t>
            </a:r>
          </a:p>
          <a:p>
            <a:pPr marL="0" indent="0">
              <a:buNone/>
            </a:pPr>
            <a:r>
              <a:rPr lang="en-US" sz="7200" b="1" dirty="0"/>
              <a:t>Thal Desert</a:t>
            </a:r>
            <a:r>
              <a:rPr lang="en-US" sz="7200" dirty="0"/>
              <a:t>: Located in northern Punjab between the Indus and Jhelum–Chenab rivers; it is a hot, sandy plain used for limited agriculture through irrigation.</a:t>
            </a:r>
          </a:p>
          <a:p>
            <a:pPr marL="0" indent="0">
              <a:buNone/>
            </a:pPr>
            <a:r>
              <a:rPr lang="en-US" sz="7200" b="1" dirty="0"/>
              <a:t>Kharan Desert</a:t>
            </a:r>
            <a:r>
              <a:rPr lang="en-US" sz="7200" dirty="0"/>
              <a:t>: In Balochistan, a sandy, arid desert with low rainfall and sparse vegetation, lying between the Sulaiman and Makran ranges.</a:t>
            </a:r>
          </a:p>
          <a:p>
            <a:pPr marL="0" indent="0">
              <a:buNone/>
            </a:pPr>
            <a:br>
              <a:rPr lang="en-US" sz="3100" dirty="0"/>
            </a:br>
            <a:endParaRPr lang="en-US" dirty="0"/>
          </a:p>
        </p:txBody>
      </p:sp>
      <p:pic>
        <p:nvPicPr>
          <p:cNvPr id="6" name="Picture 5">
            <a:extLst>
              <a:ext uri="{FF2B5EF4-FFF2-40B4-BE49-F238E27FC236}">
                <a16:creationId xmlns:a16="http://schemas.microsoft.com/office/drawing/2014/main" id="{91106855-5D77-C862-2CFD-B4C60F57B7D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67885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B716-74CE-6B4E-2398-E3E6CD8CE3FA}"/>
              </a:ext>
            </a:extLst>
          </p:cNvPr>
          <p:cNvSpPr>
            <a:spLocks noGrp="1"/>
          </p:cNvSpPr>
          <p:nvPr>
            <p:ph type="title"/>
          </p:nvPr>
        </p:nvSpPr>
        <p:spPr/>
        <p:txBody>
          <a:bodyPr/>
          <a:lstStyle/>
          <a:p>
            <a:r>
              <a:rPr lang="en-US" b="1" dirty="0"/>
              <a:t>PHYSIOGRAPHY-</a:t>
            </a:r>
            <a:r>
              <a:rPr lang="en-US" b="1" u="sng" dirty="0"/>
              <a:t>Deserts</a:t>
            </a:r>
            <a:endParaRPr lang="en-US" dirty="0"/>
          </a:p>
        </p:txBody>
      </p:sp>
      <p:sp>
        <p:nvSpPr>
          <p:cNvPr id="3" name="Content Placeholder 2">
            <a:extLst>
              <a:ext uri="{FF2B5EF4-FFF2-40B4-BE49-F238E27FC236}">
                <a16:creationId xmlns:a16="http://schemas.microsoft.com/office/drawing/2014/main" id="{C39F5A21-C6EB-5680-0246-3BD2601D10CB}"/>
              </a:ext>
            </a:extLst>
          </p:cNvPr>
          <p:cNvSpPr>
            <a:spLocks noGrp="1"/>
          </p:cNvSpPr>
          <p:nvPr>
            <p:ph idx="1"/>
          </p:nvPr>
        </p:nvSpPr>
        <p:spPr/>
        <p:txBody>
          <a:bodyPr>
            <a:normAutofit fontScale="92500"/>
          </a:bodyPr>
          <a:lstStyle/>
          <a:p>
            <a:pPr marL="0" indent="0" algn="ctr">
              <a:buNone/>
            </a:pPr>
            <a:r>
              <a:rPr lang="en-US" sz="3000" b="1" dirty="0"/>
              <a:t>Cold desert</a:t>
            </a:r>
          </a:p>
          <a:p>
            <a:pPr marL="0" indent="0">
              <a:buNone/>
            </a:pPr>
            <a:r>
              <a:rPr lang="en-US" b="1" dirty="0"/>
              <a:t>Katpana (Cold) Desert</a:t>
            </a:r>
            <a:r>
              <a:rPr lang="en-US" dirty="0"/>
              <a:t>: Situated near Skardu in Gilgit–Baltistan, at about 2,226 m elevation; it is a high‑altitude desert with sand dunes that can be snow‑covered in winter, one of the highest deserts in the world.​</a:t>
            </a:r>
          </a:p>
          <a:p>
            <a:pPr marL="0" indent="0">
              <a:buNone/>
            </a:pPr>
            <a:r>
              <a:rPr lang="en-US" dirty="0"/>
              <a:t>These deserts are ecologically fragile, support nomadic or semi‑nomadic lifestyles, and have low but specific biodiversity adapted to aridity and temperature extremes.</a:t>
            </a:r>
          </a:p>
          <a:p>
            <a:pPr marL="0" indent="0">
              <a:buNone/>
            </a:pPr>
            <a:br>
              <a:rPr lang="en-US" dirty="0"/>
            </a:br>
            <a:endParaRPr lang="en-US" dirty="0"/>
          </a:p>
        </p:txBody>
      </p:sp>
      <p:pic>
        <p:nvPicPr>
          <p:cNvPr id="4" name="Picture 3">
            <a:extLst>
              <a:ext uri="{FF2B5EF4-FFF2-40B4-BE49-F238E27FC236}">
                <a16:creationId xmlns:a16="http://schemas.microsoft.com/office/drawing/2014/main" id="{6160E1AA-794A-1BAD-A195-D8B31DBA101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5487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3C3A-D0E4-1832-E6AB-FC5672CCB865}"/>
              </a:ext>
            </a:extLst>
          </p:cNvPr>
          <p:cNvSpPr>
            <a:spLocks noGrp="1"/>
          </p:cNvSpPr>
          <p:nvPr>
            <p:ph type="title"/>
          </p:nvPr>
        </p:nvSpPr>
        <p:spPr/>
        <p:txBody>
          <a:bodyPr/>
          <a:lstStyle/>
          <a:p>
            <a:r>
              <a:rPr lang="en-US" b="1" dirty="0"/>
              <a:t>PHYSIOGRAPHY-</a:t>
            </a:r>
            <a:r>
              <a:rPr lang="en-US" b="1" u="sng" dirty="0"/>
              <a:t>Valleys</a:t>
            </a:r>
            <a:endParaRPr lang="en-US" dirty="0"/>
          </a:p>
        </p:txBody>
      </p:sp>
      <p:sp>
        <p:nvSpPr>
          <p:cNvPr id="3" name="Content Placeholder 2">
            <a:extLst>
              <a:ext uri="{FF2B5EF4-FFF2-40B4-BE49-F238E27FC236}">
                <a16:creationId xmlns:a16="http://schemas.microsoft.com/office/drawing/2014/main" id="{FED9DB31-EB60-2544-FB81-25ED1E573BA0}"/>
              </a:ext>
            </a:extLst>
          </p:cNvPr>
          <p:cNvSpPr>
            <a:spLocks noGrp="1"/>
          </p:cNvSpPr>
          <p:nvPr>
            <p:ph idx="1"/>
          </p:nvPr>
        </p:nvSpPr>
        <p:spPr>
          <a:xfrm>
            <a:off x="1295401" y="2556931"/>
            <a:ext cx="9601196" cy="3701255"/>
          </a:xfrm>
        </p:spPr>
        <p:txBody>
          <a:bodyPr>
            <a:noAutofit/>
          </a:bodyPr>
          <a:lstStyle/>
          <a:p>
            <a:pPr marL="0" indent="0">
              <a:buNone/>
            </a:pPr>
            <a:r>
              <a:rPr lang="en-US" sz="1800" dirty="0"/>
              <a:t>   Pakistan’s most famous valleys are high‑altitude, river‑cut corridors in the northern and eastern mountain belts, especially in Khyber Pakhtunkhwa, Gilgit–Baltistan, and Azad Kashmir.                  </a:t>
            </a:r>
            <a:r>
              <a:rPr lang="en-US" dirty="0"/>
              <a:t>Major mountain valleys</a:t>
            </a:r>
          </a:p>
          <a:p>
            <a:pPr marL="0" indent="0">
              <a:buNone/>
            </a:pPr>
            <a:r>
              <a:rPr lang="en-US" sz="1800" b="1" dirty="0"/>
              <a:t>Hunza Valley</a:t>
            </a:r>
            <a:r>
              <a:rPr lang="en-US" sz="1800" dirty="0"/>
              <a:t>: In Gilgit–Baltistan, carved by the Hunza River; known for dramatic peaks like </a:t>
            </a:r>
            <a:r>
              <a:rPr lang="en-US" sz="1800" dirty="0" err="1"/>
              <a:t>Rakaposhi</a:t>
            </a:r>
            <a:r>
              <a:rPr lang="en-US" sz="1800" dirty="0"/>
              <a:t>, terraced fields, fruit orchards, and ancient forts such as Baltit and Altit.​</a:t>
            </a:r>
          </a:p>
          <a:p>
            <a:pPr marL="0" indent="0">
              <a:buNone/>
            </a:pPr>
            <a:r>
              <a:rPr lang="en-US" sz="1800" b="1" dirty="0"/>
              <a:t>Neelum Valley</a:t>
            </a:r>
            <a:r>
              <a:rPr lang="en-US" sz="1800" dirty="0"/>
              <a:t>: In Azad Kashmir along the Neelum River; long, narrow valley with pine‑forested hills, waterfalls, and tourist spots like Sharda and Arang Kel.​</a:t>
            </a:r>
          </a:p>
          <a:p>
            <a:pPr marL="0" indent="0">
              <a:buNone/>
            </a:pPr>
            <a:r>
              <a:rPr lang="en-US" sz="1800" b="1" dirty="0"/>
              <a:t>Kaghan Valley</a:t>
            </a:r>
            <a:r>
              <a:rPr lang="en-US" sz="1800" dirty="0"/>
              <a:t>: In Khyber Pakhtunkhwa, stretching from Mansehra to Naran; lush green valley with alpine meadows, lakes (e.g., Lulusar), and high‑mountain passes like Babusar.</a:t>
            </a:r>
          </a:p>
          <a:p>
            <a:pPr marL="0" indent="0">
              <a:buNone/>
            </a:pPr>
            <a:r>
              <a:rPr lang="en-US" sz="1800" b="1" dirty="0"/>
              <a:t>Swat Valley</a:t>
            </a:r>
            <a:r>
              <a:rPr lang="en-US" sz="1800" dirty="0"/>
              <a:t>: Also in KPK, formed by the Swat River; historically called the “Switzerland of Pakistan” for its scenic beauty, orchards, and Buddhist‑era ruins.</a:t>
            </a:r>
          </a:p>
          <a:p>
            <a:pPr marL="0" indent="0">
              <a:buNone/>
            </a:pPr>
            <a:br>
              <a:rPr lang="en-US" sz="1800" dirty="0"/>
            </a:br>
            <a:endParaRPr lang="en-US" sz="1800" dirty="0"/>
          </a:p>
        </p:txBody>
      </p:sp>
      <p:pic>
        <p:nvPicPr>
          <p:cNvPr id="4" name="Picture 3">
            <a:extLst>
              <a:ext uri="{FF2B5EF4-FFF2-40B4-BE49-F238E27FC236}">
                <a16:creationId xmlns:a16="http://schemas.microsoft.com/office/drawing/2014/main" id="{AE1B73E9-6464-1692-3300-9820E4B69D71}"/>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8028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3B78-0B67-D131-DBD3-47B3BABEA5A8}"/>
              </a:ext>
            </a:extLst>
          </p:cNvPr>
          <p:cNvSpPr>
            <a:spLocks noGrp="1"/>
          </p:cNvSpPr>
          <p:nvPr>
            <p:ph type="title"/>
          </p:nvPr>
        </p:nvSpPr>
        <p:spPr/>
        <p:txBody>
          <a:bodyPr/>
          <a:lstStyle/>
          <a:p>
            <a:r>
              <a:rPr lang="en-US" b="1" dirty="0"/>
              <a:t>PHYSIOGRAPHY-</a:t>
            </a:r>
            <a:r>
              <a:rPr lang="en-US" b="1" u="sng" dirty="0"/>
              <a:t>Valleys</a:t>
            </a:r>
            <a:endParaRPr lang="en-US" dirty="0"/>
          </a:p>
        </p:txBody>
      </p:sp>
      <p:sp>
        <p:nvSpPr>
          <p:cNvPr id="3" name="Content Placeholder 2">
            <a:extLst>
              <a:ext uri="{FF2B5EF4-FFF2-40B4-BE49-F238E27FC236}">
                <a16:creationId xmlns:a16="http://schemas.microsoft.com/office/drawing/2014/main" id="{3DF484DD-415A-E3F0-7978-AFE30300EC3D}"/>
              </a:ext>
            </a:extLst>
          </p:cNvPr>
          <p:cNvSpPr>
            <a:spLocks noGrp="1"/>
          </p:cNvSpPr>
          <p:nvPr>
            <p:ph idx="1"/>
          </p:nvPr>
        </p:nvSpPr>
        <p:spPr/>
        <p:txBody>
          <a:bodyPr>
            <a:normAutofit fontScale="25000" lnSpcReduction="20000"/>
          </a:bodyPr>
          <a:lstStyle/>
          <a:p>
            <a:pPr marL="0" indent="0" algn="ctr">
              <a:buNone/>
            </a:pPr>
            <a:r>
              <a:rPr lang="en-US" sz="9600" b="1" dirty="0"/>
              <a:t>Other notable valleys</a:t>
            </a:r>
          </a:p>
          <a:p>
            <a:pPr marL="0" indent="0">
              <a:buNone/>
            </a:pPr>
            <a:r>
              <a:rPr lang="en-US" sz="7200" b="1" dirty="0"/>
              <a:t>Kumrat Valley (KPK)</a:t>
            </a:r>
            <a:r>
              <a:rPr lang="en-US" sz="7200" dirty="0"/>
              <a:t>: In the upper reaches of the </a:t>
            </a:r>
            <a:r>
              <a:rPr lang="en-US" sz="7200" dirty="0" err="1"/>
              <a:t>Panjkora</a:t>
            </a:r>
            <a:r>
              <a:rPr lang="en-US" sz="7200" dirty="0"/>
              <a:t> River; deep forested valley with meadows and cold‑weather streams, popular for trekking.</a:t>
            </a:r>
          </a:p>
          <a:p>
            <a:pPr marL="0" indent="0">
              <a:buNone/>
            </a:pPr>
            <a:r>
              <a:rPr lang="en-US" sz="7200" b="1" dirty="0"/>
              <a:t>Chitral Valley</a:t>
            </a:r>
            <a:r>
              <a:rPr lang="en-US" sz="7200" dirty="0"/>
              <a:t>: In far‑north Chitral, drained by the Chitral River; gateway to the Hindu Kush and routes toward the Afghan border.</a:t>
            </a:r>
          </a:p>
          <a:p>
            <a:pPr marL="0" indent="0">
              <a:buNone/>
            </a:pPr>
            <a:r>
              <a:rPr lang="en-US" sz="7200" b="1" dirty="0"/>
              <a:t>Kalash Valleys (Bumburet, Rumbur, Birir)</a:t>
            </a:r>
            <a:r>
              <a:rPr lang="en-US" sz="7200" dirty="0"/>
              <a:t>: In upper Chitral; home to the Kalash people, with unique culture, festivals, and high‑altitude landscapes.</a:t>
            </a:r>
          </a:p>
          <a:p>
            <a:pPr marL="0" indent="0">
              <a:buNone/>
            </a:pPr>
            <a:r>
              <a:rPr lang="en-US" sz="7200" b="1" dirty="0"/>
              <a:t>Smaller but scenic valleys</a:t>
            </a:r>
            <a:r>
              <a:rPr lang="en-US" sz="7200" dirty="0"/>
              <a:t>: Include Bagrot, Naltar, and Gilgit valleys in Gilgit–Baltistan; Ushu, Utrar, and Madyan in Swat; and Palas, Allai, and others in KPK, all carved by tributaries of the Indus system.</a:t>
            </a:r>
          </a:p>
          <a:p>
            <a:pPr marL="0" indent="0">
              <a:buNone/>
            </a:pPr>
            <a:r>
              <a:rPr lang="en-US" sz="7200" dirty="0"/>
              <a:t>These valleys are economically and ecotouristically important, supporting agriculture, livestock, hydropower, and growing tourism in northern Pakistan.</a:t>
            </a:r>
          </a:p>
          <a:p>
            <a:pPr marL="0" indent="0">
              <a:buNone/>
            </a:pPr>
            <a:br>
              <a:rPr lang="en-US" sz="3200" dirty="0"/>
            </a:br>
            <a:endParaRPr lang="en-US" sz="3200" dirty="0"/>
          </a:p>
        </p:txBody>
      </p:sp>
      <p:pic>
        <p:nvPicPr>
          <p:cNvPr id="4" name="Picture 3">
            <a:extLst>
              <a:ext uri="{FF2B5EF4-FFF2-40B4-BE49-F238E27FC236}">
                <a16:creationId xmlns:a16="http://schemas.microsoft.com/office/drawing/2014/main" id="{049EB3FA-0D6D-99DD-9757-28427C0A6B2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75834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10B3-E338-686D-0DEE-22EFF2CF023C}"/>
              </a:ext>
            </a:extLst>
          </p:cNvPr>
          <p:cNvSpPr>
            <a:spLocks noGrp="1"/>
          </p:cNvSpPr>
          <p:nvPr>
            <p:ph type="title"/>
          </p:nvPr>
        </p:nvSpPr>
        <p:spPr/>
        <p:txBody>
          <a:bodyPr/>
          <a:lstStyle/>
          <a:p>
            <a:r>
              <a:rPr lang="en-US" b="1" dirty="0"/>
              <a:t>PHYSIOGRAPHY-</a:t>
            </a:r>
            <a:r>
              <a:rPr lang="en-US" b="1" u="sng" dirty="0"/>
              <a:t>Coastal Areas</a:t>
            </a:r>
            <a:endParaRPr lang="en-GB" dirty="0"/>
          </a:p>
        </p:txBody>
      </p:sp>
      <p:sp>
        <p:nvSpPr>
          <p:cNvPr id="3" name="Content Placeholder 2">
            <a:extLst>
              <a:ext uri="{FF2B5EF4-FFF2-40B4-BE49-F238E27FC236}">
                <a16:creationId xmlns:a16="http://schemas.microsoft.com/office/drawing/2014/main" id="{A1D55F10-0C73-5EBD-032E-65347C0DBEF5}"/>
              </a:ext>
            </a:extLst>
          </p:cNvPr>
          <p:cNvSpPr>
            <a:spLocks noGrp="1"/>
          </p:cNvSpPr>
          <p:nvPr>
            <p:ph idx="1"/>
          </p:nvPr>
        </p:nvSpPr>
        <p:spPr/>
        <p:txBody>
          <a:bodyPr>
            <a:normAutofit fontScale="92500" lnSpcReduction="20000"/>
          </a:bodyPr>
          <a:lstStyle/>
          <a:p>
            <a:pPr marL="0" indent="0">
              <a:buNone/>
            </a:pPr>
            <a:r>
              <a:rPr lang="en-US" dirty="0"/>
              <a:t>   Pakistan’s coastal areas lie along the Arabian Sea in the south and stretch about 990–1,050 km, mainly divided into the Sindh coast and the Balochistan (Makran) coast.</a:t>
            </a:r>
          </a:p>
          <a:p>
            <a:pPr marL="0" indent="0" algn="ctr">
              <a:buNone/>
            </a:pPr>
            <a:r>
              <a:rPr lang="en-US" sz="2600" b="1" dirty="0"/>
              <a:t>Main coastal regions</a:t>
            </a:r>
          </a:p>
          <a:p>
            <a:pPr marL="0" indent="0">
              <a:buNone/>
            </a:pPr>
            <a:r>
              <a:rPr lang="en-US" b="1" dirty="0"/>
              <a:t>Sindh coast</a:t>
            </a:r>
            <a:r>
              <a:rPr lang="en-US" dirty="0"/>
              <a:t>: About 270–320 km long, from the Indus Delta past Karachi to the Iranian border; it is dominated by the Indus‑delta mudflats, tidal creeks, and mangrove forests, with fishing and port‑city economies.</a:t>
            </a:r>
          </a:p>
          <a:p>
            <a:pPr marL="0" indent="0">
              <a:buNone/>
            </a:pPr>
            <a:r>
              <a:rPr lang="en-US" b="1" dirty="0"/>
              <a:t>Balochistan (Makran) coast</a:t>
            </a:r>
            <a:r>
              <a:rPr lang="en-US" dirty="0"/>
              <a:t>: Roughly 670–720 km long, from the Iranian border eastward to the Hub River; this is a tectonically active, rocky shore with cliffs, headlands, and small sandy beaches, rich in fisheries and potential gas‑hydrate resources.</a:t>
            </a:r>
          </a:p>
          <a:p>
            <a:endParaRPr lang="en-GB" dirty="0"/>
          </a:p>
        </p:txBody>
      </p:sp>
      <p:pic>
        <p:nvPicPr>
          <p:cNvPr id="4" name="Picture 3">
            <a:extLst>
              <a:ext uri="{FF2B5EF4-FFF2-40B4-BE49-F238E27FC236}">
                <a16:creationId xmlns:a16="http://schemas.microsoft.com/office/drawing/2014/main" id="{43DCFAAF-17D5-78B4-7D4F-21A2DA6A37C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36638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04C9-26FD-F516-6DA3-318039CBA1D6}"/>
              </a:ext>
            </a:extLst>
          </p:cNvPr>
          <p:cNvSpPr>
            <a:spLocks noGrp="1"/>
          </p:cNvSpPr>
          <p:nvPr>
            <p:ph type="title"/>
          </p:nvPr>
        </p:nvSpPr>
        <p:spPr/>
        <p:txBody>
          <a:bodyPr/>
          <a:lstStyle/>
          <a:p>
            <a:r>
              <a:rPr lang="en-US" b="1" dirty="0"/>
              <a:t>PHYSIOGRAPHY-</a:t>
            </a:r>
            <a:r>
              <a:rPr lang="en-US" b="1" u="sng" dirty="0"/>
              <a:t>Coastal Areas</a:t>
            </a:r>
            <a:endParaRPr lang="en-GB" dirty="0"/>
          </a:p>
        </p:txBody>
      </p:sp>
      <p:sp>
        <p:nvSpPr>
          <p:cNvPr id="3" name="Content Placeholder 2">
            <a:extLst>
              <a:ext uri="{FF2B5EF4-FFF2-40B4-BE49-F238E27FC236}">
                <a16:creationId xmlns:a16="http://schemas.microsoft.com/office/drawing/2014/main" id="{209C50CC-8A98-F45A-BBDD-0B6E14C6F0AF}"/>
              </a:ext>
            </a:extLst>
          </p:cNvPr>
          <p:cNvSpPr>
            <a:spLocks noGrp="1"/>
          </p:cNvSpPr>
          <p:nvPr>
            <p:ph idx="1"/>
          </p:nvPr>
        </p:nvSpPr>
        <p:spPr/>
        <p:txBody>
          <a:bodyPr>
            <a:normAutofit fontScale="77500" lnSpcReduction="20000"/>
          </a:bodyPr>
          <a:lstStyle/>
          <a:p>
            <a:pPr marL="0" indent="0" algn="ctr">
              <a:buNone/>
            </a:pPr>
            <a:r>
              <a:rPr lang="en-US" sz="3100" b="1" dirty="0"/>
              <a:t>Key coastal features</a:t>
            </a:r>
          </a:p>
          <a:p>
            <a:pPr marL="0" indent="0">
              <a:buNone/>
            </a:pPr>
            <a:r>
              <a:rPr lang="en-US" b="1" dirty="0"/>
              <a:t>Indus Delta</a:t>
            </a:r>
            <a:r>
              <a:rPr lang="en-US" dirty="0"/>
              <a:t>: The most prominent coastal feature in Sindh, covering about 1,000 sq mi, with a network of creeks and one of the largest mangrove ecosystems in the Indo‑Pacific region.</a:t>
            </a:r>
          </a:p>
          <a:p>
            <a:pPr marL="0" indent="0">
              <a:buNone/>
            </a:pPr>
            <a:r>
              <a:rPr lang="en-US" b="1" dirty="0"/>
              <a:t>Karachi coast</a:t>
            </a:r>
            <a:r>
              <a:rPr lang="en-US" dirty="0"/>
              <a:t>: The urbanized strip around Karachi, including Manora and Kemari; here the coastline is relatively low‑lying, with mud and sand flats adjoining the city’s port and industrial belt.</a:t>
            </a:r>
          </a:p>
          <a:p>
            <a:pPr marL="0" indent="0">
              <a:buNone/>
            </a:pPr>
            <a:r>
              <a:rPr lang="en-US" b="1" dirty="0"/>
              <a:t>Gwadar and Makran coastline</a:t>
            </a:r>
            <a:r>
              <a:rPr lang="en-US" dirty="0"/>
              <a:t>: The Makran coast features headlands like Jiwani, Ormara, and Gwadar, with deep‑water potential and plans for major port and coastal‑development projects. [web78]</a:t>
            </a:r>
          </a:p>
          <a:p>
            <a:pPr marL="0" indent="0">
              <a:buNone/>
            </a:pPr>
            <a:r>
              <a:rPr lang="en-US" dirty="0"/>
              <a:t>These coastal areas are vital for fisheries, ports (Karachi and Gwadar), coral‑reef biodiversity, and mangrove‑linked livelihoods, though they face challenges from erosion, sea‑level rise, and over‑exploitation.</a:t>
            </a:r>
          </a:p>
          <a:p>
            <a:endParaRPr lang="en-GB" dirty="0"/>
          </a:p>
        </p:txBody>
      </p:sp>
      <p:pic>
        <p:nvPicPr>
          <p:cNvPr id="4" name="Picture 3">
            <a:extLst>
              <a:ext uri="{FF2B5EF4-FFF2-40B4-BE49-F238E27FC236}">
                <a16:creationId xmlns:a16="http://schemas.microsoft.com/office/drawing/2014/main" id="{D2794BA2-9DE3-C418-CBE0-31E1E016DD3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06212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84AD0-1F54-A6DE-F407-E7FDC91A2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8F87C-63CB-7D3F-BC29-67C435EE2345}"/>
              </a:ext>
            </a:extLst>
          </p:cNvPr>
          <p:cNvSpPr>
            <a:spLocks noGrp="1"/>
          </p:cNvSpPr>
          <p:nvPr>
            <p:ph type="title"/>
          </p:nvPr>
        </p:nvSpPr>
        <p:spPr/>
        <p:txBody>
          <a:bodyPr>
            <a:normAutofit/>
          </a:bodyPr>
          <a:lstStyle/>
          <a:p>
            <a:r>
              <a:rPr lang="en-GB" sz="6600" b="1" dirty="0"/>
              <a:t>RIVER SYSTEMS</a:t>
            </a:r>
          </a:p>
        </p:txBody>
      </p:sp>
      <p:sp>
        <p:nvSpPr>
          <p:cNvPr id="3" name="Content Placeholder 2">
            <a:extLst>
              <a:ext uri="{FF2B5EF4-FFF2-40B4-BE49-F238E27FC236}">
                <a16:creationId xmlns:a16="http://schemas.microsoft.com/office/drawing/2014/main" id="{52AF5226-D0BD-7814-4631-149203BA493B}"/>
              </a:ext>
            </a:extLst>
          </p:cNvPr>
          <p:cNvSpPr>
            <a:spLocks noGrp="1"/>
          </p:cNvSpPr>
          <p:nvPr>
            <p:ph idx="1"/>
          </p:nvPr>
        </p:nvSpPr>
        <p:spPr>
          <a:xfrm>
            <a:off x="1295401" y="2457974"/>
            <a:ext cx="9601196" cy="3775046"/>
          </a:xfrm>
        </p:spPr>
        <p:txBody>
          <a:bodyPr>
            <a:normAutofit fontScale="85000" lnSpcReduction="10000"/>
          </a:bodyPr>
          <a:lstStyle/>
          <a:p>
            <a:pPr marL="0" indent="0" algn="ctr">
              <a:buNone/>
            </a:pPr>
            <a:r>
              <a:rPr lang="en-GB" sz="3200" b="1" dirty="0"/>
              <a:t>Indus River And Its Tributaries</a:t>
            </a:r>
          </a:p>
          <a:p>
            <a:r>
              <a:rPr lang="en-US" dirty="0"/>
              <a:t>The </a:t>
            </a:r>
            <a:r>
              <a:rPr lang="en-US" b="1" dirty="0"/>
              <a:t>Indus River</a:t>
            </a:r>
            <a:r>
              <a:rPr lang="en-US" dirty="0"/>
              <a:t> is Pakistan’s main river system and the backbone of agriculture, because its waters support Punjab and Sindh and connect many major tributaries into one drainage network. Its chief tributaries include the Jhelum, Chenab, Ravi, Sutlej, Beas, Kabul, Swat, Kurram, Gomal, Gilgit, Shayok, Zanskar, Haro, Soan, and Zhob rivers.</a:t>
            </a:r>
          </a:p>
          <a:p>
            <a:r>
              <a:rPr lang="en-US" dirty="0"/>
              <a:t>The Indus rises in Tibet, enters northern Pakistan through Gilgit-Baltistan, then flows south through the country before ending in the Arabian Sea near Karachi. It is about 3,180 km long and has a drainage area of roughly 1,120,000 km².</a:t>
            </a:r>
          </a:p>
          <a:p>
            <a:r>
              <a:rPr lang="en-US" dirty="0"/>
              <a:t>The river gains much of its volume from snow and glacier melt in the Himalayas, Karakoram, and Hindu Kush. In Pakistan, it becomes especially important in the plains, where it slows down and supports irrigation, settlements, and transport.</a:t>
            </a:r>
          </a:p>
          <a:p>
            <a:pPr marL="0" indent="0" algn="ctr">
              <a:buNone/>
            </a:pPr>
            <a:endParaRPr lang="en-GB" sz="3200" b="1" dirty="0"/>
          </a:p>
        </p:txBody>
      </p:sp>
      <p:pic>
        <p:nvPicPr>
          <p:cNvPr id="4" name="Picture 3">
            <a:extLst>
              <a:ext uri="{FF2B5EF4-FFF2-40B4-BE49-F238E27FC236}">
                <a16:creationId xmlns:a16="http://schemas.microsoft.com/office/drawing/2014/main" id="{62FBAD91-243C-0C56-F384-A7A9DF934F3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14567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BA13D-F890-1C91-ACD2-792153A65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AA1D6-1C87-6F59-33EF-7B6961BECC9C}"/>
              </a:ext>
            </a:extLst>
          </p:cNvPr>
          <p:cNvSpPr>
            <a:spLocks noGrp="1"/>
          </p:cNvSpPr>
          <p:nvPr>
            <p:ph type="title"/>
          </p:nvPr>
        </p:nvSpPr>
        <p:spPr/>
        <p:txBody>
          <a:bodyPr/>
          <a:lstStyle/>
          <a:p>
            <a:r>
              <a:rPr lang="en-GB" b="1" dirty="0"/>
              <a:t>RIVER SYSTEMS</a:t>
            </a:r>
            <a:endParaRPr lang="en-GB" dirty="0"/>
          </a:p>
        </p:txBody>
      </p:sp>
      <p:sp>
        <p:nvSpPr>
          <p:cNvPr id="3" name="Content Placeholder 2">
            <a:extLst>
              <a:ext uri="{FF2B5EF4-FFF2-40B4-BE49-F238E27FC236}">
                <a16:creationId xmlns:a16="http://schemas.microsoft.com/office/drawing/2014/main" id="{D04A851F-D42F-8E58-2C03-3C5FB687046C}"/>
              </a:ext>
            </a:extLst>
          </p:cNvPr>
          <p:cNvSpPr>
            <a:spLocks noGrp="1"/>
          </p:cNvSpPr>
          <p:nvPr>
            <p:ph idx="1"/>
          </p:nvPr>
        </p:nvSpPr>
        <p:spPr/>
        <p:txBody>
          <a:bodyPr>
            <a:normAutofit lnSpcReduction="10000"/>
          </a:bodyPr>
          <a:lstStyle/>
          <a:p>
            <a:pPr marL="0" indent="0" algn="ctr">
              <a:buNone/>
            </a:pPr>
            <a:r>
              <a:rPr lang="en-US" sz="3600" b="1" dirty="0"/>
              <a:t>Punjab Rivers</a:t>
            </a:r>
          </a:p>
          <a:p>
            <a:r>
              <a:rPr lang="en-US" dirty="0"/>
              <a:t>The five famous Punjab rivers are the </a:t>
            </a:r>
            <a:r>
              <a:rPr lang="en-US" b="1" dirty="0"/>
              <a:t>Jhelum, Chenab, Ravi, Sutlej, and Beas</a:t>
            </a:r>
            <a:r>
              <a:rPr lang="en-US" dirty="0"/>
              <a:t>. These rivers eventually join the Indus system, and the </a:t>
            </a:r>
            <a:r>
              <a:rPr lang="en-US" dirty="0" err="1"/>
              <a:t>Panjnad</a:t>
            </a:r>
            <a:r>
              <a:rPr lang="en-US" dirty="0"/>
              <a:t> River is formed by the confluence of the Punjab rivers before meeting the Indus.</a:t>
            </a:r>
          </a:p>
          <a:p>
            <a:r>
              <a:rPr lang="en-US" dirty="0"/>
              <a:t>These rivers make Punjab one of the most fertile regions of South Asia, which is why the area is often called the “land of five rivers.” Their waters have supported farming since ancient times, including the Indus Valley Civilization.</a:t>
            </a:r>
          </a:p>
          <a:p>
            <a:endParaRPr lang="en-GB" dirty="0"/>
          </a:p>
        </p:txBody>
      </p:sp>
      <p:pic>
        <p:nvPicPr>
          <p:cNvPr id="4" name="Picture 3">
            <a:extLst>
              <a:ext uri="{FF2B5EF4-FFF2-40B4-BE49-F238E27FC236}">
                <a16:creationId xmlns:a16="http://schemas.microsoft.com/office/drawing/2014/main" id="{5D80C198-F113-BFBA-A690-8A04EA57FCB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31798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659C-A0EC-4404-B475-656A3D77D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B22BB-7452-F62F-59E3-2CC0DACE3574}"/>
              </a:ext>
            </a:extLst>
          </p:cNvPr>
          <p:cNvSpPr>
            <a:spLocks noGrp="1"/>
          </p:cNvSpPr>
          <p:nvPr>
            <p:ph type="title"/>
          </p:nvPr>
        </p:nvSpPr>
        <p:spPr/>
        <p:txBody>
          <a:bodyPr/>
          <a:lstStyle/>
          <a:p>
            <a:r>
              <a:rPr lang="en-GB" b="1" dirty="0"/>
              <a:t>RIVER SYSTEMS</a:t>
            </a:r>
            <a:endParaRPr lang="en-GB" dirty="0"/>
          </a:p>
        </p:txBody>
      </p:sp>
      <p:sp>
        <p:nvSpPr>
          <p:cNvPr id="3" name="Content Placeholder 2">
            <a:extLst>
              <a:ext uri="{FF2B5EF4-FFF2-40B4-BE49-F238E27FC236}">
                <a16:creationId xmlns:a16="http://schemas.microsoft.com/office/drawing/2014/main" id="{49A4E5D1-8990-09EF-3596-2D59741144F8}"/>
              </a:ext>
            </a:extLst>
          </p:cNvPr>
          <p:cNvSpPr>
            <a:spLocks noGrp="1"/>
          </p:cNvSpPr>
          <p:nvPr>
            <p:ph idx="1"/>
          </p:nvPr>
        </p:nvSpPr>
        <p:spPr/>
        <p:txBody>
          <a:bodyPr>
            <a:normAutofit lnSpcReduction="10000"/>
          </a:bodyPr>
          <a:lstStyle/>
          <a:p>
            <a:pPr marL="0" indent="0" algn="ctr">
              <a:buNone/>
            </a:pPr>
            <a:r>
              <a:rPr lang="en-US" sz="3200" b="1" dirty="0"/>
              <a:t>Right Bank Tributaries</a:t>
            </a:r>
          </a:p>
          <a:p>
            <a:r>
              <a:rPr lang="en-US" dirty="0"/>
              <a:t>On the western and northern side, the Indus receives important tributaries such as the </a:t>
            </a:r>
            <a:r>
              <a:rPr lang="en-US" b="1" dirty="0"/>
              <a:t>Kabul, Gilgit, Shayok, Kurram, Gomal, Swat, Haro, Soan, and Zanskar</a:t>
            </a:r>
            <a:r>
              <a:rPr lang="en-US" dirty="0"/>
              <a:t> rivers. Many of these are mountain-fed streams that bring meltwater from high-altitude regions.</a:t>
            </a:r>
          </a:p>
          <a:p>
            <a:r>
              <a:rPr lang="en-US" dirty="0"/>
              <a:t>The </a:t>
            </a:r>
            <a:r>
              <a:rPr lang="en-US" b="1" dirty="0"/>
              <a:t>Kabul River</a:t>
            </a:r>
            <a:r>
              <a:rPr lang="en-US" dirty="0"/>
              <a:t> is one of the most important right-bank tributaries, joining the Indus near Attock. The </a:t>
            </a:r>
            <a:r>
              <a:rPr lang="en-US" b="1" dirty="0"/>
              <a:t>Shayok</a:t>
            </a:r>
            <a:r>
              <a:rPr lang="en-US" dirty="0"/>
              <a:t> and </a:t>
            </a:r>
            <a:r>
              <a:rPr lang="en-US" b="1" dirty="0"/>
              <a:t>Gilgit</a:t>
            </a:r>
            <a:r>
              <a:rPr lang="en-US" dirty="0"/>
              <a:t> rivers are especially important in the upper reaches because they carry glacial water into the main river.</a:t>
            </a:r>
          </a:p>
          <a:p>
            <a:endParaRPr lang="en-GB" dirty="0"/>
          </a:p>
        </p:txBody>
      </p:sp>
      <p:pic>
        <p:nvPicPr>
          <p:cNvPr id="4" name="Picture 3">
            <a:extLst>
              <a:ext uri="{FF2B5EF4-FFF2-40B4-BE49-F238E27FC236}">
                <a16:creationId xmlns:a16="http://schemas.microsoft.com/office/drawing/2014/main" id="{9DD2434B-1DBE-D074-6D63-0BCD29D70D0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75152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E8B6-D8BB-ED2F-81BE-97117D612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CE79B-F706-AFE0-217D-3A38664D53D2}"/>
              </a:ext>
            </a:extLst>
          </p:cNvPr>
          <p:cNvSpPr>
            <a:spLocks noGrp="1"/>
          </p:cNvSpPr>
          <p:nvPr>
            <p:ph type="title"/>
          </p:nvPr>
        </p:nvSpPr>
        <p:spPr/>
        <p:txBody>
          <a:bodyPr/>
          <a:lstStyle/>
          <a:p>
            <a:r>
              <a:rPr lang="en-GB" b="1" dirty="0"/>
              <a:t>RIVER SYSTEMS</a:t>
            </a:r>
            <a:endParaRPr lang="en-GB" dirty="0"/>
          </a:p>
        </p:txBody>
      </p:sp>
      <p:sp>
        <p:nvSpPr>
          <p:cNvPr id="3" name="Content Placeholder 2">
            <a:extLst>
              <a:ext uri="{FF2B5EF4-FFF2-40B4-BE49-F238E27FC236}">
                <a16:creationId xmlns:a16="http://schemas.microsoft.com/office/drawing/2014/main" id="{B6D92A3B-BD07-1929-B735-97057C70FFBA}"/>
              </a:ext>
            </a:extLst>
          </p:cNvPr>
          <p:cNvSpPr>
            <a:spLocks noGrp="1"/>
          </p:cNvSpPr>
          <p:nvPr>
            <p:ph idx="1"/>
          </p:nvPr>
        </p:nvSpPr>
        <p:spPr/>
        <p:txBody>
          <a:bodyPr>
            <a:normAutofit lnSpcReduction="10000"/>
          </a:bodyPr>
          <a:lstStyle/>
          <a:p>
            <a:pPr marL="0" indent="0" algn="ctr">
              <a:buNone/>
            </a:pPr>
            <a:r>
              <a:rPr lang="en-US" sz="3200" b="1" dirty="0"/>
              <a:t>Historical Importance</a:t>
            </a:r>
          </a:p>
          <a:p>
            <a:r>
              <a:rPr lang="en-US" dirty="0"/>
              <a:t>In historical perspective, the Indus has been central to civilization in this region for thousands of years. The Indus Valley Civilization grew along its banks and used its waters for farming, trade, and urban life.</a:t>
            </a:r>
          </a:p>
          <a:p>
            <a:r>
              <a:rPr lang="en-US" dirty="0"/>
              <a:t>The river also served as a natural route for invasions, migration, and exchange. At the same time, mountain barriers and river valleys shaped the political history of the region, especially in areas like Punjab, Sindh, and the northwest front</a:t>
            </a:r>
          </a:p>
          <a:p>
            <a:endParaRPr lang="en-GB" dirty="0"/>
          </a:p>
        </p:txBody>
      </p:sp>
      <p:pic>
        <p:nvPicPr>
          <p:cNvPr id="4" name="Picture 3">
            <a:extLst>
              <a:ext uri="{FF2B5EF4-FFF2-40B4-BE49-F238E27FC236}">
                <a16:creationId xmlns:a16="http://schemas.microsoft.com/office/drawing/2014/main" id="{40406368-C46B-A49A-4093-CAEC2744221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416399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D52C-BCB2-F441-CEDE-A1C247A2F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33D72-CAAF-BB6A-04DB-91A599B833A1}"/>
              </a:ext>
            </a:extLst>
          </p:cNvPr>
          <p:cNvSpPr>
            <a:spLocks noGrp="1"/>
          </p:cNvSpPr>
          <p:nvPr>
            <p:ph type="title"/>
          </p:nvPr>
        </p:nvSpPr>
        <p:spPr/>
        <p:txBody>
          <a:bodyPr/>
          <a:lstStyle/>
          <a:p>
            <a:r>
              <a:rPr lang="en-US" b="1" dirty="0"/>
              <a:t>Climate Region Of Pakistan</a:t>
            </a:r>
            <a:endParaRPr lang="en-GB" b="1" dirty="0"/>
          </a:p>
        </p:txBody>
      </p:sp>
      <p:sp>
        <p:nvSpPr>
          <p:cNvPr id="3" name="Content Placeholder 2">
            <a:extLst>
              <a:ext uri="{FF2B5EF4-FFF2-40B4-BE49-F238E27FC236}">
                <a16:creationId xmlns:a16="http://schemas.microsoft.com/office/drawing/2014/main" id="{5998F522-41AD-E85D-DB5C-85A94DC941FA}"/>
              </a:ext>
            </a:extLst>
          </p:cNvPr>
          <p:cNvSpPr>
            <a:spLocks noGrp="1"/>
          </p:cNvSpPr>
          <p:nvPr>
            <p:ph idx="1"/>
          </p:nvPr>
        </p:nvSpPr>
        <p:spPr/>
        <p:txBody>
          <a:bodyPr>
            <a:noAutofit/>
          </a:bodyPr>
          <a:lstStyle/>
          <a:p>
            <a:r>
              <a:rPr lang="en-US" dirty="0"/>
              <a:t>Pakistan’s climate is usually divided into </a:t>
            </a:r>
            <a:r>
              <a:rPr lang="en-US" b="1" dirty="0"/>
              <a:t>four major climatic regions</a:t>
            </a:r>
            <a:r>
              <a:rPr lang="en-US" dirty="0"/>
              <a:t>: highland, lowland, arid/desert, and coastal/maritime. The exact conditions vary a lot because the country stretches from high mountains in the north to the Arabian Sea in the south.</a:t>
            </a:r>
          </a:p>
          <a:p>
            <a:r>
              <a:rPr lang="en-US" dirty="0"/>
              <a:t>Pakistan’s climate is </a:t>
            </a:r>
            <a:r>
              <a:rPr lang="en-US" b="1" dirty="0"/>
              <a:t>generally arid</a:t>
            </a:r>
            <a:r>
              <a:rPr lang="en-US" dirty="0"/>
              <a:t>, but it changes sharply from region to region because of differences in altitude, distance from the sea, and monsoon influence. Northern areas are cold, central plains are hot, deserts are dry, and the coast is humid and moderate.</a:t>
            </a:r>
          </a:p>
          <a:p>
            <a:pPr marL="0" indent="0">
              <a:buNone/>
            </a:pPr>
            <a:br>
              <a:rPr lang="en-US" dirty="0"/>
            </a:br>
            <a:endParaRPr lang="en-GB" dirty="0"/>
          </a:p>
        </p:txBody>
      </p:sp>
      <p:pic>
        <p:nvPicPr>
          <p:cNvPr id="4" name="Picture 3">
            <a:extLst>
              <a:ext uri="{FF2B5EF4-FFF2-40B4-BE49-F238E27FC236}">
                <a16:creationId xmlns:a16="http://schemas.microsoft.com/office/drawing/2014/main" id="{AF076B78-9115-7E58-2913-C8E1F778BA4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50325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9EC9-3DA7-DEA4-5B20-B72339C46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CD208-7383-2CEC-BADE-36479AFCF970}"/>
              </a:ext>
            </a:extLst>
          </p:cNvPr>
          <p:cNvSpPr>
            <a:spLocks noGrp="1"/>
          </p:cNvSpPr>
          <p:nvPr>
            <p:ph type="title"/>
          </p:nvPr>
        </p:nvSpPr>
        <p:spPr/>
        <p:txBody>
          <a:bodyPr/>
          <a:lstStyle/>
          <a:p>
            <a:r>
              <a:rPr lang="en-US" b="1" dirty="0"/>
              <a:t>Climate Region Of Pakistan</a:t>
            </a:r>
            <a:endParaRPr lang="en-GB" dirty="0"/>
          </a:p>
        </p:txBody>
      </p:sp>
      <p:sp>
        <p:nvSpPr>
          <p:cNvPr id="3" name="Content Placeholder 2">
            <a:extLst>
              <a:ext uri="{FF2B5EF4-FFF2-40B4-BE49-F238E27FC236}">
                <a16:creationId xmlns:a16="http://schemas.microsoft.com/office/drawing/2014/main" id="{8F05D282-38E0-3820-7379-C6E7CA709263}"/>
              </a:ext>
            </a:extLst>
          </p:cNvPr>
          <p:cNvSpPr>
            <a:spLocks noGrp="1"/>
          </p:cNvSpPr>
          <p:nvPr>
            <p:ph idx="1"/>
          </p:nvPr>
        </p:nvSpPr>
        <p:spPr/>
        <p:txBody>
          <a:bodyPr>
            <a:normAutofit fontScale="70000" lnSpcReduction="20000"/>
          </a:bodyPr>
          <a:lstStyle/>
          <a:p>
            <a:pPr marL="0" indent="0" algn="ctr">
              <a:buNone/>
            </a:pPr>
            <a:r>
              <a:rPr lang="en-US" sz="5100" b="1" dirty="0"/>
              <a:t>Climatic regions</a:t>
            </a:r>
          </a:p>
          <a:p>
            <a:r>
              <a:rPr lang="en-US" b="1" dirty="0"/>
              <a:t>Highland climate</a:t>
            </a:r>
            <a:r>
              <a:rPr lang="en-US" dirty="0"/>
              <a:t>: Found in northern and western mountains such as Gilgit-Baltistan, Khyber Pakhtunkhwa, and parts of Balochistan; winters are very cold and summers are mild.</a:t>
            </a:r>
          </a:p>
          <a:p>
            <a:r>
              <a:rPr lang="en-US" b="1" dirty="0"/>
              <a:t>Lowland climate</a:t>
            </a:r>
            <a:r>
              <a:rPr lang="en-US" dirty="0"/>
              <a:t>: Covers most of the Indus Plain, especially Punjab and Sindh; it has hot summers, cool to cold winters, and monsoon rainfall.</a:t>
            </a:r>
          </a:p>
          <a:p>
            <a:r>
              <a:rPr lang="en-US" b="1" dirty="0"/>
              <a:t>Arid/desert climate</a:t>
            </a:r>
            <a:r>
              <a:rPr lang="en-US" dirty="0"/>
              <a:t>: Seen in places like Thar, Cholistan, Thal, and Kharan; rainfall is very low and temperatures are extreme.</a:t>
            </a:r>
          </a:p>
          <a:p>
            <a:r>
              <a:rPr lang="en-US" b="1" dirty="0"/>
              <a:t>Coastal/maritime climate</a:t>
            </a:r>
            <a:r>
              <a:rPr lang="en-US" dirty="0"/>
              <a:t>: Found along the Makran coast and parts of Sindh; sea breezes reduce temperature extremes, but humidity is high.</a:t>
            </a:r>
          </a:p>
          <a:p>
            <a:pPr marL="0" indent="0">
              <a:buNone/>
            </a:pPr>
            <a:br>
              <a:rPr lang="en-US" dirty="0"/>
            </a:br>
            <a:endParaRPr lang="en-GB" dirty="0"/>
          </a:p>
        </p:txBody>
      </p:sp>
      <p:pic>
        <p:nvPicPr>
          <p:cNvPr id="4" name="Picture 3">
            <a:extLst>
              <a:ext uri="{FF2B5EF4-FFF2-40B4-BE49-F238E27FC236}">
                <a16:creationId xmlns:a16="http://schemas.microsoft.com/office/drawing/2014/main" id="{BF8CF311-F192-CFF4-D19B-F82041CD5E15}"/>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61360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CDDA-DA71-53CB-E8DF-BBB99E330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0619C-5B56-1CE3-DE46-D3A1C15BBFA2}"/>
              </a:ext>
            </a:extLst>
          </p:cNvPr>
          <p:cNvSpPr>
            <a:spLocks noGrp="1"/>
          </p:cNvSpPr>
          <p:nvPr>
            <p:ph type="title"/>
          </p:nvPr>
        </p:nvSpPr>
        <p:spPr/>
        <p:txBody>
          <a:bodyPr/>
          <a:lstStyle/>
          <a:p>
            <a:r>
              <a:rPr lang="en-US" b="1" dirty="0"/>
              <a:t>Climate Region Of Pakistan</a:t>
            </a:r>
            <a:endParaRPr lang="en-GB" dirty="0"/>
          </a:p>
        </p:txBody>
      </p:sp>
      <p:pic>
        <p:nvPicPr>
          <p:cNvPr id="4" name="Picture 3">
            <a:extLst>
              <a:ext uri="{FF2B5EF4-FFF2-40B4-BE49-F238E27FC236}">
                <a16:creationId xmlns:a16="http://schemas.microsoft.com/office/drawing/2014/main" id="{A70A004B-A8CD-0D88-83ED-AFA9ADDF7507}"/>
              </a:ext>
            </a:extLst>
          </p:cNvPr>
          <p:cNvPicPr>
            <a:picLocks noChangeAspect="1"/>
          </p:cNvPicPr>
          <p:nvPr/>
        </p:nvPicPr>
        <p:blipFill>
          <a:blip r:embed="rId2"/>
          <a:stretch>
            <a:fillRect/>
          </a:stretch>
        </p:blipFill>
        <p:spPr>
          <a:xfrm>
            <a:off x="5448226" y="499202"/>
            <a:ext cx="842838" cy="423994"/>
          </a:xfrm>
          <a:prstGeom prst="rect">
            <a:avLst/>
          </a:prstGeom>
        </p:spPr>
      </p:pic>
      <p:pic>
        <p:nvPicPr>
          <p:cNvPr id="1026" name="Picture 2" descr="Map of Pakistan showing estimated regular snowfall regions in the north and northwest.">
            <a:extLst>
              <a:ext uri="{FF2B5EF4-FFF2-40B4-BE49-F238E27FC236}">
                <a16:creationId xmlns:a16="http://schemas.microsoft.com/office/drawing/2014/main" id="{44BCEB5F-9C16-BDAF-FBA6-53725A2146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1" y="3242724"/>
            <a:ext cx="9558520" cy="3007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492D45-131F-5A54-B49A-DCE7B384E624}"/>
              </a:ext>
            </a:extLst>
          </p:cNvPr>
          <p:cNvSpPr txBox="1"/>
          <p:nvPr/>
        </p:nvSpPr>
        <p:spPr>
          <a:xfrm>
            <a:off x="1428926" y="2441196"/>
            <a:ext cx="9334148" cy="646331"/>
          </a:xfrm>
          <a:prstGeom prst="rect">
            <a:avLst/>
          </a:prstGeom>
          <a:noFill/>
        </p:spPr>
        <p:txBody>
          <a:bodyPr wrap="square">
            <a:spAutoFit/>
          </a:bodyPr>
          <a:lstStyle/>
          <a:p>
            <a:r>
              <a:rPr lang="en-US" b="0" i="0" dirty="0">
                <a:solidFill>
                  <a:srgbClr val="27251E"/>
                </a:solidFill>
                <a:effectLst/>
                <a:latin typeface="pplxSerif"/>
              </a:rPr>
              <a:t>This map shows where snowfall commonly occurs, which helps explain why the north has a much colder climate than the rest of Pakistan.</a:t>
            </a:r>
            <a:endParaRPr lang="en-GB" dirty="0"/>
          </a:p>
        </p:txBody>
      </p:sp>
    </p:spTree>
    <p:extLst>
      <p:ext uri="{BB962C8B-B14F-4D97-AF65-F5344CB8AC3E}">
        <p14:creationId xmlns:p14="http://schemas.microsoft.com/office/powerpoint/2010/main" val="52052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 02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GEOGRAPHY OF PAKISTAN</a:t>
            </a:r>
          </a:p>
        </p:txBody>
      </p:sp>
      <p:sp>
        <p:nvSpPr>
          <p:cNvPr id="3" name="Content Placeholder 2"/>
          <p:cNvSpPr>
            <a:spLocks noGrp="1"/>
          </p:cNvSpPr>
          <p:nvPr>
            <p:ph idx="1"/>
          </p:nvPr>
        </p:nvSpPr>
        <p:spPr>
          <a:xfrm>
            <a:off x="1295401" y="2569029"/>
            <a:ext cx="9601196" cy="3648891"/>
          </a:xfrm>
        </p:spPr>
        <p:txBody>
          <a:bodyPr>
            <a:normAutofit/>
          </a:bodyPr>
          <a:lstStyle/>
          <a:p>
            <a:pPr>
              <a:buFont typeface="Wingdings" panose="05000000000000000000" pitchFamily="2" charset="2"/>
              <a:buChar char="Ø"/>
            </a:pPr>
            <a:r>
              <a:rPr lang="en-US" sz="3000" b="1" dirty="0"/>
              <a:t>Physiography: </a:t>
            </a:r>
            <a:r>
              <a:rPr lang="en-US" sz="3000" dirty="0"/>
              <a:t>Mountains, Plains, Plateaus, Deserts, Valleys and Coastal areas.</a:t>
            </a:r>
          </a:p>
          <a:p>
            <a:pPr>
              <a:buFont typeface="Wingdings" panose="05000000000000000000" pitchFamily="2" charset="2"/>
              <a:buChar char="Ø"/>
            </a:pPr>
            <a:r>
              <a:rPr lang="en-US" sz="3000" dirty="0"/>
              <a:t>River Systems: Indus River and its Tributaries.</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Climate Region of Pakistan.</a:t>
            </a:r>
          </a:p>
          <a:p>
            <a:pPr>
              <a:buFont typeface="Wingdings" panose="05000000000000000000" pitchFamily="2" charset="2"/>
              <a:buChar char="Ø"/>
            </a:pP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PHYSIOGRAPHY-</a:t>
            </a:r>
            <a:r>
              <a:rPr lang="en-US" b="1" u="sng" dirty="0"/>
              <a:t>Mountains</a:t>
            </a:r>
            <a:br>
              <a:rPr lang="en-US" b="1" u="sng" dirty="0"/>
            </a:br>
            <a:endParaRPr lang="en-US" b="1" dirty="0"/>
          </a:p>
        </p:txBody>
      </p:sp>
      <p:sp>
        <p:nvSpPr>
          <p:cNvPr id="3" name="Content Placeholder 2"/>
          <p:cNvSpPr>
            <a:spLocks noGrp="1"/>
          </p:cNvSpPr>
          <p:nvPr>
            <p:ph idx="1"/>
          </p:nvPr>
        </p:nvSpPr>
        <p:spPr/>
        <p:txBody>
          <a:bodyPr>
            <a:normAutofit fontScale="40000" lnSpcReduction="20000"/>
          </a:bodyPr>
          <a:lstStyle/>
          <a:p>
            <a:pPr marL="0" lvl="0" indent="0" algn="ctr">
              <a:buNone/>
            </a:pPr>
            <a:r>
              <a:rPr lang="en-US" b="1" u="sng" dirty="0"/>
              <a:t>Mountains</a:t>
            </a:r>
          </a:p>
          <a:p>
            <a:pPr marL="0" indent="0">
              <a:buNone/>
            </a:pPr>
            <a:r>
              <a:rPr lang="en-US" sz="4500" dirty="0"/>
              <a:t>   Pakistan is one of the most mountainous countries in the world, containing some of the highest peaks and several major ranges clustered in the north and west.</a:t>
            </a:r>
          </a:p>
          <a:p>
            <a:pPr marL="0" indent="0" algn="ctr">
              <a:buNone/>
            </a:pPr>
            <a:r>
              <a:rPr lang="en-US" sz="4500" b="1" dirty="0"/>
              <a:t>MAJOR MOUNTAIN RANGES</a:t>
            </a:r>
          </a:p>
          <a:p>
            <a:pPr marL="0" indent="0">
              <a:buNone/>
            </a:pPr>
            <a:r>
              <a:rPr lang="en-US" sz="4500" b="1" dirty="0"/>
              <a:t>Karakoram Range</a:t>
            </a:r>
            <a:r>
              <a:rPr lang="en-US" sz="4500" dirty="0"/>
              <a:t>: Lies in Gilgit–Baltistan and contains K2 (8,611 m), the second‑highest mountain on Earth and the highest peak in Pakistan.</a:t>
            </a:r>
          </a:p>
          <a:p>
            <a:pPr marL="0" indent="0">
              <a:buNone/>
            </a:pPr>
            <a:r>
              <a:rPr lang="en-US" sz="4500" b="1" dirty="0"/>
              <a:t>Himalayas (Western section)</a:t>
            </a:r>
            <a:r>
              <a:rPr lang="en-US" sz="4500" dirty="0"/>
              <a:t>: Runs along northern Pakistan and includes Nanga Parbat (8,125 m), the ninth‑highest mountain in the world and sometimes called the “Killer Mountain.”</a:t>
            </a:r>
          </a:p>
          <a:p>
            <a:pPr marL="0" indent="0">
              <a:buNone/>
            </a:pPr>
            <a:r>
              <a:rPr lang="en-US" sz="4500" b="1" dirty="0"/>
              <a:t>Hindu Kush</a:t>
            </a:r>
            <a:r>
              <a:rPr lang="en-US" sz="4500" dirty="0"/>
              <a:t>: Extends from Afghanistan into northern Khyber Pakhtunkhwa and northern Balochistan, with peaks such as Koyo Zom (about 6,872 m).</a:t>
            </a:r>
          </a:p>
          <a:p>
            <a:pPr marL="0" indent="0">
              <a:buNone/>
            </a:pPr>
            <a:br>
              <a:rPr lang="en-US" sz="2900" dirty="0"/>
            </a:br>
            <a:endParaRPr lang="en-US" sz="29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PHYSIOGRAPHY-</a:t>
            </a:r>
            <a:r>
              <a:rPr lang="en-US" b="1" u="sng" dirty="0"/>
              <a:t>Mountains</a:t>
            </a:r>
            <a:endParaRPr lang="en-US" b="1" dirty="0"/>
          </a:p>
        </p:txBody>
      </p:sp>
      <p:sp>
        <p:nvSpPr>
          <p:cNvPr id="3" name="Content Placeholder 2"/>
          <p:cNvSpPr>
            <a:spLocks noGrp="1"/>
          </p:cNvSpPr>
          <p:nvPr>
            <p:ph idx="1"/>
          </p:nvPr>
        </p:nvSpPr>
        <p:spPr/>
        <p:txBody>
          <a:bodyPr>
            <a:noAutofit/>
          </a:bodyPr>
          <a:lstStyle/>
          <a:p>
            <a:pPr marL="0" indent="0">
              <a:buNone/>
            </a:pPr>
            <a:r>
              <a:rPr lang="en-US" b="1" dirty="0"/>
              <a:t>Sulaiman Mountains</a:t>
            </a:r>
            <a:r>
              <a:rPr lang="en-US" dirty="0"/>
              <a:t>: In eastern Balochistan and southern Khyber Pakhtunkhwa; highest peak is Takht‑e‑Sulaiman (about 3,487 m).</a:t>
            </a:r>
          </a:p>
          <a:p>
            <a:pPr marL="0" indent="0">
              <a:buNone/>
            </a:pPr>
            <a:r>
              <a:rPr lang="en-US" b="1" dirty="0"/>
              <a:t>Kirthar Range</a:t>
            </a:r>
            <a:r>
              <a:rPr lang="en-US" dirty="0"/>
              <a:t>: In Sindh and western Balochistan, about 300 km long, with Zardak as its highest point (about 2,260 m).</a:t>
            </a:r>
          </a:p>
          <a:p>
            <a:pPr marL="0" indent="0">
              <a:buNone/>
            </a:pPr>
            <a:r>
              <a:rPr lang="en-US" b="1" dirty="0"/>
              <a:t>Salt Range</a:t>
            </a:r>
            <a:r>
              <a:rPr lang="en-US" dirty="0"/>
              <a:t>: In northern Punjab, geologically famous for its salt‑and‑rock formations; Sakesar is the main peak (about 1,522 m).</a:t>
            </a:r>
          </a:p>
          <a:p>
            <a:pPr marL="0" indent="0">
              <a:buNone/>
            </a:pPr>
            <a:br>
              <a:rPr lang="en-US" sz="3200" dirty="0"/>
            </a:b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PHYSIOGRAPHY-</a:t>
            </a:r>
            <a:r>
              <a:rPr lang="en-US" b="1" u="sng" dirty="0"/>
              <a:t>Plains</a:t>
            </a:r>
            <a:endParaRPr lang="en-US" b="1" dirty="0"/>
          </a:p>
        </p:txBody>
      </p:sp>
      <p:sp>
        <p:nvSpPr>
          <p:cNvPr id="3" name="Content Placeholder 2"/>
          <p:cNvSpPr>
            <a:spLocks noGrp="1"/>
          </p:cNvSpPr>
          <p:nvPr>
            <p:ph idx="1"/>
          </p:nvPr>
        </p:nvSpPr>
        <p:spPr>
          <a:xfrm>
            <a:off x="1295401" y="2556931"/>
            <a:ext cx="9601196" cy="3991915"/>
          </a:xfrm>
        </p:spPr>
        <p:txBody>
          <a:bodyPr>
            <a:normAutofit fontScale="92500" lnSpcReduction="10000"/>
          </a:bodyPr>
          <a:lstStyle/>
          <a:p>
            <a:pPr marL="0" indent="0">
              <a:buNone/>
            </a:pPr>
            <a:r>
              <a:rPr lang="en-US" dirty="0"/>
              <a:t>   The plains of Pakistan are mostly formed by the Indus River and its tributaries and make up the country’s most important agricultural and populated region.</a:t>
            </a:r>
          </a:p>
          <a:p>
            <a:pPr marL="0" indent="0" algn="ctr">
              <a:buNone/>
            </a:pPr>
            <a:r>
              <a:rPr lang="en-US" sz="2600" b="1" dirty="0"/>
              <a:t>Main Indus‑River plains</a:t>
            </a:r>
          </a:p>
          <a:p>
            <a:pPr marL="0" indent="0">
              <a:buNone/>
            </a:pPr>
            <a:r>
              <a:rPr lang="en-US" b="1" dirty="0"/>
              <a:t>Upper Indus Plain</a:t>
            </a:r>
            <a:r>
              <a:rPr lang="en-US" dirty="0"/>
              <a:t>: Stretches from Attock to Mithankot and covers most of Punjab. It lies at about 180–300 m above sea level and is drained by five major rivers (Jhelum, Chenab, Ravi, Sutlej, Beas), making it very fertile.</a:t>
            </a:r>
          </a:p>
          <a:p>
            <a:pPr marL="0" indent="0">
              <a:buNone/>
            </a:pPr>
            <a:r>
              <a:rPr lang="en-US" b="1" dirty="0"/>
              <a:t>Lower Indus Plain</a:t>
            </a:r>
            <a:r>
              <a:rPr lang="en-US" dirty="0"/>
              <a:t>: Extends from Mithankot to Thatta in Sindh; it is a flat, alluvial plain, fertile but with low rainfall, so irrigation (mainly from the Indus) is essential.</a:t>
            </a:r>
          </a:p>
          <a:p>
            <a:pPr marL="0" indent="0">
              <a:buNone/>
            </a:pPr>
            <a:r>
              <a:rPr lang="en-US" b="1" dirty="0"/>
              <a:t>Indus Delta Plain</a:t>
            </a:r>
            <a:r>
              <a:rPr lang="en-US" dirty="0"/>
              <a:t>: South of Thatta toward the Arabian Sea; this low‑lying, marshy area has mangrove forests and is subject to seasonal flooding.</a:t>
            </a:r>
          </a:p>
          <a:p>
            <a:pPr marL="0" indent="0">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PHYSIOGRAPHY-</a:t>
            </a:r>
            <a:r>
              <a:rPr lang="en-US" b="1" u="sng" dirty="0"/>
              <a:t>Plains</a:t>
            </a:r>
            <a:endParaRPr lang="en-US" b="1" dirty="0"/>
          </a:p>
        </p:txBody>
      </p:sp>
      <p:sp>
        <p:nvSpPr>
          <p:cNvPr id="3" name="Content Placeholder 2"/>
          <p:cNvSpPr>
            <a:spLocks noGrp="1"/>
          </p:cNvSpPr>
          <p:nvPr>
            <p:ph idx="1"/>
          </p:nvPr>
        </p:nvSpPr>
        <p:spPr>
          <a:xfrm>
            <a:off x="1295401" y="2556932"/>
            <a:ext cx="9601196" cy="3626154"/>
          </a:xfrm>
        </p:spPr>
        <p:txBody>
          <a:bodyPr>
            <a:noAutofit/>
          </a:bodyPr>
          <a:lstStyle/>
          <a:p>
            <a:pPr marL="0" indent="0" algn="ctr">
              <a:buNone/>
            </a:pPr>
            <a:r>
              <a:rPr lang="en-US" b="1" dirty="0"/>
              <a:t>Other significant plains</a:t>
            </a:r>
          </a:p>
          <a:p>
            <a:r>
              <a:rPr lang="en-US" sz="1800" b="1" dirty="0"/>
              <a:t>Trans‑Indus (Derajat) Plains</a:t>
            </a:r>
            <a:r>
              <a:rPr lang="en-US" sz="1800" dirty="0"/>
              <a:t>: Lie west of the Indus in parts of Khyber Pakhtunkhwa and south‑western Punjab (Peshawar, Kohat, Bannu, Dera Ismail Khan, parts of Dera Ghazi Khan). They are less fertile than the main Indus plain but still important for local agriculture.</a:t>
            </a:r>
          </a:p>
          <a:p>
            <a:r>
              <a:rPr lang="en-US" sz="1800" b="1" dirty="0"/>
              <a:t>Kachi Sibbi Plain</a:t>
            </a:r>
            <a:r>
              <a:rPr lang="en-US" sz="1800" dirty="0"/>
              <a:t>: A small but distinct plain in northern Balochistan, formed by streams from the Sulaiman Range; it is used for irrigated farming.</a:t>
            </a:r>
          </a:p>
          <a:p>
            <a:pPr marL="0" indent="0" algn="ctr">
              <a:buNone/>
            </a:pPr>
            <a:r>
              <a:rPr lang="en-US" sz="2000" b="1" dirty="0"/>
              <a:t>Economic importance</a:t>
            </a:r>
          </a:p>
          <a:p>
            <a:r>
              <a:rPr lang="en-US" sz="1800" dirty="0"/>
              <a:t>These plains contain Pakistan’s richest alluvial soils, support the bulk of wheat, rice, cotton, and sugarcane production, and are home to the largest share of the population and major cities such as Lahore, Faisalabad, Multan, and Karachi.</a:t>
            </a:r>
          </a:p>
          <a:p>
            <a:pPr marL="0" indent="0" algn="ctr">
              <a:buNone/>
            </a:pP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PHYSIOGRAPHY-</a:t>
            </a:r>
            <a:r>
              <a:rPr lang="en-US" b="1" u="sng" dirty="0"/>
              <a:t>Plateaus</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6" name="Content Placeholder 5">
            <a:extLst>
              <a:ext uri="{FF2B5EF4-FFF2-40B4-BE49-F238E27FC236}">
                <a16:creationId xmlns:a16="http://schemas.microsoft.com/office/drawing/2014/main" id="{B8160873-44FE-290B-EAE7-4DA8D0A0F60B}"/>
              </a:ext>
            </a:extLst>
          </p:cNvPr>
          <p:cNvSpPr>
            <a:spLocks noGrp="1"/>
          </p:cNvSpPr>
          <p:nvPr>
            <p:ph idx="1"/>
          </p:nvPr>
        </p:nvSpPr>
        <p:spPr>
          <a:xfrm>
            <a:off x="1295401" y="2556931"/>
            <a:ext cx="9601196" cy="3669697"/>
          </a:xfrm>
        </p:spPr>
        <p:txBody>
          <a:bodyPr>
            <a:normAutofit fontScale="85000" lnSpcReduction="10000"/>
          </a:bodyPr>
          <a:lstStyle/>
          <a:p>
            <a:pPr marL="0" indent="0">
              <a:buNone/>
            </a:pPr>
            <a:r>
              <a:rPr lang="en-US" dirty="0"/>
              <a:t>   Pakistan has several plateaus, the most important of which are the </a:t>
            </a:r>
            <a:r>
              <a:rPr lang="en-US" b="1" dirty="0"/>
              <a:t>Potohar Plateau</a:t>
            </a:r>
            <a:r>
              <a:rPr lang="en-US" dirty="0"/>
              <a:t> in the northeast and the </a:t>
            </a:r>
            <a:r>
              <a:rPr lang="en-US" b="1" dirty="0"/>
              <a:t>Balochistan Plateau</a:t>
            </a:r>
            <a:r>
              <a:rPr lang="en-US" dirty="0"/>
              <a:t> in the southwest, plus smaller high‑level plateaus such as the Salt Range and Deosai.</a:t>
            </a:r>
          </a:p>
          <a:p>
            <a:pPr marL="0" indent="0">
              <a:buNone/>
            </a:pPr>
            <a:r>
              <a:rPr lang="en-US" sz="2800" b="1" dirty="0"/>
              <a:t>Potohar (Potwar) Plateau</a:t>
            </a:r>
          </a:p>
          <a:p>
            <a:pPr marL="0" indent="0">
              <a:buNone/>
            </a:pPr>
            <a:r>
              <a:rPr lang="en-US" dirty="0"/>
              <a:t>Lies north of the Salt Range in Punjab, between the Indus and Jhelum rivers, covering parts of Rawalpindi, Jhelum, Attock, and Islamabad.</a:t>
            </a:r>
          </a:p>
          <a:p>
            <a:pPr marL="0" indent="0">
              <a:buNone/>
            </a:pPr>
            <a:r>
              <a:rPr lang="en-US" dirty="0"/>
              <a:t>It is an open, undulating plateau (about 300–600 m elevation), dissected by ridges, ravines, and streams such as the Soan River; it is rich in coal, oil, limestone, gypsum, and salt.</a:t>
            </a:r>
          </a:p>
          <a:p>
            <a:pPr marL="0" indent="0">
              <a:buNone/>
            </a:pPr>
            <a:br>
              <a:rPr lang="en-US" sz="2800" dirty="0"/>
            </a:br>
            <a:endParaRPr lang="en-US" sz="2600" b="1" u="sng"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1657</TotalTime>
  <Words>2386</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 Antiqua</vt:lpstr>
      <vt:lpstr>Garamond</vt:lpstr>
      <vt:lpstr>pplxSerif</vt:lpstr>
      <vt:lpstr>Wingdings</vt:lpstr>
      <vt:lpstr>Organic</vt:lpstr>
      <vt:lpstr>بسم اللہ الرحمٰن الرحیم</vt:lpstr>
      <vt:lpstr>PowerPoint Presentation</vt:lpstr>
      <vt:lpstr>PAKISTAN STUDIES </vt:lpstr>
      <vt:lpstr>GEOGRAPHY OF PAKISTAN</vt:lpstr>
      <vt:lpstr> PHYSIOGRAPHY-Mountains </vt:lpstr>
      <vt:lpstr>PHYSIOGRAPHY-Mountains</vt:lpstr>
      <vt:lpstr>PHYSIOGRAPHY-Plains</vt:lpstr>
      <vt:lpstr>PHYSIOGRAPHY-Plains</vt:lpstr>
      <vt:lpstr>PHYSIOGRAPHY-Plateaus</vt:lpstr>
      <vt:lpstr>PHYSIOGRAPHY-Plateaus</vt:lpstr>
      <vt:lpstr>PHYSIOGRAPHY-Deserts</vt:lpstr>
      <vt:lpstr>PHYSIOGRAPHY-Deserts</vt:lpstr>
      <vt:lpstr>PHYSIOGRAPHY-Valleys</vt:lpstr>
      <vt:lpstr>PHYSIOGRAPHY-Valleys</vt:lpstr>
      <vt:lpstr>PHYSIOGRAPHY-Coastal Areas</vt:lpstr>
      <vt:lpstr>PHYSIOGRAPHY-Coastal Areas</vt:lpstr>
      <vt:lpstr>RIVER SYSTEMS</vt:lpstr>
      <vt:lpstr>RIVER SYSTEMS</vt:lpstr>
      <vt:lpstr>RIVER SYSTEMS</vt:lpstr>
      <vt:lpstr>RIVER SYSTEMS</vt:lpstr>
      <vt:lpstr>Climate Region Of Pakistan</vt:lpstr>
      <vt:lpstr>Climate Region Of Pakistan</vt:lpstr>
      <vt:lpstr>Climate Region Of Pakistan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26</cp:revision>
  <dcterms:created xsi:type="dcterms:W3CDTF">2025-11-19T16:25:00Z</dcterms:created>
  <dcterms:modified xsi:type="dcterms:W3CDTF">2026-04-18T07:08:18Z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