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7"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custSel delSld modSld">
      <pc:chgData name="Abdullah Makhdoom" userId="51cc0cc03b02bac5" providerId="LiveId" clId="{3BAF0525-3969-4EA5-9CE8-9E993610D441}" dt="2026-04-19T05:32:38.868" v="884" actId="3626"/>
      <pc:docMkLst>
        <pc:docMk/>
      </pc:docMkLst>
      <pc:sldChg chg="addSp delSp modSp mod">
        <pc:chgData name="Abdullah Makhdoom" userId="51cc0cc03b02bac5" providerId="LiveId" clId="{3BAF0525-3969-4EA5-9CE8-9E993610D441}" dt="2026-04-19T05:32:38.868" v="884" actId="3626"/>
        <pc:sldMkLst>
          <pc:docMk/>
          <pc:sldMk cId="0" sldId="259"/>
        </pc:sldMkLst>
        <pc:spChg chg="mod">
          <ac:chgData name="Abdullah Makhdoom" userId="51cc0cc03b02bac5" providerId="LiveId" clId="{3BAF0525-3969-4EA5-9CE8-9E993610D441}" dt="2026-04-19T05:32:38.868" v="884" actId="3626"/>
          <ac:spMkLst>
            <pc:docMk/>
            <pc:sldMk cId="0" sldId="259"/>
            <ac:spMk id="3" creationId="{00000000-0000-0000-0000-000000000000}"/>
          </ac:spMkLst>
        </pc:spChg>
      </pc:sldChg>
      <pc:sldChg chg="modSp mod">
        <pc:chgData name="Abdullah Makhdoom" userId="51cc0cc03b02bac5" providerId="LiveId" clId="{3BAF0525-3969-4EA5-9CE8-9E993610D441}" dt="2026-04-09T10:12:05.712" v="882" actId="20577"/>
        <pc:sldMkLst>
          <pc:docMk/>
          <pc:sldMk cId="0" sldId="269"/>
        </pc:sldMkLst>
        <pc:spChg chg="mod">
          <ac:chgData name="Abdullah Makhdoom" userId="51cc0cc03b02bac5" providerId="LiveId" clId="{3BAF0525-3969-4EA5-9CE8-9E993610D441}" dt="2026-04-09T10:12:05.712" v="882" actId="20577"/>
          <ac:spMkLst>
            <pc:docMk/>
            <pc:sldMk cId="0" sldId="269"/>
            <ac:spMk id="6" creationId="{B8160873-44FE-290B-EAE7-4DA8D0A0F60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4/19/2026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4/19/2026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4/19/2026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4/19/2026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LEADING TO CREATION OF PAKISTAN</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Autofit/>
          </a:bodyPr>
          <a:lstStyle/>
          <a:p>
            <a:pPr marL="0" indent="0">
              <a:buNone/>
            </a:pPr>
            <a:r>
              <a:rPr lang="en-US" sz="1800" dirty="0"/>
              <a:t>  Several interconnected political, religious, and social factors drove the creation of Pakistan in 1947 as a separate homeland for Muslims in British India.</a:t>
            </a:r>
          </a:p>
          <a:p>
            <a:pPr marL="0" indent="0" algn="ctr">
              <a:buNone/>
            </a:pPr>
            <a:r>
              <a:rPr lang="en-US" sz="1800" b="1" dirty="0"/>
              <a:t>Two-Nation Theory</a:t>
            </a:r>
          </a:p>
          <a:p>
            <a:pPr marL="0" indent="0">
              <a:buNone/>
            </a:pPr>
            <a:r>
              <a:rPr lang="en-US" sz="1800" dirty="0"/>
              <a:t>  Hindus and Muslims were seen as distinct nations due to differing religions, cultures, and values, a concept championed by Allama Iqbal and Muhammad Ali Jinnah. Muslims feared cultural assimilation and loss of identity in a Hindu-majority post-independence India.</a:t>
            </a:r>
          </a:p>
          <a:p>
            <a:pPr marL="0" indent="0" algn="ctr">
              <a:buNone/>
            </a:pPr>
            <a:r>
              <a:rPr lang="en-US" sz="1800" b="1" dirty="0"/>
              <a:t>Political Awakening</a:t>
            </a:r>
          </a:p>
          <a:p>
            <a:pPr marL="0" indent="0">
              <a:buNone/>
            </a:pPr>
            <a:r>
              <a:rPr lang="en-US" sz="1800" dirty="0"/>
              <a:t>  The All-India Muslim League, founded in 1906, highlighted Muslim underrepresentation in the Indian National Congress, dominated by Hindus. Events like the 1937 elections, where Congress sidelined Muslims, fueled demands for safeguards.</a:t>
            </a:r>
          </a:p>
          <a:p>
            <a:pPr marL="0" indent="0">
              <a:buNone/>
            </a:pPr>
            <a:br>
              <a:rPr lang="en-US" sz="1800" dirty="0"/>
            </a:br>
            <a:endParaRPr lang="en-US" sz="18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normAutofit fontScale="90000"/>
          </a:bodyPr>
          <a:lstStyle/>
          <a:p>
            <a:r>
              <a:rPr lang="en-US" b="1" dirty="0"/>
              <a:t>FACTORS LEADING TO CREATION OF PAKISTAN</a:t>
            </a: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p:txBody>
          <a:bodyPr>
            <a:normAutofit fontScale="85000" lnSpcReduction="20000"/>
          </a:bodyPr>
          <a:lstStyle/>
          <a:p>
            <a:pPr marL="0" indent="0" algn="ctr">
              <a:buNone/>
            </a:pPr>
            <a:r>
              <a:rPr lang="en-US" sz="3300" b="1" dirty="0"/>
              <a:t>Lahore Resolution</a:t>
            </a:r>
          </a:p>
          <a:p>
            <a:pPr marL="0" indent="0">
              <a:buNone/>
            </a:pPr>
            <a:r>
              <a:rPr lang="en-US" dirty="0"/>
              <a:t>Adopted on March 23, 1940, by the Muslim League in Lahore, it called for independent Muslim-majority states in northwest and east India. This marked the shift from unity to partition demands.</a:t>
            </a:r>
          </a:p>
          <a:p>
            <a:pPr marL="0" indent="0" algn="ctr">
              <a:buNone/>
            </a:pPr>
            <a:r>
              <a:rPr lang="en-US" sz="2800" b="1" dirty="0"/>
              <a:t>British and Communal Factors</a:t>
            </a:r>
          </a:p>
          <a:p>
            <a:pPr marL="0" indent="0">
              <a:buNone/>
            </a:pPr>
            <a:r>
              <a:rPr lang="en-US" dirty="0"/>
              <a:t>British "divide and rule" policies exacerbated Hindu-Muslim tensions, while communal violence and anti-Muslim campaigns intensified fears. World War II weakened British hold, paving the way for the 1947 partition.</a:t>
            </a:r>
          </a:p>
          <a:p>
            <a:pPr marL="0" indent="0">
              <a:buNone/>
            </a:pPr>
            <a:br>
              <a:rPr lang="en-US" dirty="0"/>
            </a:br>
            <a:endParaRPr lang="en-US"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102575"/>
          </a:xfrm>
        </p:spPr>
        <p:txBody>
          <a:bodyPr>
            <a:normAutofit fontScale="92500" lnSpcReduction="10000"/>
          </a:bodyPr>
          <a:lstStyle/>
          <a:p>
            <a:r>
              <a:rPr lang="en-US" sz="2000" b="1" u="sng" dirty="0"/>
              <a:t>Instructor: Khalid Makhdoom </a:t>
            </a:r>
          </a:p>
          <a:p>
            <a:r>
              <a:rPr lang="en-US" sz="2000" b="1" u="sng" dirty="0"/>
              <a:t> </a:t>
            </a:r>
          </a:p>
          <a:p>
            <a:r>
              <a:rPr lang="en-US" sz="2000" b="1" u="sng" dirty="0"/>
              <a:t>Course code : PST-321</a:t>
            </a:r>
          </a:p>
          <a:p>
            <a:r>
              <a:rPr lang="en-US" sz="2000" b="1" u="sng" dirty="0"/>
              <a:t> </a:t>
            </a:r>
          </a:p>
          <a:p>
            <a:r>
              <a:rPr lang="en-US" sz="2000" b="1" u="sng" dirty="0"/>
              <a:t>Credit hours : 02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INTRODUCTION TO PAKISTAN</a:t>
            </a:r>
          </a:p>
        </p:txBody>
      </p:sp>
      <p:sp>
        <p:nvSpPr>
          <p:cNvPr id="3" name="Content Placeholder 2"/>
          <p:cNvSpPr>
            <a:spLocks noGrp="1"/>
          </p:cNvSpPr>
          <p:nvPr>
            <p:ph idx="1"/>
          </p:nvPr>
        </p:nvSpPr>
        <p:spPr>
          <a:xfrm>
            <a:off x="1295401" y="2569029"/>
            <a:ext cx="9601196" cy="3648891"/>
          </a:xfrm>
        </p:spPr>
        <p:txBody>
          <a:bodyPr>
            <a:normAutofit/>
          </a:bodyPr>
          <a:lstStyle/>
          <a:p>
            <a:r>
              <a:rPr lang="en-US" sz="3000" dirty="0"/>
              <a:t>Geographical location and significance</a:t>
            </a:r>
          </a:p>
          <a:p>
            <a:pPr marL="0" indent="0">
              <a:buNone/>
            </a:pPr>
            <a:endParaRPr lang="en-US" sz="3000" dirty="0"/>
          </a:p>
          <a:p>
            <a:r>
              <a:rPr lang="en-US" sz="3000" dirty="0"/>
              <a:t>Historical background: Ancient civilization in the region</a:t>
            </a:r>
          </a:p>
          <a:p>
            <a:pPr marL="0" indent="0">
              <a:buNone/>
            </a:pPr>
            <a:endParaRPr lang="en-US" sz="3000" dirty="0"/>
          </a:p>
          <a:p>
            <a:r>
              <a:rPr lang="en-US" sz="3000" dirty="0"/>
              <a:t>Factors leading to the creation of Pakistan</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GEOGRAPHICAL LOCATION AND SIGNIFICANCE</a:t>
            </a:r>
            <a:br>
              <a:rPr lang="en-US" dirty="0"/>
            </a:br>
            <a:endParaRPr lang="en-US" b="1" dirty="0"/>
          </a:p>
        </p:txBody>
      </p:sp>
      <p:sp>
        <p:nvSpPr>
          <p:cNvPr id="3" name="Content Placeholder 2"/>
          <p:cNvSpPr>
            <a:spLocks noGrp="1"/>
          </p:cNvSpPr>
          <p:nvPr>
            <p:ph idx="1"/>
          </p:nvPr>
        </p:nvSpPr>
        <p:spPr/>
        <p:txBody>
          <a:bodyPr>
            <a:normAutofit/>
          </a:bodyPr>
          <a:lstStyle/>
          <a:p>
            <a:pPr marL="0" lvl="0" indent="0" algn="ctr">
              <a:buNone/>
            </a:pPr>
            <a:r>
              <a:rPr lang="en-US" dirty="0"/>
              <a:t>Pakistan is located in South Asia (24°-37°North latitude, 61°-78°East longitude), bordered by India(east), China(north), Afghanistan and Iran(west), and the Arabian Sea(south), serving as a crucial junction between Central Asia, the Middle East, and South Asia. Its, geo-strategic location offers, trade routes via Gwadar Port and acts as a gateway for landlocked Afghanistan. The country is geographically diverse, with mountains( including part of the Himalayas and the Karakoram ranges, home to K2, the world’s second highest peak), vast plains, deserts and a coastline along the Arabian sea.</a:t>
            </a:r>
          </a:p>
          <a:p>
            <a:pPr marL="0" lvl="0" indent="0" algn="ctr">
              <a:buNone/>
            </a:pP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7" name="Rectangle 3">
            <a:extLst>
              <a:ext uri="{FF2B5EF4-FFF2-40B4-BE49-F238E27FC236}">
                <a16:creationId xmlns:a16="http://schemas.microsoft.com/office/drawing/2014/main" id="{81EA85EF-2ED8-E2C0-9EDC-C042B3F0B050}"/>
              </a:ext>
            </a:extLst>
          </p:cNvPr>
          <p:cNvSpPr>
            <a:spLocks noGrp="1" noChangeArrowheads="1"/>
          </p:cNvSpPr>
          <p:nvPr>
            <p:ph type="title"/>
          </p:nvPr>
        </p:nvSpPr>
        <p:spPr bwMode="auto">
          <a:xfrm>
            <a:off x="1295402" y="1033902"/>
            <a:ext cx="95767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mn-lt"/>
              </a:rPr>
              <a:t>GEOPOLITICAL AND ECONOMIC SIGNIFICANCE</a:t>
            </a:r>
          </a:p>
        </p:txBody>
      </p:sp>
      <p:sp>
        <p:nvSpPr>
          <p:cNvPr id="8" name="Rectangle 4">
            <a:extLst>
              <a:ext uri="{FF2B5EF4-FFF2-40B4-BE49-F238E27FC236}">
                <a16:creationId xmlns:a16="http://schemas.microsoft.com/office/drawing/2014/main" id="{C9F09530-4A41-80D2-AD7B-2FF69E840F4F}"/>
              </a:ext>
            </a:extLst>
          </p:cNvPr>
          <p:cNvSpPr>
            <a:spLocks noGrp="1" noChangeArrowheads="1"/>
          </p:cNvSpPr>
          <p:nvPr>
            <p:ph idx="1"/>
          </p:nvPr>
        </p:nvSpPr>
        <p:spPr bwMode="auto">
          <a:xfrm>
            <a:off x="1295402" y="2434255"/>
            <a:ext cx="9881584"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kumimoji="0" lang="en-US" altLang="en-US" sz="2800" b="1" i="0" u="none" strike="noStrike" cap="none" normalizeH="0" baseline="0" dirty="0">
                <a:ln>
                  <a:noFill/>
                </a:ln>
                <a:solidFill>
                  <a:schemeClr val="tx1"/>
                </a:solidFill>
                <a:effectLst/>
              </a:rPr>
              <a:t>Strategic Location:</a:t>
            </a:r>
            <a:br>
              <a:rPr kumimoji="0" lang="en-US" altLang="en-US" sz="1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rPr>
              <a:t>Pakistan sits at the crossroads of South Asia, Central Asia, and the Middle East, giving it immense geopolitical importance. It acts as a bridge between these regions and serves as a gateway to the energy-rich Central Asian states.</a:t>
            </a:r>
          </a:p>
          <a:p>
            <a:pPr defTabSz="914400" eaLnBrk="0" fontAlgn="base" hangingPunct="0">
              <a:spcBef>
                <a:spcPct val="0"/>
              </a:spcBef>
              <a:spcAft>
                <a:spcPct val="0"/>
              </a:spcAft>
              <a:buClrTx/>
              <a:buSzTx/>
            </a:pPr>
            <a:r>
              <a:rPr kumimoji="0" lang="en-US" altLang="en-US" sz="2800" b="1" i="0" u="none" strike="noStrike" cap="none" normalizeH="0" baseline="0" dirty="0">
                <a:ln>
                  <a:noFill/>
                </a:ln>
                <a:solidFill>
                  <a:schemeClr val="tx1"/>
                </a:solidFill>
                <a:effectLst/>
              </a:rPr>
              <a:t>Trade and Connectivity:</a:t>
            </a:r>
            <a:br>
              <a:rPr kumimoji="0" lang="en-US" altLang="en-US" sz="1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rPr>
              <a:t>The Gwadar Port on the Arabian Sea provides access to the sea for landlocked Central Asian countries and is a key part of the China-Pakistan Economic Corridor (CPEC), connecting western China to the Indian Ocean.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n>
                  <a:noFill/>
                </a:ln>
                <a:solidFill>
                  <a:schemeClr val="tx1"/>
                </a:solidFill>
              </a:rPr>
              <a:t>GEOPOLITICAL AND ECONOMIC SIGNIFICANCE</a:t>
            </a:r>
            <a:endParaRPr lang="en-US"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
        <p:nvSpPr>
          <p:cNvPr id="6" name="Rectangle 1">
            <a:extLst>
              <a:ext uri="{FF2B5EF4-FFF2-40B4-BE49-F238E27FC236}">
                <a16:creationId xmlns:a16="http://schemas.microsoft.com/office/drawing/2014/main" id="{617E2770-D24F-0211-51A8-FF2CF2657D3C}"/>
              </a:ext>
            </a:extLst>
          </p:cNvPr>
          <p:cNvSpPr>
            <a:spLocks noGrp="1" noChangeArrowheads="1"/>
          </p:cNvSpPr>
          <p:nvPr>
            <p:ph idx="1"/>
          </p:nvPr>
        </p:nvSpPr>
        <p:spPr bwMode="auto">
          <a:xfrm>
            <a:off x="1295402" y="2853693"/>
            <a:ext cx="963358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kumimoji="0" lang="en-US" altLang="en-US" b="1" i="0" u="none" strike="noStrike" cap="none" normalizeH="0" baseline="0" dirty="0">
                <a:ln>
                  <a:noFill/>
                </a:ln>
                <a:solidFill>
                  <a:schemeClr val="tx1"/>
                </a:solidFill>
                <a:effectLst/>
              </a:rPr>
              <a:t>Security and Regional Influence:</a:t>
            </a:r>
            <a:br>
              <a:rPr kumimoji="0" lang="en-US" altLang="en-US" b="1"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rPr>
              <a:t>Its location near conflict-prone regions like Afghanistan gives Pakistan a central role in regional security, counterterrorism, and peace efforts.</a:t>
            </a:r>
          </a:p>
          <a:p>
            <a:pPr defTabSz="914400" eaLnBrk="0" fontAlgn="base" hangingPunct="0">
              <a:spcBef>
                <a:spcPct val="0"/>
              </a:spcBef>
              <a:spcAft>
                <a:spcPct val="0"/>
              </a:spcAft>
              <a:buClrTx/>
              <a:buSzTx/>
            </a:pPr>
            <a:r>
              <a:rPr kumimoji="0" lang="en-US" altLang="en-US" b="1" i="0" u="none" strike="noStrike" cap="none" normalizeH="0" baseline="0" dirty="0">
                <a:ln>
                  <a:noFill/>
                </a:ln>
                <a:solidFill>
                  <a:schemeClr val="tx1"/>
                </a:solidFill>
                <a:effectLst/>
              </a:rPr>
              <a:t>Agriculture and Rivers:</a:t>
            </a:r>
            <a:br>
              <a:rPr kumimoji="0" lang="en-US" altLang="en-US" sz="1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rPr>
              <a:t>The Indus River system supports one of the world’s largest irrigation networks, forming the backbone of Pakistan’s agriculture and economy.</a:t>
            </a:r>
          </a:p>
          <a:p>
            <a:pPr defTabSz="914400" eaLnBrk="0" fontAlgn="base" hangingPunct="0">
              <a:spcBef>
                <a:spcPct val="0"/>
              </a:spcBef>
              <a:spcAft>
                <a:spcPct val="0"/>
              </a:spcAft>
              <a:buClrTx/>
              <a:buSzTx/>
            </a:pPr>
            <a:r>
              <a:rPr kumimoji="0" lang="en-US" altLang="en-US" b="1" i="0" u="none" strike="noStrike" cap="none" normalizeH="0" baseline="0" dirty="0">
                <a:ln>
                  <a:noFill/>
                </a:ln>
                <a:solidFill>
                  <a:schemeClr val="tx1"/>
                </a:solidFill>
                <a:effectLst/>
              </a:rPr>
              <a:t>Natural Resources and Trade Routes:</a:t>
            </a:r>
            <a:br>
              <a:rPr kumimoji="0" lang="en-US" altLang="en-US" sz="1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rPr>
              <a:t>Pakistan’s location near major oil routes in the Persian Gulf and its mineral-rich regions add to its economic potential.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HISTORICAL BACKGROUND</a:t>
            </a:r>
            <a:br>
              <a:rPr lang="en-US" sz="3200" b="1" dirty="0"/>
            </a:br>
            <a:r>
              <a:rPr lang="en-US" sz="3200" b="1" dirty="0"/>
              <a:t>ANCIENT CIVILIZATION IN THE REGION</a:t>
            </a:r>
          </a:p>
        </p:txBody>
      </p:sp>
      <p:sp>
        <p:nvSpPr>
          <p:cNvPr id="3" name="Content Placeholder 2"/>
          <p:cNvSpPr>
            <a:spLocks noGrp="1"/>
          </p:cNvSpPr>
          <p:nvPr>
            <p:ph idx="1"/>
          </p:nvPr>
        </p:nvSpPr>
        <p:spPr>
          <a:xfrm>
            <a:off x="1295401" y="2556932"/>
            <a:ext cx="9601196" cy="3626154"/>
          </a:xfrm>
        </p:spPr>
        <p:txBody>
          <a:bodyPr>
            <a:noAutofit/>
          </a:bodyPr>
          <a:lstStyle/>
          <a:p>
            <a:pPr marL="0" indent="0">
              <a:buNone/>
            </a:pPr>
            <a:r>
              <a:rPr lang="en-US" dirty="0"/>
              <a:t>   Pakistan's historical background spans thousands of years, from ancient civilizations to its modern founding as a nation-state.</a:t>
            </a:r>
          </a:p>
          <a:p>
            <a:pPr marL="0" indent="0" algn="ctr">
              <a:buNone/>
            </a:pPr>
            <a:r>
              <a:rPr lang="en-US" sz="2800" b="1" dirty="0"/>
              <a:t>Ancient Roots</a:t>
            </a:r>
          </a:p>
          <a:p>
            <a:pPr marL="0" indent="0">
              <a:buNone/>
            </a:pPr>
            <a:r>
              <a:rPr lang="en-US" dirty="0"/>
              <a:t>The region now known as Pakistan was home to the Indus Valley Civilization around 2500-1700 B.C., one of the world's earliest urban societies with sites like Harappa and Mohenjo-Daro. It later saw invasions by Aryans, Persians, Greeks, Arabs, and Turks from 1700 B.C. to A.D. 1526, introducing diverse cultures and Islam in 711 A.D.</a:t>
            </a:r>
          </a:p>
          <a:p>
            <a:br>
              <a:rPr lang="en-US" sz="2800" dirty="0"/>
            </a:b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HISTORICAL BACKGROUND</a:t>
            </a:r>
            <a:br>
              <a:rPr lang="en-US" sz="3200" b="1" dirty="0"/>
            </a:br>
            <a:r>
              <a:rPr lang="en-US" sz="3200" b="1" dirty="0"/>
              <a:t>ANCIENT CIVILIZATION IN THE REGION</a:t>
            </a:r>
            <a:endParaRPr lang="en-US" sz="32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1"/>
            <a:ext cx="9601196" cy="3669697"/>
          </a:xfrm>
        </p:spPr>
        <p:txBody>
          <a:bodyPr>
            <a:normAutofit fontScale="85000" lnSpcReduction="20000"/>
          </a:bodyPr>
          <a:lstStyle/>
          <a:p>
            <a:pPr marL="0" indent="0" algn="ctr">
              <a:buNone/>
            </a:pPr>
            <a:r>
              <a:rPr lang="en-US" sz="2800" b="1" dirty="0"/>
              <a:t>Medieval Empires</a:t>
            </a:r>
          </a:p>
          <a:p>
            <a:pPr marL="0" indent="0">
              <a:buNone/>
            </a:pPr>
            <a:r>
              <a:rPr lang="en-US" dirty="0"/>
              <a:t>Pakistan became part of the Mughal Empire in 1526 under Babur, marking a golden era of architecture and governance until British dominance after 1857. Dynasties like the Ghaznavids (997 CE) and later Sikh influences under Ranjit Singh shaped Punjab and surrounding areas.</a:t>
            </a:r>
          </a:p>
          <a:p>
            <a:pPr marL="0" indent="0" algn="ctr">
              <a:buNone/>
            </a:pPr>
            <a:r>
              <a:rPr lang="en-US" sz="2800" b="1" dirty="0"/>
              <a:t>Path to Independence</a:t>
            </a:r>
          </a:p>
          <a:p>
            <a:pPr marL="0" indent="0">
              <a:buNone/>
            </a:pPr>
            <a:r>
              <a:rPr lang="en-US" dirty="0"/>
              <a:t>In 1906, Nawab Saleemullah khan formed the All-India Muslim League to protect Muslim interests amid British India tensions. The 1940 Lahore Resolution demanded a separate Muslim homeland, leading to partition on August 14, 1947, and Pakistan's creation from northwest British India.</a:t>
            </a:r>
          </a:p>
          <a:p>
            <a:pPr marL="0" indent="0">
              <a:buNone/>
            </a:pPr>
            <a:br>
              <a:rPr lang="en-US" dirty="0"/>
            </a:b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1344</TotalTime>
  <Words>768</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Book Antiqua</vt:lpstr>
      <vt:lpstr>Garamond</vt:lpstr>
      <vt:lpstr>Organic</vt:lpstr>
      <vt:lpstr>بسم اللہ الرحمٰن الرحیم</vt:lpstr>
      <vt:lpstr>PowerPoint Presentation</vt:lpstr>
      <vt:lpstr>PAKISTAN STUDIES </vt:lpstr>
      <vt:lpstr>INTRODUCTION TO PAKISTAN</vt:lpstr>
      <vt:lpstr> GEOGRAPHICAL LOCATION AND SIGNIFICANCE </vt:lpstr>
      <vt:lpstr>GEOPOLITICAL AND ECONOMIC SIGNIFICANCE</vt:lpstr>
      <vt:lpstr>GEOPOLITICAL AND ECONOMIC SIGNIFICANCE</vt:lpstr>
      <vt:lpstr>HISTORICAL BACKGROUND ANCIENT CIVILIZATION IN THE REGION</vt:lpstr>
      <vt:lpstr>HISTORICAL BACKGROUND ANCIENT CIVILIZATION IN THE REGION</vt:lpstr>
      <vt:lpstr>FACTORS LEADING TO CREATION OF PAKISTAN</vt:lpstr>
      <vt:lpstr>FACTORS LEADING TO CREATION OF PAKISTAN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19</cp:revision>
  <dcterms:created xsi:type="dcterms:W3CDTF">2025-11-19T16:25:00Z</dcterms:created>
  <dcterms:modified xsi:type="dcterms:W3CDTF">2026-04-19T05:33:21Z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