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0" r:id="rId2"/>
    <p:sldId id="271" r:id="rId3"/>
    <p:sldId id="258" r:id="rId4"/>
    <p:sldId id="259" r:id="rId5"/>
    <p:sldId id="260" r:id="rId6"/>
    <p:sldId id="261" r:id="rId7"/>
    <p:sldId id="262" r:id="rId8"/>
    <p:sldId id="269" r:id="rId9"/>
    <p:sldId id="264" r:id="rId10"/>
    <p:sldId id="272" r:id="rId11"/>
    <p:sldId id="273" r:id="rId12"/>
    <p:sldId id="274" r:id="rId13"/>
    <p:sldId id="275" r:id="rId14"/>
    <p:sldId id="278" r:id="rId15"/>
    <p:sldId id="279" r:id="rId16"/>
    <p:sldId id="277" r:id="rId17"/>
    <p:sldId id="276"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78" autoAdjust="0"/>
    <p:restoredTop sz="94660"/>
  </p:normalViewPr>
  <p:slideViewPr>
    <p:cSldViewPr snapToGrid="0">
      <p:cViewPr varScale="1">
        <p:scale>
          <a:sx n="114" d="100"/>
          <a:sy n="114" d="100"/>
        </p:scale>
        <p:origin x="42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dullah Makhdoom" userId="51cc0cc03b02bac5" providerId="LiveId" clId="{3BAF0525-3969-4EA5-9CE8-9E993610D441}"/>
    <pc:docChg chg="undo custSel delSld modSld">
      <pc:chgData name="Abdullah Makhdoom" userId="51cc0cc03b02bac5" providerId="LiveId" clId="{3BAF0525-3969-4EA5-9CE8-9E993610D441}" dt="2026-04-08T14:14:53.618" v="92" actId="20577"/>
      <pc:docMkLst>
        <pc:docMk/>
      </pc:docMkLst>
      <pc:sldChg chg="del">
        <pc:chgData name="Abdullah Makhdoom" userId="51cc0cc03b02bac5" providerId="LiveId" clId="{3BAF0525-3969-4EA5-9CE8-9E993610D441}" dt="2026-04-08T13:27:32.042" v="0" actId="2696"/>
        <pc:sldMkLst>
          <pc:docMk/>
          <pc:sldMk cId="0" sldId="256"/>
        </pc:sldMkLst>
      </pc:sldChg>
      <pc:sldChg chg="modSp mod">
        <pc:chgData name="Abdullah Makhdoom" userId="51cc0cc03b02bac5" providerId="LiveId" clId="{3BAF0525-3969-4EA5-9CE8-9E993610D441}" dt="2026-04-08T13:31:18.542" v="7" actId="403"/>
        <pc:sldMkLst>
          <pc:docMk/>
          <pc:sldMk cId="0" sldId="259"/>
        </pc:sldMkLst>
        <pc:spChg chg="mod">
          <ac:chgData name="Abdullah Makhdoom" userId="51cc0cc03b02bac5" providerId="LiveId" clId="{3BAF0525-3969-4EA5-9CE8-9E993610D441}" dt="2026-04-08T13:30:45.370" v="3"/>
          <ac:spMkLst>
            <pc:docMk/>
            <pc:sldMk cId="0" sldId="259"/>
            <ac:spMk id="2" creationId="{00000000-0000-0000-0000-000000000000}"/>
          </ac:spMkLst>
        </pc:spChg>
        <pc:spChg chg="mod">
          <ac:chgData name="Abdullah Makhdoom" userId="51cc0cc03b02bac5" providerId="LiveId" clId="{3BAF0525-3969-4EA5-9CE8-9E993610D441}" dt="2026-04-08T13:31:18.542" v="7" actId="403"/>
          <ac:spMkLst>
            <pc:docMk/>
            <pc:sldMk cId="0" sldId="259"/>
            <ac:spMk id="3" creationId="{00000000-0000-0000-0000-000000000000}"/>
          </ac:spMkLst>
        </pc:spChg>
      </pc:sldChg>
      <pc:sldChg chg="modSp mod">
        <pc:chgData name="Abdullah Makhdoom" userId="51cc0cc03b02bac5" providerId="LiveId" clId="{3BAF0525-3969-4EA5-9CE8-9E993610D441}" dt="2026-04-08T13:34:09.231" v="28" actId="403"/>
        <pc:sldMkLst>
          <pc:docMk/>
          <pc:sldMk cId="0" sldId="260"/>
        </pc:sldMkLst>
        <pc:spChg chg="mod">
          <ac:chgData name="Abdullah Makhdoom" userId="51cc0cc03b02bac5" providerId="LiveId" clId="{3BAF0525-3969-4EA5-9CE8-9E993610D441}" dt="2026-04-08T13:32:11.542" v="10"/>
          <ac:spMkLst>
            <pc:docMk/>
            <pc:sldMk cId="0" sldId="260"/>
            <ac:spMk id="2" creationId="{00000000-0000-0000-0000-000000000000}"/>
          </ac:spMkLst>
        </pc:spChg>
        <pc:spChg chg="mod">
          <ac:chgData name="Abdullah Makhdoom" userId="51cc0cc03b02bac5" providerId="LiveId" clId="{3BAF0525-3969-4EA5-9CE8-9E993610D441}" dt="2026-04-08T13:34:09.231" v="28" actId="403"/>
          <ac:spMkLst>
            <pc:docMk/>
            <pc:sldMk cId="0" sldId="260"/>
            <ac:spMk id="3" creationId="{00000000-0000-0000-0000-000000000000}"/>
          </ac:spMkLst>
        </pc:spChg>
      </pc:sldChg>
      <pc:sldChg chg="modSp mod">
        <pc:chgData name="Abdullah Makhdoom" userId="51cc0cc03b02bac5" providerId="LiveId" clId="{3BAF0525-3969-4EA5-9CE8-9E993610D441}" dt="2026-04-08T13:35:51.418" v="40" actId="255"/>
        <pc:sldMkLst>
          <pc:docMk/>
          <pc:sldMk cId="0" sldId="261"/>
        </pc:sldMkLst>
        <pc:spChg chg="mod">
          <ac:chgData name="Abdullah Makhdoom" userId="51cc0cc03b02bac5" providerId="LiveId" clId="{3BAF0525-3969-4EA5-9CE8-9E993610D441}" dt="2026-04-08T13:34:49.465" v="31"/>
          <ac:spMkLst>
            <pc:docMk/>
            <pc:sldMk cId="0" sldId="261"/>
            <ac:spMk id="2" creationId="{00000000-0000-0000-0000-000000000000}"/>
          </ac:spMkLst>
        </pc:spChg>
        <pc:spChg chg="mod">
          <ac:chgData name="Abdullah Makhdoom" userId="51cc0cc03b02bac5" providerId="LiveId" clId="{3BAF0525-3969-4EA5-9CE8-9E993610D441}" dt="2026-04-08T13:35:51.418" v="40" actId="255"/>
          <ac:spMkLst>
            <pc:docMk/>
            <pc:sldMk cId="0" sldId="261"/>
            <ac:spMk id="3" creationId="{00000000-0000-0000-0000-000000000000}"/>
          </ac:spMkLst>
        </pc:spChg>
      </pc:sldChg>
      <pc:sldChg chg="modSp mod">
        <pc:chgData name="Abdullah Makhdoom" userId="51cc0cc03b02bac5" providerId="LiveId" clId="{3BAF0525-3969-4EA5-9CE8-9E993610D441}" dt="2026-04-08T14:07:23.602" v="47" actId="20577"/>
        <pc:sldMkLst>
          <pc:docMk/>
          <pc:sldMk cId="0" sldId="262"/>
        </pc:sldMkLst>
        <pc:spChg chg="mod">
          <ac:chgData name="Abdullah Makhdoom" userId="51cc0cc03b02bac5" providerId="LiveId" clId="{3BAF0525-3969-4EA5-9CE8-9E993610D441}" dt="2026-04-08T14:07:23.602" v="47" actId="20577"/>
          <ac:spMkLst>
            <pc:docMk/>
            <pc:sldMk cId="0" sldId="262"/>
            <ac:spMk id="2" creationId="{00000000-0000-0000-0000-000000000000}"/>
          </ac:spMkLst>
        </pc:spChg>
        <pc:spChg chg="mod">
          <ac:chgData name="Abdullah Makhdoom" userId="51cc0cc03b02bac5" providerId="LiveId" clId="{3BAF0525-3969-4EA5-9CE8-9E993610D441}" dt="2026-04-08T14:06:57.774" v="45" actId="404"/>
          <ac:spMkLst>
            <pc:docMk/>
            <pc:sldMk cId="0" sldId="262"/>
            <ac:spMk id="3" creationId="{00000000-0000-0000-0000-000000000000}"/>
          </ac:spMkLst>
        </pc:spChg>
      </pc:sldChg>
      <pc:sldChg chg="modSp mod">
        <pc:chgData name="Abdullah Makhdoom" userId="51cc0cc03b02bac5" providerId="LiveId" clId="{3BAF0525-3969-4EA5-9CE8-9E993610D441}" dt="2026-04-08T14:12:16.603" v="76" actId="27636"/>
        <pc:sldMkLst>
          <pc:docMk/>
          <pc:sldMk cId="0" sldId="264"/>
        </pc:sldMkLst>
        <pc:spChg chg="mod">
          <ac:chgData name="Abdullah Makhdoom" userId="51cc0cc03b02bac5" providerId="LiveId" clId="{3BAF0525-3969-4EA5-9CE8-9E993610D441}" dt="2026-04-08T14:11:35.571" v="73"/>
          <ac:spMkLst>
            <pc:docMk/>
            <pc:sldMk cId="0" sldId="264"/>
            <ac:spMk id="2" creationId="{00000000-0000-0000-0000-000000000000}"/>
          </ac:spMkLst>
        </pc:spChg>
        <pc:spChg chg="mod">
          <ac:chgData name="Abdullah Makhdoom" userId="51cc0cc03b02bac5" providerId="LiveId" clId="{3BAF0525-3969-4EA5-9CE8-9E993610D441}" dt="2026-04-08T14:12:16.603" v="76" actId="27636"/>
          <ac:spMkLst>
            <pc:docMk/>
            <pc:sldMk cId="0" sldId="264"/>
            <ac:spMk id="6" creationId="{31351603-2A85-8F17-C359-9C970FA15F72}"/>
          </ac:spMkLst>
        </pc:spChg>
      </pc:sldChg>
      <pc:sldChg chg="addSp delSp modSp mod">
        <pc:chgData name="Abdullah Makhdoom" userId="51cc0cc03b02bac5" providerId="LiveId" clId="{3BAF0525-3969-4EA5-9CE8-9E993610D441}" dt="2026-04-08T14:10:31.431" v="70" actId="20577"/>
        <pc:sldMkLst>
          <pc:docMk/>
          <pc:sldMk cId="0" sldId="269"/>
        </pc:sldMkLst>
        <pc:spChg chg="mod">
          <ac:chgData name="Abdullah Makhdoom" userId="51cc0cc03b02bac5" providerId="LiveId" clId="{3BAF0525-3969-4EA5-9CE8-9E993610D441}" dt="2026-04-08T14:08:27.321" v="52"/>
          <ac:spMkLst>
            <pc:docMk/>
            <pc:sldMk cId="0" sldId="269"/>
            <ac:spMk id="2" creationId="{00000000-0000-0000-0000-000000000000}"/>
          </ac:spMkLst>
        </pc:spChg>
        <pc:spChg chg="add del mod">
          <ac:chgData name="Abdullah Makhdoom" userId="51cc0cc03b02bac5" providerId="LiveId" clId="{3BAF0525-3969-4EA5-9CE8-9E993610D441}" dt="2026-04-08T14:09:31.446" v="58" actId="22"/>
          <ac:spMkLst>
            <pc:docMk/>
            <pc:sldMk cId="0" sldId="269"/>
            <ac:spMk id="5" creationId="{A0783D26-0557-31CE-DC52-1FAEF3B59623}"/>
          </ac:spMkLst>
        </pc:spChg>
        <pc:spChg chg="mod">
          <ac:chgData name="Abdullah Makhdoom" userId="51cc0cc03b02bac5" providerId="LiveId" clId="{3BAF0525-3969-4EA5-9CE8-9E993610D441}" dt="2026-04-08T14:09:41.774" v="60" actId="14100"/>
          <ac:spMkLst>
            <pc:docMk/>
            <pc:sldMk cId="0" sldId="269"/>
            <ac:spMk id="6" creationId="{B8160873-44FE-290B-EAE7-4DA8D0A0F60B}"/>
          </ac:spMkLst>
        </pc:spChg>
        <pc:spChg chg="add mod">
          <ac:chgData name="Abdullah Makhdoom" userId="51cc0cc03b02bac5" providerId="LiveId" clId="{3BAF0525-3969-4EA5-9CE8-9E993610D441}" dt="2026-04-08T14:10:31.431" v="70" actId="20577"/>
          <ac:spMkLst>
            <pc:docMk/>
            <pc:sldMk cId="0" sldId="269"/>
            <ac:spMk id="8" creationId="{91E8E49F-DB51-3355-BD82-763574BE8B9F}"/>
          </ac:spMkLst>
        </pc:spChg>
      </pc:sldChg>
      <pc:sldChg chg="addSp modSp mod">
        <pc:chgData name="Abdullah Makhdoom" userId="51cc0cc03b02bac5" providerId="LiveId" clId="{3BAF0525-3969-4EA5-9CE8-9E993610D441}" dt="2026-04-08T14:14:53.618" v="92" actId="20577"/>
        <pc:sldMkLst>
          <pc:docMk/>
          <pc:sldMk cId="678857513" sldId="272"/>
        </pc:sldMkLst>
        <pc:spChg chg="mod">
          <ac:chgData name="Abdullah Makhdoom" userId="51cc0cc03b02bac5" providerId="LiveId" clId="{3BAF0525-3969-4EA5-9CE8-9E993610D441}" dt="2026-04-08T14:13:21.900" v="79"/>
          <ac:spMkLst>
            <pc:docMk/>
            <pc:sldMk cId="678857513" sldId="272"/>
            <ac:spMk id="2" creationId="{7F3C9DF3-C889-8524-89FD-66BFCEE0DD02}"/>
          </ac:spMkLst>
        </pc:spChg>
        <pc:spChg chg="mod">
          <ac:chgData name="Abdullah Makhdoom" userId="51cc0cc03b02bac5" providerId="LiveId" clId="{3BAF0525-3969-4EA5-9CE8-9E993610D441}" dt="2026-04-08T14:13:26.446" v="81" actId="27636"/>
          <ac:spMkLst>
            <pc:docMk/>
            <pc:sldMk cId="678857513" sldId="272"/>
            <ac:spMk id="3" creationId="{93D91744-4A94-00E9-3562-234E8F0459DB}"/>
          </ac:spMkLst>
        </pc:spChg>
        <pc:spChg chg="add mod">
          <ac:chgData name="Abdullah Makhdoom" userId="51cc0cc03b02bac5" providerId="LiveId" clId="{3BAF0525-3969-4EA5-9CE8-9E993610D441}" dt="2026-04-08T14:14:53.618" v="92" actId="20577"/>
          <ac:spMkLst>
            <pc:docMk/>
            <pc:sldMk cId="678857513" sldId="272"/>
            <ac:spMk id="5" creationId="{41F1D16A-556E-D6B7-18D6-F70CC48093CB}"/>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t>4/8/2026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4/8/2026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4/8/2026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4/8/2026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4/8/2026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4/8/2026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4/8/2026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4/8/2026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4/8/2026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4/8/2026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4/8/2026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4/8/2026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t>4/8/2026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t>4/8/2026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t>4/8/2026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4/8/2026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4/8/2026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t>4/8/2026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sp>
        <p:nvSpPr>
          <p:cNvPr id="2" name="Title 1"/>
          <p:cNvSpPr>
            <a:spLocks noGrp="1"/>
          </p:cNvSpPr>
          <p:nvPr>
            <p:ph type="ctrTitle"/>
          </p:nvPr>
        </p:nvSpPr>
        <p:spPr/>
        <p:txBody>
          <a:bodyPr/>
          <a:lstStyle/>
          <a:p>
            <a:r>
              <a:rPr lang="ar-AE" b="1" dirty="0">
                <a:sym typeface="+mn-ea"/>
              </a:rPr>
              <a:t>بسم اللہ الرحمٰن الرحیم</a:t>
            </a:r>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C9DF3-C889-8524-89FD-66BFCEE0DD02}"/>
              </a:ext>
            </a:extLst>
          </p:cNvPr>
          <p:cNvSpPr>
            <a:spLocks noGrp="1"/>
          </p:cNvSpPr>
          <p:nvPr>
            <p:ph type="title"/>
          </p:nvPr>
        </p:nvSpPr>
        <p:spPr/>
        <p:txBody>
          <a:bodyPr/>
          <a:lstStyle/>
          <a:p>
            <a:r>
              <a:rPr lang="en-US" b="1" dirty="0">
                <a:sym typeface="+mn-ea"/>
              </a:rPr>
              <a:t>Lahore Resolution 1940</a:t>
            </a:r>
            <a:endParaRPr lang="en-US" dirty="0"/>
          </a:p>
        </p:txBody>
      </p:sp>
      <p:sp>
        <p:nvSpPr>
          <p:cNvPr id="3" name="Content Placeholder 2">
            <a:extLst>
              <a:ext uri="{FF2B5EF4-FFF2-40B4-BE49-F238E27FC236}">
                <a16:creationId xmlns:a16="http://schemas.microsoft.com/office/drawing/2014/main" id="{93D91744-4A94-00E9-3562-234E8F0459DB}"/>
              </a:ext>
            </a:extLst>
          </p:cNvPr>
          <p:cNvSpPr>
            <a:spLocks noGrp="1"/>
          </p:cNvSpPr>
          <p:nvPr>
            <p:ph idx="1"/>
          </p:nvPr>
        </p:nvSpPr>
        <p:spPr/>
        <p:txBody>
          <a:bodyPr>
            <a:normAutofit/>
          </a:bodyPr>
          <a:lstStyle/>
          <a:p>
            <a:pPr marL="0" indent="0">
              <a:buNone/>
            </a:pPr>
            <a:r>
              <a:rPr lang="en-US" sz="3200" dirty="0"/>
              <a:t>   </a:t>
            </a:r>
            <a:endParaRPr lang="en-US" dirty="0"/>
          </a:p>
        </p:txBody>
      </p:sp>
      <p:pic>
        <p:nvPicPr>
          <p:cNvPr id="6" name="Picture 5">
            <a:extLst>
              <a:ext uri="{FF2B5EF4-FFF2-40B4-BE49-F238E27FC236}">
                <a16:creationId xmlns:a16="http://schemas.microsoft.com/office/drawing/2014/main" id="{91106855-5D77-C862-2CFD-B4C60F57B7DA}"/>
              </a:ext>
            </a:extLst>
          </p:cNvPr>
          <p:cNvPicPr>
            <a:picLocks noChangeAspect="1"/>
          </p:cNvPicPr>
          <p:nvPr/>
        </p:nvPicPr>
        <p:blipFill>
          <a:blip r:embed="rId2"/>
          <a:stretch>
            <a:fillRect/>
          </a:stretch>
        </p:blipFill>
        <p:spPr>
          <a:xfrm>
            <a:off x="5448226" y="499202"/>
            <a:ext cx="842838" cy="423994"/>
          </a:xfrm>
          <a:prstGeom prst="rect">
            <a:avLst/>
          </a:prstGeom>
        </p:spPr>
      </p:pic>
      <p:sp>
        <p:nvSpPr>
          <p:cNvPr id="5" name="TextBox 4">
            <a:extLst>
              <a:ext uri="{FF2B5EF4-FFF2-40B4-BE49-F238E27FC236}">
                <a16:creationId xmlns:a16="http://schemas.microsoft.com/office/drawing/2014/main" id="{41F1D16A-556E-D6B7-18D6-F70CC48093CB}"/>
              </a:ext>
            </a:extLst>
          </p:cNvPr>
          <p:cNvSpPr txBox="1"/>
          <p:nvPr/>
        </p:nvSpPr>
        <p:spPr>
          <a:xfrm>
            <a:off x="1375794" y="1861437"/>
            <a:ext cx="9412448" cy="3970318"/>
          </a:xfrm>
          <a:prstGeom prst="rect">
            <a:avLst/>
          </a:prstGeom>
          <a:noFill/>
        </p:spPr>
        <p:txBody>
          <a:bodyPr wrap="square">
            <a:spAutoFit/>
          </a:bodyPr>
          <a:lstStyle/>
          <a:p>
            <a:pPr marL="0" indent="0">
              <a:buNone/>
            </a:pPr>
            <a:endParaRPr lang="en-US" sz="1800" dirty="0"/>
          </a:p>
          <a:p>
            <a:pPr marL="0" indent="0">
              <a:buNone/>
            </a:pPr>
            <a:endParaRPr lang="en-US" dirty="0"/>
          </a:p>
          <a:p>
            <a:pPr marL="0" indent="0">
              <a:buNone/>
            </a:pPr>
            <a:r>
              <a:rPr lang="en-US" sz="2400"/>
              <a:t>  The </a:t>
            </a:r>
            <a:r>
              <a:rPr lang="en-US" sz="2400" dirty="0"/>
              <a:t>Lahore Resolution of 1940, also known as the Pakistan Resolution, was adopted by the All-India Muslim League during its session in Lahore from March 22-24, 1940. It called for the grouping of geographically contiguous Muslim-majority areas in British India into "Independent States," where these units would be autonomous and sovereign. This resolution marked a formal demand for separate Muslim states to address the constitutional and political concerns of Muslims in India, as the existing constitutional plans were deemed unsuitable by the Muslim League. It laid the foundation for the Pakistan Movement, ultimately leading to the creation of Pakistan in 1947.</a:t>
            </a:r>
          </a:p>
        </p:txBody>
      </p:sp>
    </p:spTree>
    <p:extLst>
      <p:ext uri="{BB962C8B-B14F-4D97-AF65-F5344CB8AC3E}">
        <p14:creationId xmlns:p14="http://schemas.microsoft.com/office/powerpoint/2010/main" val="678857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0B716-74CE-6B4E-2398-E3E6CD8CE3FA}"/>
              </a:ext>
            </a:extLst>
          </p:cNvPr>
          <p:cNvSpPr>
            <a:spLocks noGrp="1"/>
          </p:cNvSpPr>
          <p:nvPr>
            <p:ph type="title"/>
          </p:nvPr>
        </p:nvSpPr>
        <p:spPr/>
        <p:txBody>
          <a:bodyPr/>
          <a:lstStyle/>
          <a:p>
            <a:r>
              <a:rPr lang="en-US" b="1" dirty="0"/>
              <a:t>TWO –NATION THEORY</a:t>
            </a:r>
            <a:endParaRPr lang="en-US" dirty="0"/>
          </a:p>
        </p:txBody>
      </p:sp>
      <p:sp>
        <p:nvSpPr>
          <p:cNvPr id="3" name="Content Placeholder 2">
            <a:extLst>
              <a:ext uri="{FF2B5EF4-FFF2-40B4-BE49-F238E27FC236}">
                <a16:creationId xmlns:a16="http://schemas.microsoft.com/office/drawing/2014/main" id="{C39F5A21-C6EB-5680-0246-3BD2601D10CB}"/>
              </a:ext>
            </a:extLst>
          </p:cNvPr>
          <p:cNvSpPr>
            <a:spLocks noGrp="1"/>
          </p:cNvSpPr>
          <p:nvPr>
            <p:ph idx="1"/>
          </p:nvPr>
        </p:nvSpPr>
        <p:spPr/>
        <p:txBody>
          <a:bodyPr>
            <a:normAutofit/>
          </a:bodyPr>
          <a:lstStyle/>
          <a:p>
            <a:pPr marL="0" indent="0" algn="ctr">
              <a:buNone/>
            </a:pPr>
            <a:endParaRPr lang="en-US" b="1" u="sng" dirty="0"/>
          </a:p>
          <a:p>
            <a:pPr marL="0" indent="0" algn="ctr">
              <a:buNone/>
            </a:pPr>
            <a:endParaRPr lang="en-US" sz="3200" b="1" u="sng" dirty="0"/>
          </a:p>
          <a:p>
            <a:pPr marL="0" indent="0" algn="ctr">
              <a:buNone/>
            </a:pPr>
            <a:r>
              <a:rPr lang="en-US" sz="3200" b="1" u="sng" dirty="0"/>
              <a:t>Role of communalism and religious difference </a:t>
            </a:r>
          </a:p>
          <a:p>
            <a:pPr marL="0" indent="0" algn="ctr">
              <a:buNone/>
            </a:pPr>
            <a:endParaRPr lang="en-US" dirty="0"/>
          </a:p>
        </p:txBody>
      </p:sp>
      <p:pic>
        <p:nvPicPr>
          <p:cNvPr id="4" name="Picture 3">
            <a:extLst>
              <a:ext uri="{FF2B5EF4-FFF2-40B4-BE49-F238E27FC236}">
                <a16:creationId xmlns:a16="http://schemas.microsoft.com/office/drawing/2014/main" id="{6160E1AA-794A-1BAD-A195-D8B31DBA101A}"/>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3654876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C3C3A-D0E4-1832-E6AB-FC5672CCB865}"/>
              </a:ext>
            </a:extLst>
          </p:cNvPr>
          <p:cNvSpPr>
            <a:spLocks noGrp="1"/>
          </p:cNvSpPr>
          <p:nvPr>
            <p:ph type="title"/>
          </p:nvPr>
        </p:nvSpPr>
        <p:spPr/>
        <p:txBody>
          <a:bodyPr>
            <a:normAutofit fontScale="90000"/>
          </a:bodyPr>
          <a:lstStyle/>
          <a:p>
            <a:r>
              <a:rPr lang="en-US" b="1" dirty="0"/>
              <a:t>The Key Causes That Intensified Communalism Under British Rule </a:t>
            </a:r>
          </a:p>
        </p:txBody>
      </p:sp>
      <p:sp>
        <p:nvSpPr>
          <p:cNvPr id="3" name="Content Placeholder 2">
            <a:extLst>
              <a:ext uri="{FF2B5EF4-FFF2-40B4-BE49-F238E27FC236}">
                <a16:creationId xmlns:a16="http://schemas.microsoft.com/office/drawing/2014/main" id="{FED9DB31-EB60-2544-FB81-25ED1E573BA0}"/>
              </a:ext>
            </a:extLst>
          </p:cNvPr>
          <p:cNvSpPr>
            <a:spLocks noGrp="1"/>
          </p:cNvSpPr>
          <p:nvPr>
            <p:ph idx="1"/>
          </p:nvPr>
        </p:nvSpPr>
        <p:spPr/>
        <p:txBody>
          <a:bodyPr>
            <a:normAutofit fontScale="92500" lnSpcReduction="10000"/>
          </a:bodyPr>
          <a:lstStyle/>
          <a:p>
            <a:pPr lvl="0"/>
            <a:r>
              <a:rPr lang="en-US" sz="3200" dirty="0"/>
              <a:t>   </a:t>
            </a:r>
            <a:r>
              <a:rPr lang="en-US" b="1" dirty="0"/>
              <a:t>Divide and Rule Policy</a:t>
            </a:r>
            <a:r>
              <a:rPr lang="en-US" dirty="0"/>
              <a:t>: The British deliberately fostered religious divisions by granting privileges to certain communities and promoting separate electorates, weakening the nationalist movement and creating mistrust between religious groups.</a:t>
            </a:r>
          </a:p>
          <a:p>
            <a:pPr lvl="0"/>
            <a:r>
              <a:rPr lang="en-US" b="1" dirty="0"/>
              <a:t>Political and Economic Rivalry</a:t>
            </a:r>
            <a:r>
              <a:rPr lang="en-US" dirty="0"/>
              <a:t>: Competition for limited jobs, resources, and political power among communities, especially between Hindus and Muslims, fueled communal tensions.</a:t>
            </a:r>
          </a:p>
          <a:p>
            <a:pPr lvl="0"/>
            <a:r>
              <a:rPr lang="en-US" b="1" dirty="0"/>
              <a:t>Colonial Administrative and Educational Policies</a:t>
            </a:r>
            <a:r>
              <a:rPr lang="en-US" dirty="0"/>
              <a:t>: British manipulation of history and regional identities through school curricula and governance increased communal consciousness and division.</a:t>
            </a:r>
          </a:p>
          <a:p>
            <a:pPr marL="0" indent="0">
              <a:buNone/>
            </a:pPr>
            <a:endParaRPr lang="en-US" dirty="0"/>
          </a:p>
        </p:txBody>
      </p:sp>
      <p:pic>
        <p:nvPicPr>
          <p:cNvPr id="4" name="Picture 3">
            <a:extLst>
              <a:ext uri="{FF2B5EF4-FFF2-40B4-BE49-F238E27FC236}">
                <a16:creationId xmlns:a16="http://schemas.microsoft.com/office/drawing/2014/main" id="{AE1B73E9-6464-1692-3300-9820E4B69D71}"/>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480287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03B78-0B67-D131-DBD3-47B3BABEA5A8}"/>
              </a:ext>
            </a:extLst>
          </p:cNvPr>
          <p:cNvSpPr>
            <a:spLocks noGrp="1"/>
          </p:cNvSpPr>
          <p:nvPr>
            <p:ph type="title"/>
          </p:nvPr>
        </p:nvSpPr>
        <p:spPr/>
        <p:txBody>
          <a:bodyPr>
            <a:normAutofit fontScale="90000"/>
          </a:bodyPr>
          <a:lstStyle/>
          <a:p>
            <a:r>
              <a:rPr lang="en-US" b="1" dirty="0"/>
              <a:t>The Key Causes That Intensified Communalism Under British Rule </a:t>
            </a:r>
            <a:endParaRPr lang="en-US" dirty="0"/>
          </a:p>
        </p:txBody>
      </p:sp>
      <p:sp>
        <p:nvSpPr>
          <p:cNvPr id="3" name="Content Placeholder 2">
            <a:extLst>
              <a:ext uri="{FF2B5EF4-FFF2-40B4-BE49-F238E27FC236}">
                <a16:creationId xmlns:a16="http://schemas.microsoft.com/office/drawing/2014/main" id="{3DF484DD-415A-E3F0-7978-AFE30300EC3D}"/>
              </a:ext>
            </a:extLst>
          </p:cNvPr>
          <p:cNvSpPr>
            <a:spLocks noGrp="1"/>
          </p:cNvSpPr>
          <p:nvPr>
            <p:ph idx="1"/>
          </p:nvPr>
        </p:nvSpPr>
        <p:spPr/>
        <p:txBody>
          <a:bodyPr>
            <a:normAutofit/>
          </a:bodyPr>
          <a:lstStyle/>
          <a:p>
            <a:pPr marL="0" indent="0">
              <a:buNone/>
            </a:pPr>
            <a:r>
              <a:rPr lang="en-US" sz="3200" dirty="0"/>
              <a:t>   </a:t>
            </a:r>
          </a:p>
        </p:txBody>
      </p:sp>
      <p:pic>
        <p:nvPicPr>
          <p:cNvPr id="4" name="Picture 3">
            <a:extLst>
              <a:ext uri="{FF2B5EF4-FFF2-40B4-BE49-F238E27FC236}">
                <a16:creationId xmlns:a16="http://schemas.microsoft.com/office/drawing/2014/main" id="{049EB3FA-0D6D-99DD-9757-28427C0A6B24}"/>
              </a:ext>
            </a:extLst>
          </p:cNvPr>
          <p:cNvPicPr>
            <a:picLocks noChangeAspect="1"/>
          </p:cNvPicPr>
          <p:nvPr/>
        </p:nvPicPr>
        <p:blipFill>
          <a:blip r:embed="rId2"/>
          <a:stretch>
            <a:fillRect/>
          </a:stretch>
        </p:blipFill>
        <p:spPr>
          <a:xfrm>
            <a:off x="5448226" y="499202"/>
            <a:ext cx="842838" cy="423994"/>
          </a:xfrm>
          <a:prstGeom prst="rect">
            <a:avLst/>
          </a:prstGeom>
        </p:spPr>
      </p:pic>
      <p:sp>
        <p:nvSpPr>
          <p:cNvPr id="6" name="TextBox 5">
            <a:extLst>
              <a:ext uri="{FF2B5EF4-FFF2-40B4-BE49-F238E27FC236}">
                <a16:creationId xmlns:a16="http://schemas.microsoft.com/office/drawing/2014/main" id="{2DD9FE66-D2A4-8E4B-442E-22765566D2B5}"/>
              </a:ext>
            </a:extLst>
          </p:cNvPr>
          <p:cNvSpPr txBox="1"/>
          <p:nvPr/>
        </p:nvSpPr>
        <p:spPr>
          <a:xfrm>
            <a:off x="1468073" y="2553934"/>
            <a:ext cx="9428524" cy="2677656"/>
          </a:xfrm>
          <a:prstGeom prst="rect">
            <a:avLst/>
          </a:prstGeom>
          <a:noFill/>
        </p:spPr>
        <p:txBody>
          <a:bodyPr wrap="square">
            <a:spAutoFit/>
          </a:bodyPr>
          <a:lstStyle/>
          <a:p>
            <a:pPr marL="342900" lvl="0" indent="-342900">
              <a:buClr>
                <a:schemeClr val="accent1"/>
              </a:buClr>
              <a:buFont typeface="Arial" panose="020B0604020202020204" pitchFamily="34" charset="0"/>
              <a:buChar char="•"/>
            </a:pPr>
            <a:r>
              <a:rPr lang="en-US" sz="2400" b="1" dirty="0"/>
              <a:t>Communal Organizations and Leadership</a:t>
            </a:r>
            <a:r>
              <a:rPr lang="en-US" sz="2400" dirty="0"/>
              <a:t>: Groups like the Muslim League and Hindu Mahasabha, along with leaders emphasizing religious nationalism, solidified communal identities and antagonisms.</a:t>
            </a:r>
          </a:p>
          <a:p>
            <a:pPr marL="342900" lvl="0" indent="-342900">
              <a:buClr>
                <a:schemeClr val="accent1"/>
              </a:buClr>
              <a:buFont typeface="Arial" panose="020B0604020202020204" pitchFamily="34" charset="0"/>
              <a:buChar char="•"/>
            </a:pPr>
            <a:r>
              <a:rPr lang="en-US" sz="2400" b="1" dirty="0"/>
              <a:t>Historical and Social Factors</a:t>
            </a:r>
            <a:r>
              <a:rPr lang="en-US" sz="2400" dirty="0"/>
              <a:t>: Pre-existing social and religious differences were intensified by colonial policies and the failure of nationalist leaders to effectively counter communalism, leading to increased communal violence and polarization.</a:t>
            </a:r>
          </a:p>
        </p:txBody>
      </p:sp>
    </p:spTree>
    <p:extLst>
      <p:ext uri="{BB962C8B-B14F-4D97-AF65-F5344CB8AC3E}">
        <p14:creationId xmlns:p14="http://schemas.microsoft.com/office/powerpoint/2010/main" val="2758347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C26AC-B2F3-9862-9F3B-0334DFA3C05B}"/>
              </a:ext>
            </a:extLst>
          </p:cNvPr>
          <p:cNvSpPr>
            <a:spLocks noGrp="1"/>
          </p:cNvSpPr>
          <p:nvPr>
            <p:ph type="title"/>
          </p:nvPr>
        </p:nvSpPr>
        <p:spPr/>
        <p:txBody>
          <a:bodyPr>
            <a:normAutofit fontScale="90000"/>
          </a:bodyPr>
          <a:lstStyle/>
          <a:p>
            <a:r>
              <a:rPr lang="en-US" b="1" dirty="0"/>
              <a:t>The Key Causes That Intensified Communalism Under British Rule </a:t>
            </a:r>
            <a:endParaRPr lang="en-GB" dirty="0"/>
          </a:p>
        </p:txBody>
      </p:sp>
      <p:sp>
        <p:nvSpPr>
          <p:cNvPr id="3" name="Content Placeholder 2">
            <a:extLst>
              <a:ext uri="{FF2B5EF4-FFF2-40B4-BE49-F238E27FC236}">
                <a16:creationId xmlns:a16="http://schemas.microsoft.com/office/drawing/2014/main" id="{CCA52C66-5159-6130-4174-7B60D2A3E231}"/>
              </a:ext>
            </a:extLst>
          </p:cNvPr>
          <p:cNvSpPr>
            <a:spLocks noGrp="1"/>
          </p:cNvSpPr>
          <p:nvPr>
            <p:ph idx="1"/>
          </p:nvPr>
        </p:nvSpPr>
        <p:spPr/>
        <p:txBody>
          <a:bodyPr/>
          <a:lstStyle/>
          <a:p>
            <a:pPr lvl="0"/>
            <a:r>
              <a:rPr lang="en-US" b="1" dirty="0"/>
              <a:t>British "Divide and Rule" Policy</a:t>
            </a:r>
            <a:r>
              <a:rPr lang="en-US" dirty="0"/>
              <a:t>: The British deliberately accentuated religious divisions, using tactics such as separate electorates, reserved seats, and census classifications to foster communal identities and weaken unified opposition.</a:t>
            </a:r>
          </a:p>
          <a:p>
            <a:pPr lvl="0"/>
            <a:r>
              <a:rPr lang="en-US" b="1" dirty="0"/>
              <a:t>Political Competition</a:t>
            </a:r>
            <a:r>
              <a:rPr lang="en-US" dirty="0"/>
              <a:t>: Rivalry between religious groups for political power, especially between the Indian National Congress dominated by Hindus and the All India Muslim League representing Muslims, heightened religious consciousness.</a:t>
            </a:r>
          </a:p>
          <a:p>
            <a:pPr marL="0" indent="0">
              <a:buNone/>
            </a:pPr>
            <a:endParaRPr lang="en-GB" dirty="0"/>
          </a:p>
        </p:txBody>
      </p:sp>
      <p:pic>
        <p:nvPicPr>
          <p:cNvPr id="4" name="Picture 3">
            <a:extLst>
              <a:ext uri="{FF2B5EF4-FFF2-40B4-BE49-F238E27FC236}">
                <a16:creationId xmlns:a16="http://schemas.microsoft.com/office/drawing/2014/main" id="{9FDF8731-A0DA-1B33-4D38-861047C1DA11}"/>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3481761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551AB-E1B2-21B0-62DE-3714BBBB08E2}"/>
              </a:ext>
            </a:extLst>
          </p:cNvPr>
          <p:cNvSpPr>
            <a:spLocks noGrp="1"/>
          </p:cNvSpPr>
          <p:nvPr>
            <p:ph type="title"/>
          </p:nvPr>
        </p:nvSpPr>
        <p:spPr/>
        <p:txBody>
          <a:bodyPr>
            <a:normAutofit fontScale="90000"/>
          </a:bodyPr>
          <a:lstStyle/>
          <a:p>
            <a:r>
              <a:rPr lang="en-US" b="1" dirty="0"/>
              <a:t>The Key Causes That Intensified Communalism Under British Rule </a:t>
            </a:r>
            <a:endParaRPr lang="en-GB" dirty="0"/>
          </a:p>
        </p:txBody>
      </p:sp>
      <p:sp>
        <p:nvSpPr>
          <p:cNvPr id="3" name="Content Placeholder 2">
            <a:extLst>
              <a:ext uri="{FF2B5EF4-FFF2-40B4-BE49-F238E27FC236}">
                <a16:creationId xmlns:a16="http://schemas.microsoft.com/office/drawing/2014/main" id="{77EFB64D-42D1-CB1E-27A5-F07CE76826E0}"/>
              </a:ext>
            </a:extLst>
          </p:cNvPr>
          <p:cNvSpPr>
            <a:spLocks noGrp="1"/>
          </p:cNvSpPr>
          <p:nvPr>
            <p:ph idx="1"/>
          </p:nvPr>
        </p:nvSpPr>
        <p:spPr/>
        <p:txBody>
          <a:bodyPr>
            <a:normAutofit lnSpcReduction="10000"/>
          </a:bodyPr>
          <a:lstStyle/>
          <a:p>
            <a:pPr lvl="0"/>
            <a:r>
              <a:rPr lang="en-US" sz="2800" dirty="0"/>
              <a:t>   </a:t>
            </a:r>
            <a:r>
              <a:rPr lang="en-US" b="1" dirty="0"/>
              <a:t>Social and Economic Disparities</a:t>
            </a:r>
            <a:r>
              <a:rPr lang="en-US" dirty="0"/>
              <a:t>: Economic competition and social differences between communities reinforced religious identities and tensions.</a:t>
            </a:r>
          </a:p>
          <a:p>
            <a:pPr lvl="0"/>
            <a:r>
              <a:rPr lang="en-US" b="1" dirty="0"/>
              <a:t>Colonial Administrative Strategies</a:t>
            </a:r>
            <a:r>
              <a:rPr lang="en-US" dirty="0"/>
              <a:t>: British interventions in education, media, and governance manipulated historical narratives and regional identities, constructing distorted communal histories.</a:t>
            </a:r>
          </a:p>
          <a:p>
            <a:pPr lvl="0"/>
            <a:r>
              <a:rPr lang="en-US" b="1" dirty="0"/>
              <a:t>Religious Mobilization by Leaders</a:t>
            </a:r>
            <a:r>
              <a:rPr lang="en-US" dirty="0"/>
              <a:t>: Religious figures and political leaders used religion to mobilize support, which often hardened divisions and led to communal conflicts.</a:t>
            </a:r>
          </a:p>
          <a:p>
            <a:pPr marL="0" indent="0">
              <a:buNone/>
            </a:pPr>
            <a:endParaRPr lang="en-GB" dirty="0"/>
          </a:p>
        </p:txBody>
      </p:sp>
      <p:pic>
        <p:nvPicPr>
          <p:cNvPr id="4" name="Picture 3">
            <a:extLst>
              <a:ext uri="{FF2B5EF4-FFF2-40B4-BE49-F238E27FC236}">
                <a16:creationId xmlns:a16="http://schemas.microsoft.com/office/drawing/2014/main" id="{F1E221F3-E9CD-4B54-6FDB-F83A766D0408}"/>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097144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E1F5C7-EDF6-41C5-A20C-85ACE136356E}"/>
              </a:ext>
            </a:extLst>
          </p:cNvPr>
          <p:cNvSpPr>
            <a:spLocks noGrp="1"/>
          </p:cNvSpPr>
          <p:nvPr>
            <p:ph idx="1"/>
          </p:nvPr>
        </p:nvSpPr>
        <p:spPr>
          <a:xfrm>
            <a:off x="1295402" y="2365344"/>
            <a:ext cx="9601196" cy="3318936"/>
          </a:xfrm>
        </p:spPr>
        <p:txBody>
          <a:bodyPr/>
          <a:lstStyle/>
          <a:p>
            <a:pPr marL="0" indent="0" algn="ctr">
              <a:buNone/>
            </a:pPr>
            <a:r>
              <a:rPr lang="en-US" sz="9600" b="1" dirty="0">
                <a:effectLst>
                  <a:outerShdw blurRad="38100" dist="38100" dir="2700000" algn="tl">
                    <a:srgbClr val="000000">
                      <a:alpha val="43137"/>
                    </a:srgbClr>
                  </a:outerShdw>
                </a:effectLst>
              </a:rPr>
              <a:t>Thank you </a:t>
            </a:r>
          </a:p>
          <a:p>
            <a:pPr marL="0" indent="0">
              <a:buNone/>
            </a:pPr>
            <a:endParaRPr lang="en-US" dirty="0"/>
          </a:p>
        </p:txBody>
      </p:sp>
      <p:pic>
        <p:nvPicPr>
          <p:cNvPr id="4" name="Picture 3">
            <a:extLst>
              <a:ext uri="{FF2B5EF4-FFF2-40B4-BE49-F238E27FC236}">
                <a16:creationId xmlns:a16="http://schemas.microsoft.com/office/drawing/2014/main" id="{BED1BC85-F5FE-F167-0BDB-1FC7CD4A6049}"/>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459416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B0DF51F-AF76-9E92-72BF-EFE433770DEF}"/>
              </a:ext>
            </a:extLst>
          </p:cNvPr>
          <p:cNvPicPr>
            <a:picLocks noGrp="1" noChangeAspect="1"/>
          </p:cNvPicPr>
          <p:nvPr>
            <p:ph idx="1"/>
          </p:nvPr>
        </p:nvPicPr>
        <p:blipFill>
          <a:blip r:embed="rId2"/>
          <a:stretch>
            <a:fillRect/>
          </a:stretch>
        </p:blipFill>
        <p:spPr>
          <a:xfrm>
            <a:off x="2595154" y="914401"/>
            <a:ext cx="7332617" cy="5138056"/>
          </a:xfrm>
        </p:spPr>
      </p:pic>
      <p:pic>
        <p:nvPicPr>
          <p:cNvPr id="6" name="Picture 5">
            <a:extLst>
              <a:ext uri="{FF2B5EF4-FFF2-40B4-BE49-F238E27FC236}">
                <a16:creationId xmlns:a16="http://schemas.microsoft.com/office/drawing/2014/main" id="{FC94B5E4-8176-AC52-F759-36C22314D871}"/>
              </a:ext>
            </a:extLst>
          </p:cNvPr>
          <p:cNvPicPr>
            <a:picLocks noChangeAspect="1"/>
          </p:cNvPicPr>
          <p:nvPr/>
        </p:nvPicPr>
        <p:blipFill>
          <a:blip r:embed="rId3"/>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145447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t="15322" b="11773"/>
          <a:stretch>
            <a:fillRect/>
          </a:stretch>
        </p:blipFill>
        <p:spPr>
          <a:xfrm>
            <a:off x="4093210" y="1382395"/>
            <a:ext cx="4004945" cy="402082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IDEOLOGY AND CONSTITUTION OF PAKISTAN</a:t>
            </a:r>
          </a:p>
        </p:txBody>
      </p:sp>
      <p:sp>
        <p:nvSpPr>
          <p:cNvPr id="3" name="Content Placeholder 2"/>
          <p:cNvSpPr>
            <a:spLocks noGrp="1"/>
          </p:cNvSpPr>
          <p:nvPr>
            <p:ph idx="1"/>
          </p:nvPr>
        </p:nvSpPr>
        <p:spPr>
          <a:xfrm>
            <a:off x="1295401" y="2569029"/>
            <a:ext cx="9601196" cy="3648891"/>
          </a:xfrm>
        </p:spPr>
        <p:txBody>
          <a:bodyPr>
            <a:normAutofit/>
          </a:bodyPr>
          <a:lstStyle/>
          <a:p>
            <a:pPr marL="0" indent="0" algn="ctr">
              <a:buNone/>
            </a:pPr>
            <a:endParaRPr lang="en-US" sz="3200" b="1" dirty="0"/>
          </a:p>
          <a:p>
            <a:pPr marL="0" indent="0" algn="ctr">
              <a:buNone/>
            </a:pPr>
            <a:r>
              <a:rPr lang="en-US" sz="3200" b="1" dirty="0"/>
              <a:t>Instructor: Khalid Makhdoom </a:t>
            </a:r>
          </a:p>
          <a:p>
            <a:pPr marL="0" indent="0" algn="ctr">
              <a:buNone/>
            </a:pPr>
            <a:r>
              <a:rPr lang="en-US" sz="3200" b="1" dirty="0"/>
              <a:t>Course code : ICP-321</a:t>
            </a:r>
          </a:p>
          <a:p>
            <a:pPr marL="0" indent="0" algn="ctr">
              <a:buNone/>
            </a:pPr>
            <a:r>
              <a:rPr lang="en-US" sz="3200" b="1" dirty="0"/>
              <a:t>Credit hours : 02</a:t>
            </a:r>
          </a:p>
          <a:p>
            <a:pPr marL="0" indent="0" algn="ctr">
              <a:buNone/>
            </a:pPr>
            <a:endParaRPr lang="en-US" sz="3000"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TWO –NATION THEORY</a:t>
            </a:r>
          </a:p>
        </p:txBody>
      </p:sp>
      <p:sp>
        <p:nvSpPr>
          <p:cNvPr id="3" name="Content Placeholder 2"/>
          <p:cNvSpPr>
            <a:spLocks noGrp="1"/>
          </p:cNvSpPr>
          <p:nvPr>
            <p:ph idx="1"/>
          </p:nvPr>
        </p:nvSpPr>
        <p:spPr/>
        <p:txBody>
          <a:bodyPr>
            <a:normAutofit fontScale="92500" lnSpcReduction="10000"/>
          </a:bodyPr>
          <a:lstStyle/>
          <a:p>
            <a:pPr marL="0" indent="0" algn="ctr">
              <a:buNone/>
            </a:pPr>
            <a:r>
              <a:rPr lang="en-US" sz="3000" b="1" u="sng" dirty="0">
                <a:sym typeface="+mn-ea"/>
              </a:rPr>
              <a:t>Evolution of Two-Nation Theory</a:t>
            </a:r>
            <a:r>
              <a:rPr lang="en-US" sz="2600" b="1" u="sng" dirty="0">
                <a:sym typeface="+mn-ea"/>
              </a:rPr>
              <a:t> </a:t>
            </a:r>
          </a:p>
          <a:p>
            <a:r>
              <a:rPr lang="en-US" b="1" dirty="0">
                <a:sym typeface="+mn-ea"/>
              </a:rPr>
              <a:t>Urdu-Hindi controversy</a:t>
            </a:r>
          </a:p>
          <a:p>
            <a:r>
              <a:rPr lang="en-US" b="1" dirty="0">
                <a:sym typeface="+mn-ea"/>
              </a:rPr>
              <a:t>Partition of Bengal</a:t>
            </a:r>
          </a:p>
          <a:p>
            <a:r>
              <a:rPr lang="en-US" b="1" dirty="0">
                <a:sym typeface="+mn-ea"/>
              </a:rPr>
              <a:t>Simla deputation 1906</a:t>
            </a:r>
          </a:p>
          <a:p>
            <a:r>
              <a:rPr lang="en-US" b="1" dirty="0">
                <a:sym typeface="+mn-ea"/>
              </a:rPr>
              <a:t>Allama Iqbal’s presidential address 1930</a:t>
            </a:r>
          </a:p>
          <a:p>
            <a:r>
              <a:rPr lang="en-US" b="1" dirty="0">
                <a:sym typeface="+mn-ea"/>
              </a:rPr>
              <a:t>Congress ministries 1937</a:t>
            </a:r>
          </a:p>
          <a:p>
            <a:r>
              <a:rPr lang="en-US" b="1" dirty="0">
                <a:sym typeface="+mn-ea"/>
              </a:rPr>
              <a:t>Lahore resolution 1940</a:t>
            </a:r>
          </a:p>
          <a:p>
            <a:pPr marL="0" lvl="0" indent="0" algn="ctr">
              <a:buNone/>
            </a:pPr>
            <a:endParaRPr lang="en-US" b="1" dirty="0">
              <a:sym typeface="+mn-ea"/>
            </a:endParaRPr>
          </a:p>
          <a:p>
            <a:pPr marL="0" lvl="0" indent="0" algn="ctr">
              <a:buNone/>
            </a:pPr>
            <a:endParaRPr lang="en-US" b="1" u="sng"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ym typeface="+mn-ea"/>
              </a:rPr>
              <a:t>Urdu-Hindi controversy</a:t>
            </a:r>
            <a:endParaRPr lang="en-US" b="1" dirty="0"/>
          </a:p>
        </p:txBody>
      </p:sp>
      <p:sp>
        <p:nvSpPr>
          <p:cNvPr id="3" name="Content Placeholder 2"/>
          <p:cNvSpPr>
            <a:spLocks noGrp="1"/>
          </p:cNvSpPr>
          <p:nvPr>
            <p:ph idx="1"/>
          </p:nvPr>
        </p:nvSpPr>
        <p:spPr>
          <a:xfrm>
            <a:off x="1295401" y="2556932"/>
            <a:ext cx="9601196" cy="3592198"/>
          </a:xfrm>
        </p:spPr>
        <p:txBody>
          <a:bodyPr>
            <a:noAutofit/>
          </a:bodyPr>
          <a:lstStyle/>
          <a:p>
            <a:pPr marL="0" indent="0">
              <a:buNone/>
            </a:pPr>
            <a:r>
              <a:rPr lang="en-US" dirty="0"/>
              <a:t>   The Urdu-Hindi controversy of 1867 was a significant linguistic and cultural conflict in British India, primarily between Hindu and Muslim communities. In 1867, Hindus in Banaras petitioned the British government to replace Urdu, written in the Persian script, with Hindi in the Devanagari script. This movement was motivated by a desire to promote Hindi as a distinct language free from Persian, Arabic, and Turkish influences, which were associated with Muslim culture and Mughal rule. The controversy intensified as Hindus sought to establish Hindi as the language of education and administration, while Muslims, led by figures like Sir Syed Ahmed Khan, defended Urdu to preserve their cultural identity.</a:t>
            </a:r>
          </a:p>
          <a:p>
            <a:pPr marL="0" indent="0">
              <a:buNone/>
            </a:pPr>
            <a:endParaRPr lang="en-US" sz="2800" b="1"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ym typeface="+mn-ea"/>
              </a:rPr>
              <a:t>Partition of Bengal</a:t>
            </a:r>
            <a:endParaRPr lang="en-US" b="1" dirty="0"/>
          </a:p>
        </p:txBody>
      </p:sp>
      <p:sp>
        <p:nvSpPr>
          <p:cNvPr id="3" name="Content Placeholder 2"/>
          <p:cNvSpPr>
            <a:spLocks noGrp="1"/>
          </p:cNvSpPr>
          <p:nvPr>
            <p:ph idx="1"/>
          </p:nvPr>
        </p:nvSpPr>
        <p:spPr>
          <a:xfrm>
            <a:off x="1295401" y="2556931"/>
            <a:ext cx="9601196" cy="3659311"/>
          </a:xfrm>
        </p:spPr>
        <p:txBody>
          <a:bodyPr>
            <a:normAutofit fontScale="25000" lnSpcReduction="20000"/>
          </a:bodyPr>
          <a:lstStyle/>
          <a:p>
            <a:pPr marL="0" indent="0">
              <a:buNone/>
            </a:pPr>
            <a:r>
              <a:rPr lang="en-US" sz="9600" dirty="0"/>
              <a:t>   The Partition of Bengal in 1905 was a division of the British Indian province of Bengal announced by Viceroy Lord Curzon to improve administrative efficiency. It split Bengal into two parts: the Hindu-majority western Bengal and the Muslim-majority eastern Bengal (which included Assam), with Calcutta as the capital of western Bengal and Dhaka as that of eastern Bengal. This division was based on religious and linguistic lines and triggered strong opposition and protests, contributing to the rise of the Indian National Congress as a mass movement. The partition was annulled in 1911 due to the widespread unrest it caused, but it left a lasting communal divide in Bengal. </a:t>
            </a:r>
          </a:p>
          <a:p>
            <a:pPr marL="0" indent="0">
              <a:buNone/>
            </a:pPr>
            <a:endParaRPr lang="en-US" sz="1800"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5" name="Text Box 4"/>
          <p:cNvSpPr txBox="1"/>
          <p:nvPr/>
        </p:nvSpPr>
        <p:spPr>
          <a:xfrm>
            <a:off x="6864985" y="483235"/>
            <a:ext cx="4064000" cy="368300"/>
          </a:xfrm>
          <a:prstGeom prst="rect">
            <a:avLst/>
          </a:prstGeom>
          <a:noFill/>
        </p:spPr>
        <p:txBody>
          <a:bodyPr wrap="square" rtlCol="0">
            <a:spAutoFit/>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ym typeface="+mn-ea"/>
              </a:rPr>
              <a:t>Simla Deputation 1906</a:t>
            </a:r>
            <a:endParaRPr lang="en-US" b="1" dirty="0"/>
          </a:p>
        </p:txBody>
      </p:sp>
      <p:sp>
        <p:nvSpPr>
          <p:cNvPr id="3" name="Content Placeholder 2"/>
          <p:cNvSpPr>
            <a:spLocks noGrp="1"/>
          </p:cNvSpPr>
          <p:nvPr>
            <p:ph idx="1"/>
          </p:nvPr>
        </p:nvSpPr>
        <p:spPr>
          <a:xfrm>
            <a:off x="1295401" y="2556932"/>
            <a:ext cx="9601196" cy="3626154"/>
          </a:xfrm>
        </p:spPr>
        <p:txBody>
          <a:bodyPr>
            <a:noAutofit/>
          </a:bodyPr>
          <a:lstStyle/>
          <a:p>
            <a:pPr marL="0" indent="0">
              <a:buNone/>
            </a:pPr>
            <a:r>
              <a:rPr lang="en-US" sz="2800" dirty="0"/>
              <a:t>   </a:t>
            </a:r>
            <a:r>
              <a:rPr lang="en-US" dirty="0"/>
              <a:t>The Simla Deputation of 1906 was a gathering of 35 prominent Muslim leaders led by Aga Khan III who met Lord Minto, the Viceroy of India, at Simla to demand greater political representation and safeguards for Muslims. They specifically sought separate electorates for Muslims to ensure their political rights were protected against the Hindu majority, as well as increased Muslim representation in legislative bodies. This deputation was a significant milestone in Indian history because it formally politicized Muslim identity and laid the foundation for the creation of the All India Muslim League, as well as future constitutional reforms favoring separate electorates for Muslims.</a:t>
            </a:r>
          </a:p>
          <a:p>
            <a:pPr marL="0" indent="0">
              <a:buNone/>
            </a:pPr>
            <a:endParaRPr lang="en-US" sz="2800" b="1" u="sng"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ym typeface="+mn-ea"/>
              </a:rPr>
              <a:t>Allama Iqbal’s Presidential Address 1930</a:t>
            </a:r>
            <a:endParaRPr lang="en-US"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6" name="Content Placeholder 5">
            <a:extLst>
              <a:ext uri="{FF2B5EF4-FFF2-40B4-BE49-F238E27FC236}">
                <a16:creationId xmlns:a16="http://schemas.microsoft.com/office/drawing/2014/main" id="{B8160873-44FE-290B-EAE7-4DA8D0A0F60B}"/>
              </a:ext>
            </a:extLst>
          </p:cNvPr>
          <p:cNvSpPr>
            <a:spLocks noGrp="1"/>
          </p:cNvSpPr>
          <p:nvPr>
            <p:ph idx="1"/>
          </p:nvPr>
        </p:nvSpPr>
        <p:spPr>
          <a:xfrm>
            <a:off x="989901" y="2556931"/>
            <a:ext cx="10310070" cy="3669697"/>
          </a:xfrm>
        </p:spPr>
        <p:txBody>
          <a:bodyPr>
            <a:normAutofit/>
          </a:bodyPr>
          <a:lstStyle/>
          <a:p>
            <a:pPr marL="0" indent="0">
              <a:buNone/>
            </a:pPr>
            <a:r>
              <a:rPr lang="en-US" sz="2800" dirty="0"/>
              <a:t>   </a:t>
            </a:r>
            <a:endParaRPr lang="en-US" sz="2600" b="1" u="sng" dirty="0"/>
          </a:p>
        </p:txBody>
      </p:sp>
      <p:sp>
        <p:nvSpPr>
          <p:cNvPr id="8" name="TextBox 7">
            <a:extLst>
              <a:ext uri="{FF2B5EF4-FFF2-40B4-BE49-F238E27FC236}">
                <a16:creationId xmlns:a16="http://schemas.microsoft.com/office/drawing/2014/main" id="{91E8E49F-DB51-3355-BD82-763574BE8B9F}"/>
              </a:ext>
            </a:extLst>
          </p:cNvPr>
          <p:cNvSpPr txBox="1"/>
          <p:nvPr/>
        </p:nvSpPr>
        <p:spPr>
          <a:xfrm>
            <a:off x="1417739" y="1999936"/>
            <a:ext cx="9882232" cy="3970318"/>
          </a:xfrm>
          <a:prstGeom prst="rect">
            <a:avLst/>
          </a:prstGeom>
          <a:noFill/>
        </p:spPr>
        <p:txBody>
          <a:bodyPr wrap="square">
            <a:spAutoFit/>
          </a:bodyPr>
          <a:lstStyle/>
          <a:p>
            <a:pPr marL="0" indent="0">
              <a:buNone/>
            </a:pPr>
            <a:endParaRPr lang="en-US" sz="1800" dirty="0"/>
          </a:p>
          <a:p>
            <a:pPr marL="0" indent="0">
              <a:buNone/>
            </a:pPr>
            <a:endParaRPr lang="en-US" dirty="0"/>
          </a:p>
          <a:p>
            <a:pPr marL="0" indent="0">
              <a:buNone/>
            </a:pPr>
            <a:r>
              <a:rPr lang="en-US" sz="2400" dirty="0"/>
              <a:t>   Allama Iqbal’s presidential address in 1930, delivered at the All India Muslim League session in Allahabad, proposed the idea of a separate Muslim state in northwestern India. He envisioned provinces like Punjab, North-West Frontier Province, Sindh, and Baluchistan being united into one autonomous Muslim state, either within or outside the British Empire. Iqbal argued that such a state was essential for the full political and cultural development of Muslims in India and was the solution to Hindu-Muslim tensions and communal riots. His address is considered a foundational moment for the movement leading to the creation of Pakistan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ym typeface="+mn-ea"/>
              </a:rPr>
              <a:t>Congress Ministries 1937</a:t>
            </a:r>
            <a:endParaRPr lang="en-US"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6" name="Content Placeholder 5">
            <a:extLst>
              <a:ext uri="{FF2B5EF4-FFF2-40B4-BE49-F238E27FC236}">
                <a16:creationId xmlns:a16="http://schemas.microsoft.com/office/drawing/2014/main" id="{31351603-2A85-8F17-C359-9C970FA15F72}"/>
              </a:ext>
            </a:extLst>
          </p:cNvPr>
          <p:cNvSpPr>
            <a:spLocks noGrp="1"/>
          </p:cNvSpPr>
          <p:nvPr>
            <p:ph idx="1"/>
          </p:nvPr>
        </p:nvSpPr>
        <p:spPr/>
        <p:txBody>
          <a:bodyPr>
            <a:normAutofit fontScale="85000" lnSpcReduction="20000"/>
          </a:bodyPr>
          <a:lstStyle/>
          <a:p>
            <a:pPr marL="0" indent="0">
              <a:buNone/>
            </a:pPr>
            <a:r>
              <a:rPr lang="en-US" sz="2800" dirty="0"/>
              <a:t>   The Congress Ministries of 1937 were provincial governments formed by the Indian National Congress in eight out of eleven provinces of British India following the 1937 elections under the Government of India Act, 1935. These ministries marked a significant phase in India's struggle for self-rule, as Congress took office to implement various reforms despite constitutional and financial restrictions. However, the Congress Ministries also faced criticism for policies that alienated Muslims, which eventually contributed to communal tensions. The ministries operated until their resignation in 1939, demonstrating both the potential and challenges of Indian self-governance during the colonial period </a:t>
            </a:r>
          </a:p>
          <a:p>
            <a:pPr marL="0" indent="0">
              <a:buNone/>
            </a:pPr>
            <a:endParaRPr lang="en-US" sz="2600" b="1" u="sng"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199</TotalTime>
  <Words>1082</Words>
  <Application>Microsoft Office PowerPoint</Application>
  <PresentationFormat>Widescreen</PresentationFormat>
  <Paragraphs>52</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Garamond</vt:lpstr>
      <vt:lpstr>Organic</vt:lpstr>
      <vt:lpstr>بسم اللہ الرحمٰن الرحیم</vt:lpstr>
      <vt:lpstr>PowerPoint Presentation</vt:lpstr>
      <vt:lpstr>IDEOLOGY AND CONSTITUTION OF PAKISTAN</vt:lpstr>
      <vt:lpstr>TWO –NATION THEORY</vt:lpstr>
      <vt:lpstr>Urdu-Hindi controversy</vt:lpstr>
      <vt:lpstr>Partition of Bengal</vt:lpstr>
      <vt:lpstr>Simla Deputation 1906</vt:lpstr>
      <vt:lpstr>Allama Iqbal’s Presidential Address 1930</vt:lpstr>
      <vt:lpstr>Congress Ministries 1937</vt:lpstr>
      <vt:lpstr>Lahore Resolution 1940</vt:lpstr>
      <vt:lpstr>TWO –NATION THEORY</vt:lpstr>
      <vt:lpstr>The Key Causes That Intensified Communalism Under British Rule </vt:lpstr>
      <vt:lpstr>The Key Causes That Intensified Communalism Under British Rule </vt:lpstr>
      <vt:lpstr>The Key Causes That Intensified Communalism Under British Rule </vt:lpstr>
      <vt:lpstr>The Key Causes That Intensified Communalism Under British Rule </vt:lpstr>
      <vt:lpstr>PowerPoint Presentation</vt:lpstr>
      <vt:lpstr>PowerPoint Presentation</vt:lpstr>
    </vt:vector>
  </TitlesOfParts>
  <Company>MRT www.Win2Farsi.com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BEHAVIOURAL SCIENCE</dc:title>
  <dc:creator>Moorche</dc:creator>
  <cp:lastModifiedBy>Abdullah Makhdoom</cp:lastModifiedBy>
  <cp:revision>45</cp:revision>
  <dcterms:created xsi:type="dcterms:W3CDTF">2025-11-19T16:25:00Z</dcterms:created>
  <dcterms:modified xsi:type="dcterms:W3CDTF">2026-04-08T15:42:06Z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23B5E242847F424F9089F886C16DBFDB_13</vt:lpwstr>
  </property>
  <property fmtid="{D5CDD505-2E9C-101B-9397-08002B2CF9AE}" pid="3" name="KSOProductBuildVer">
    <vt:lpwstr>1033-12.2.0.23155</vt:lpwstr>
  </property>
</Properties>
</file>