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7" r:id="rId12"/>
    <p:sldId id="27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redo custSel modSld">
      <pc:chgData name="Abdullah Makhdoom" userId="51cc0cc03b02bac5" providerId="LiveId" clId="{3BAF0525-3969-4EA5-9CE8-9E993610D441}" dt="2026-03-31T14:33:11.459" v="70" actId="20577"/>
      <pc:docMkLst>
        <pc:docMk/>
      </pc:docMkLst>
      <pc:sldChg chg="addSp delSp modSp mod">
        <pc:chgData name="Abdullah Makhdoom" userId="51cc0cc03b02bac5" providerId="LiveId" clId="{3BAF0525-3969-4EA5-9CE8-9E993610D441}" dt="2026-03-31T14:23:30.287" v="12" actId="27636"/>
        <pc:sldMkLst>
          <pc:docMk/>
          <pc:sldMk cId="0" sldId="258"/>
        </pc:sldMkLst>
        <pc:spChg chg="mod">
          <ac:chgData name="Abdullah Makhdoom" userId="51cc0cc03b02bac5" providerId="LiveId" clId="{3BAF0525-3969-4EA5-9CE8-9E993610D441}" dt="2026-03-31T14:22:45.865" v="8" actId="20577"/>
          <ac:spMkLst>
            <pc:docMk/>
            <pc:sldMk cId="0" sldId="258"/>
            <ac:spMk id="2" creationId="{00000000-0000-0000-0000-000000000000}"/>
          </ac:spMkLst>
        </pc:spChg>
        <pc:spChg chg="del">
          <ac:chgData name="Abdullah Makhdoom" userId="51cc0cc03b02bac5" providerId="LiveId" clId="{3BAF0525-3969-4EA5-9CE8-9E993610D441}" dt="2026-03-31T14:21:51.506" v="0"/>
          <ac:spMkLst>
            <pc:docMk/>
            <pc:sldMk cId="0" sldId="258"/>
            <ac:spMk id="3" creationId="{00000000-0000-0000-0000-000000000000}"/>
          </ac:spMkLst>
        </pc:spChg>
        <pc:spChg chg="add mod">
          <ac:chgData name="Abdullah Makhdoom" userId="51cc0cc03b02bac5" providerId="LiveId" clId="{3BAF0525-3969-4EA5-9CE8-9E993610D441}" dt="2026-03-31T14:23:30.287" v="12" actId="27636"/>
          <ac:spMkLst>
            <pc:docMk/>
            <pc:sldMk cId="0" sldId="258"/>
            <ac:spMk id="5" creationId="{726A6295-5ACB-038E-B044-4B2537E1CAFB}"/>
          </ac:spMkLst>
        </pc:spChg>
      </pc:sldChg>
      <pc:sldChg chg="modSp mod">
        <pc:chgData name="Abdullah Makhdoom" userId="51cc0cc03b02bac5" providerId="LiveId" clId="{3BAF0525-3969-4EA5-9CE8-9E993610D441}" dt="2026-03-31T14:25:15.365" v="17" actId="115"/>
        <pc:sldMkLst>
          <pc:docMk/>
          <pc:sldMk cId="0" sldId="259"/>
        </pc:sldMkLst>
        <pc:spChg chg="mod">
          <ac:chgData name="Abdullah Makhdoom" userId="51cc0cc03b02bac5" providerId="LiveId" clId="{3BAF0525-3969-4EA5-9CE8-9E993610D441}" dt="2026-03-31T14:25:15.365" v="17" actId="115"/>
          <ac:spMkLst>
            <pc:docMk/>
            <pc:sldMk cId="0" sldId="259"/>
            <ac:spMk id="3" creationId="{00000000-0000-0000-0000-000000000000}"/>
          </ac:spMkLst>
        </pc:spChg>
      </pc:sldChg>
      <pc:sldChg chg="modSp mod">
        <pc:chgData name="Abdullah Makhdoom" userId="51cc0cc03b02bac5" providerId="LiveId" clId="{3BAF0525-3969-4EA5-9CE8-9E993610D441}" dt="2026-03-31T14:27:57.068" v="32" actId="20577"/>
        <pc:sldMkLst>
          <pc:docMk/>
          <pc:sldMk cId="0" sldId="260"/>
        </pc:sldMkLst>
        <pc:spChg chg="mod">
          <ac:chgData name="Abdullah Makhdoom" userId="51cc0cc03b02bac5" providerId="LiveId" clId="{3BAF0525-3969-4EA5-9CE8-9E993610D441}" dt="2026-03-31T14:27:57.068" v="32" actId="20577"/>
          <ac:spMkLst>
            <pc:docMk/>
            <pc:sldMk cId="0" sldId="260"/>
            <ac:spMk id="3" creationId="{00000000-0000-0000-0000-000000000000}"/>
          </ac:spMkLst>
        </pc:spChg>
      </pc:sldChg>
      <pc:sldChg chg="modSp mod">
        <pc:chgData name="Abdullah Makhdoom" userId="51cc0cc03b02bac5" providerId="LiveId" clId="{3BAF0525-3969-4EA5-9CE8-9E993610D441}" dt="2026-03-31T14:31:10.506" v="58" actId="20577"/>
        <pc:sldMkLst>
          <pc:docMk/>
          <pc:sldMk cId="0" sldId="261"/>
        </pc:sldMkLst>
        <pc:spChg chg="mod">
          <ac:chgData name="Abdullah Makhdoom" userId="51cc0cc03b02bac5" providerId="LiveId" clId="{3BAF0525-3969-4EA5-9CE8-9E993610D441}" dt="2026-03-31T14:31:10.506" v="58" actId="20577"/>
          <ac:spMkLst>
            <pc:docMk/>
            <pc:sldMk cId="0" sldId="261"/>
            <ac:spMk id="2" creationId="{00000000-0000-0000-0000-000000000000}"/>
          </ac:spMkLst>
        </pc:spChg>
        <pc:spChg chg="mod">
          <ac:chgData name="Abdullah Makhdoom" userId="51cc0cc03b02bac5" providerId="LiveId" clId="{3BAF0525-3969-4EA5-9CE8-9E993610D441}" dt="2026-03-31T14:27:27.865" v="26"/>
          <ac:spMkLst>
            <pc:docMk/>
            <pc:sldMk cId="0" sldId="261"/>
            <ac:spMk id="3" creationId="{00000000-0000-0000-0000-000000000000}"/>
          </ac:spMkLst>
        </pc:spChg>
      </pc:sldChg>
      <pc:sldChg chg="modSp mod">
        <pc:chgData name="Abdullah Makhdoom" userId="51cc0cc03b02bac5" providerId="LiveId" clId="{3BAF0525-3969-4EA5-9CE8-9E993610D441}" dt="2026-03-31T14:29:40.490" v="41" actId="27636"/>
        <pc:sldMkLst>
          <pc:docMk/>
          <pc:sldMk cId="0" sldId="262"/>
        </pc:sldMkLst>
        <pc:spChg chg="mod">
          <ac:chgData name="Abdullah Makhdoom" userId="51cc0cc03b02bac5" providerId="LiveId" clId="{3BAF0525-3969-4EA5-9CE8-9E993610D441}" dt="2026-03-31T14:29:40.490" v="41" actId="27636"/>
          <ac:spMkLst>
            <pc:docMk/>
            <pc:sldMk cId="0" sldId="262"/>
            <ac:spMk id="2" creationId="{00000000-0000-0000-0000-000000000000}"/>
          </ac:spMkLst>
        </pc:spChg>
        <pc:spChg chg="mod">
          <ac:chgData name="Abdullah Makhdoom" userId="51cc0cc03b02bac5" providerId="LiveId" clId="{3BAF0525-3969-4EA5-9CE8-9E993610D441}" dt="2026-03-31T14:29:21.053" v="39" actId="404"/>
          <ac:spMkLst>
            <pc:docMk/>
            <pc:sldMk cId="0" sldId="262"/>
            <ac:spMk id="3" creationId="{00000000-0000-0000-0000-000000000000}"/>
          </ac:spMkLst>
        </pc:spChg>
      </pc:sldChg>
      <pc:sldChg chg="modSp mod">
        <pc:chgData name="Abdullah Makhdoom" userId="51cc0cc03b02bac5" providerId="LiveId" clId="{3BAF0525-3969-4EA5-9CE8-9E993610D441}" dt="2026-03-31T14:33:03.350" v="65" actId="27636"/>
        <pc:sldMkLst>
          <pc:docMk/>
          <pc:sldMk cId="0" sldId="264"/>
        </pc:sldMkLst>
        <pc:spChg chg="mod">
          <ac:chgData name="Abdullah Makhdoom" userId="51cc0cc03b02bac5" providerId="LiveId" clId="{3BAF0525-3969-4EA5-9CE8-9E993610D441}" dt="2026-03-31T14:32:35.006" v="63" actId="27636"/>
          <ac:spMkLst>
            <pc:docMk/>
            <pc:sldMk cId="0" sldId="264"/>
            <ac:spMk id="2" creationId="{00000000-0000-0000-0000-000000000000}"/>
          </ac:spMkLst>
        </pc:spChg>
        <pc:spChg chg="mod">
          <ac:chgData name="Abdullah Makhdoom" userId="51cc0cc03b02bac5" providerId="LiveId" clId="{3BAF0525-3969-4EA5-9CE8-9E993610D441}" dt="2026-03-31T14:33:03.350" v="65" actId="27636"/>
          <ac:spMkLst>
            <pc:docMk/>
            <pc:sldMk cId="0" sldId="264"/>
            <ac:spMk id="6" creationId="{31351603-2A85-8F17-C359-9C970FA15F72}"/>
          </ac:spMkLst>
        </pc:spChg>
      </pc:sldChg>
      <pc:sldChg chg="modSp mod">
        <pc:chgData name="Abdullah Makhdoom" userId="51cc0cc03b02bac5" providerId="LiveId" clId="{3BAF0525-3969-4EA5-9CE8-9E993610D441}" dt="2026-03-31T14:31:57.725" v="61" actId="313"/>
        <pc:sldMkLst>
          <pc:docMk/>
          <pc:sldMk cId="0" sldId="269"/>
        </pc:sldMkLst>
        <pc:spChg chg="mod">
          <ac:chgData name="Abdullah Makhdoom" userId="51cc0cc03b02bac5" providerId="LiveId" clId="{3BAF0525-3969-4EA5-9CE8-9E993610D441}" dt="2026-03-31T14:30:38.959" v="42"/>
          <ac:spMkLst>
            <pc:docMk/>
            <pc:sldMk cId="0" sldId="269"/>
            <ac:spMk id="2" creationId="{00000000-0000-0000-0000-000000000000}"/>
          </ac:spMkLst>
        </pc:spChg>
        <pc:spChg chg="mod">
          <ac:chgData name="Abdullah Makhdoom" userId="51cc0cc03b02bac5" providerId="LiveId" clId="{3BAF0525-3969-4EA5-9CE8-9E993610D441}" dt="2026-03-31T14:31:57.725" v="61" actId="313"/>
          <ac:spMkLst>
            <pc:docMk/>
            <pc:sldMk cId="0" sldId="269"/>
            <ac:spMk id="6" creationId="{B8160873-44FE-290B-EAE7-4DA8D0A0F60B}"/>
          </ac:spMkLst>
        </pc:spChg>
      </pc:sldChg>
      <pc:sldChg chg="modSp mod">
        <pc:chgData name="Abdullah Makhdoom" userId="51cc0cc03b02bac5" providerId="LiveId" clId="{3BAF0525-3969-4EA5-9CE8-9E993610D441}" dt="2026-03-31T14:33:11.459" v="70" actId="20577"/>
        <pc:sldMkLst>
          <pc:docMk/>
          <pc:sldMk cId="480287355" sldId="274"/>
        </pc:sldMkLst>
        <pc:spChg chg="mod">
          <ac:chgData name="Abdullah Makhdoom" userId="51cc0cc03b02bac5" providerId="LiveId" clId="{3BAF0525-3969-4EA5-9CE8-9E993610D441}" dt="2026-03-31T14:33:11.459" v="70" actId="20577"/>
          <ac:spMkLst>
            <pc:docMk/>
            <pc:sldMk cId="480287355" sldId="274"/>
            <ac:spMk id="2" creationId="{6CCC3C3A-D0E4-1832-E6AB-FC5672CCB865}"/>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4/7/2026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search?q=Two-Nation+Theor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B" TargetMode="Externa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hyperlink" Target="https://www.google.com/search?q=Muhammad+Ali+Jinnah&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F" TargetMode="External"/><Relationship Id="rId4" Type="http://schemas.openxmlformats.org/officeDocument/2006/relationships/hyperlink" Target="https://www.google.com/search?q=Lahore+Resolution&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CBAD"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search?q=Two-Nation+Theor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RAD" TargetMode="External"/><Relationship Id="rId2" Type="http://schemas.openxmlformats.org/officeDocument/2006/relationships/hyperlink" Target="https://www.google.com/search?q=All+India+Muslim+League&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RAC"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search?q=British+policies&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xAD" TargetMode="External"/><Relationship Id="rId2" Type="http://schemas.openxmlformats.org/officeDocument/2006/relationships/hyperlink" Target="https://www.google.com/search?q=Sepoy+Mutiny&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AxAB"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search?q=Sir+Syed+Ahmad+Khan&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BRAB"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www.google.com/search?q=Non-cooperation+Movement&amp;oq=hitorical+contextof+the+creation+of+pakistan+with+emphasis+on+socio-+political+%2C+religious%2C+and+cultural+dynamics+of+british+india+between+1857+till+1947++&amp;gs_lcrp=EgZjaHJvbWUyBggAEEUYOdIBCjIwMDQxMGowajeoAgCwAgA&amp;sourceid=chrome&amp;ie=UTF-8&amp;mstk=AUtExfAvfN4Jt8Sfdp3S-ZvtA6qCuygiLkKLCZJdjqEt69cI1YjvW-t_TbL2uBxn8susQ0F-gxK9Zi_TKVtaV_bn5vI8onzEsMNpuVZJH0SSgnsw5lZkQG5aETyoOMKNutyHmLhyng3aqaxiiFRsNSMaKXt_P_F-D1KA1DjdYIGxB3RfP0E&amp;csui=3&amp;ved=2ahUKEwj33NzN5_uQAxXw5AIHHfumPeIQgK4QegQIBRA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518407"/>
            <a:ext cx="9601196" cy="767592"/>
          </a:xfrm>
        </p:spPr>
        <p:txBody>
          <a:bodyPr>
            <a:normAutofit fontScale="90000"/>
          </a:bodyPr>
          <a:lstStyle/>
          <a:p>
            <a:r>
              <a:rPr lang="en-US" b="1" dirty="0"/>
              <a:t>CULTURAL AND IDEOLOGICAL SHIFTS</a:t>
            </a: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77500" lnSpcReduction="20000"/>
          </a:bodyPr>
          <a:lstStyle/>
          <a:p>
            <a:pPr lvl="0"/>
            <a:r>
              <a:rPr lang="en-US" sz="2800" b="1" u="sng" dirty="0">
                <a:hlinkClick r:id="rId3">
                  <a:extLst>
                    <a:ext uri="{A12FA001-AC4F-418D-AE19-62706E023703}">
                      <ahyp:hlinkClr xmlns:ahyp="http://schemas.microsoft.com/office/drawing/2018/hyperlinkcolor" val="tx"/>
                    </a:ext>
                  </a:extLst>
                </a:hlinkClick>
              </a:rPr>
              <a:t>Two-Nation Theory</a:t>
            </a:r>
            <a:r>
              <a:rPr lang="en-US" sz="2800" b="1" dirty="0"/>
              <a:t>:</a:t>
            </a:r>
            <a:r>
              <a:rPr lang="en-US" sz="2800" dirty="0"/>
              <a:t> As a result of the political and cultural developments, the idea that Muslims and Hindus were two distinct nations gained traction.</a:t>
            </a:r>
          </a:p>
          <a:p>
            <a:pPr lvl="0"/>
            <a:r>
              <a:rPr lang="en-US" sz="2800" b="1" u="sng" dirty="0">
                <a:hlinkClick r:id="rId4">
                  <a:extLst>
                    <a:ext uri="{A12FA001-AC4F-418D-AE19-62706E023703}">
                      <ahyp:hlinkClr xmlns:ahyp="http://schemas.microsoft.com/office/drawing/2018/hyperlinkcolor" val="tx"/>
                    </a:ext>
                  </a:extLst>
                </a:hlinkClick>
              </a:rPr>
              <a:t>Lahore Resolution</a:t>
            </a:r>
            <a:r>
              <a:rPr lang="en-US" sz="2800" b="1" dirty="0"/>
              <a:t>:</a:t>
            </a:r>
            <a:r>
              <a:rPr lang="en-US" sz="2800" dirty="0"/>
              <a:t> In 1940, the AIML officially passed the Lahore Resolution, which formally demanded separate Muslim states in the Muslim-majority areas of British India, marking a significant shift in the political discourse.</a:t>
            </a:r>
          </a:p>
          <a:p>
            <a:pPr lvl="0"/>
            <a:r>
              <a:rPr lang="en-US" sz="2800" b="1" u="sng" dirty="0">
                <a:hlinkClick r:id="rId5">
                  <a:extLst>
                    <a:ext uri="{A12FA001-AC4F-418D-AE19-62706E023703}">
                      <ahyp:hlinkClr xmlns:ahyp="http://schemas.microsoft.com/office/drawing/2018/hyperlinkcolor" val="tx"/>
                    </a:ext>
                  </a:extLst>
                </a:hlinkClick>
              </a:rPr>
              <a:t>Muhammad Ali Jinnah</a:t>
            </a:r>
            <a:r>
              <a:rPr lang="en-US" sz="2800" b="1" dirty="0"/>
              <a:t>'s leadership:</a:t>
            </a:r>
            <a:r>
              <a:rPr lang="en-US" sz="2800" dirty="0"/>
              <a:t> Initially a secular leader, Jinnah was influenced by the growing realization of a separate Muslim identity and went on to lead the Pakistan movement, becoming the "Quaid-e-Azam" (Great Leader) of the movement. </a:t>
            </a:r>
          </a:p>
          <a:p>
            <a:pPr marL="0" indent="0" algn="ctr">
              <a:buNone/>
            </a:pP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ISP-321</a:t>
            </a:r>
          </a:p>
          <a:p>
            <a:r>
              <a:rPr lang="en-US" sz="2000" b="1" u="sng" dirty="0"/>
              <a:t> </a:t>
            </a:r>
          </a:p>
          <a:p>
            <a:r>
              <a:rPr lang="en-US" sz="20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900" b="1" dirty="0"/>
            </a:br>
            <a:r>
              <a:rPr lang="en-US" sz="4900" b="1" dirty="0"/>
              <a:t>Ideology and Constitution of Pakistan</a:t>
            </a:r>
            <a:br>
              <a:rPr lang="en-US" b="1" u="sng" dirty="0"/>
            </a:br>
            <a:endParaRPr lang="en-US"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Content Placeholder 2">
            <a:extLst>
              <a:ext uri="{FF2B5EF4-FFF2-40B4-BE49-F238E27FC236}">
                <a16:creationId xmlns:a16="http://schemas.microsoft.com/office/drawing/2014/main" id="{726A6295-5ACB-038E-B044-4B2537E1CAFB}"/>
              </a:ext>
            </a:extLst>
          </p:cNvPr>
          <p:cNvSpPr>
            <a:spLocks noGrp="1"/>
          </p:cNvSpPr>
          <p:nvPr>
            <p:ph idx="1"/>
          </p:nvPr>
        </p:nvSpPr>
        <p:spPr>
          <a:xfrm>
            <a:off x="1295400" y="2568575"/>
            <a:ext cx="9601200" cy="3649663"/>
          </a:xfrm>
        </p:spPr>
        <p:txBody>
          <a:bodyPr>
            <a:normAutofit lnSpcReduction="10000"/>
          </a:bodyPr>
          <a:lstStyle/>
          <a:p>
            <a:pPr marL="0" indent="0" algn="ctr">
              <a:buNone/>
            </a:pPr>
            <a:r>
              <a:rPr lang="en-US" sz="3600" b="1" u="sng" dirty="0"/>
              <a:t>Instructor: Khalid Makhdoom </a:t>
            </a:r>
          </a:p>
          <a:p>
            <a:pPr marL="0" indent="0" algn="ctr">
              <a:buNone/>
            </a:pPr>
            <a:endParaRPr lang="en-US" sz="3600" b="1" u="sng" dirty="0"/>
          </a:p>
          <a:p>
            <a:pPr marL="0" indent="0" algn="ctr">
              <a:buNone/>
            </a:pPr>
            <a:r>
              <a:rPr lang="en-US" sz="3600" b="1" u="sng" dirty="0"/>
              <a:t>Course code : ICP-321</a:t>
            </a:r>
          </a:p>
          <a:p>
            <a:pPr marL="0" indent="0" algn="ctr">
              <a:buNone/>
            </a:pPr>
            <a:endParaRPr lang="en-US" sz="3600" b="1" u="sng" dirty="0"/>
          </a:p>
          <a:p>
            <a:pPr marL="0" indent="0" algn="ctr">
              <a:buNone/>
            </a:pPr>
            <a:r>
              <a:rPr lang="en-US" sz="3600" b="1" u="sng" dirty="0"/>
              <a:t>Credit hours : 2</a:t>
            </a:r>
          </a:p>
          <a:p>
            <a:pPr marL="0" indent="0">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b="1" dirty="0"/>
          </a:p>
        </p:txBody>
      </p:sp>
      <p:sp>
        <p:nvSpPr>
          <p:cNvPr id="3" name="Content Placeholder 2"/>
          <p:cNvSpPr>
            <a:spLocks noGrp="1"/>
          </p:cNvSpPr>
          <p:nvPr>
            <p:ph idx="1"/>
          </p:nvPr>
        </p:nvSpPr>
        <p:spPr/>
        <p:txBody>
          <a:bodyPr>
            <a:normAutofit/>
          </a:bodyPr>
          <a:lstStyle/>
          <a:p>
            <a:pPr marL="0" indent="0" algn="ctr">
              <a:buNone/>
            </a:pPr>
            <a:r>
              <a:rPr lang="en-US" sz="4000" b="1" dirty="0">
                <a:effectLst>
                  <a:outerShdw blurRad="38100" dist="38100" dir="2700000" algn="tl">
                    <a:srgbClr val="000000">
                      <a:alpha val="43137"/>
                    </a:srgbClr>
                  </a:outerShdw>
                </a:effectLst>
              </a:rPr>
              <a:t>Historical context of the creation of Pakistan (with emphasis on socio-political , religious and cultural dynamics of British India between 1857 till 1947)</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HISTORICAL CONTEXT OF THE CREATION OF PAKISTAN</a:t>
            </a:r>
          </a:p>
        </p:txBody>
      </p:sp>
      <p:sp>
        <p:nvSpPr>
          <p:cNvPr id="3" name="Content Placeholder 2"/>
          <p:cNvSpPr>
            <a:spLocks noGrp="1"/>
          </p:cNvSpPr>
          <p:nvPr>
            <p:ph idx="1"/>
          </p:nvPr>
        </p:nvSpPr>
        <p:spPr/>
        <p:txBody>
          <a:bodyPr>
            <a:noAutofit/>
          </a:bodyPr>
          <a:lstStyle/>
          <a:p>
            <a:pPr marL="0" indent="0">
              <a:buNone/>
            </a:pPr>
            <a:r>
              <a:rPr lang="en-US" dirty="0"/>
              <a:t>    The creation of Pakistan was a result of complex socio-political, religious, and cultural dynamics in British India from 1857 to 1947, fueled by the aftermath of the 1857 War of Independence. Key factors include the rise of Hindu nationalism, which led to fears of Muslim marginalization in a unified India; the formation of the </a:t>
            </a:r>
            <a:r>
              <a:rPr lang="en-US" u="sng" dirty="0">
                <a:hlinkClick r:id="rId2">
                  <a:extLst>
                    <a:ext uri="{A12FA001-AC4F-418D-AE19-62706E023703}">
                      <ahyp:hlinkClr xmlns:ahyp="http://schemas.microsoft.com/office/drawing/2018/hyperlinkcolor" val="tx"/>
                    </a:ext>
                  </a:extLst>
                </a:hlinkClick>
              </a:rPr>
              <a:t>All India Muslim League</a:t>
            </a:r>
            <a:r>
              <a:rPr lang="en-US" dirty="0"/>
              <a:t> to protect Muslim interests; and the political and cultural movements, such as the demand for separate electorates and the </a:t>
            </a:r>
            <a:r>
              <a:rPr lang="en-US" u="sng" dirty="0">
                <a:hlinkClick r:id="rId3">
                  <a:extLst>
                    <a:ext uri="{A12FA001-AC4F-418D-AE19-62706E023703}">
                      <ahyp:hlinkClr xmlns:ahyp="http://schemas.microsoft.com/office/drawing/2018/hyperlinkcolor" val="tx"/>
                    </a:ext>
                  </a:extLst>
                </a:hlinkClick>
              </a:rPr>
              <a:t>Two-Nation Theory</a:t>
            </a:r>
            <a:r>
              <a:rPr lang="en-US" dirty="0"/>
              <a:t>, which eventually culminated in the partition of British India into Hindu-majority India and Muslim-majority Pakistan. </a:t>
            </a:r>
          </a:p>
          <a:p>
            <a:pPr marL="0" indent="0" algn="ctr">
              <a:buNone/>
            </a:pPr>
            <a:endParaRPr lang="en-US" sz="3200" b="1" dirty="0"/>
          </a:p>
        </p:txBody>
      </p:sp>
      <p:pic>
        <p:nvPicPr>
          <p:cNvPr id="4" name="Picture 3"/>
          <p:cNvPicPr>
            <a:picLocks noChangeAspect="1"/>
          </p:cNvPicPr>
          <p:nvPr/>
        </p:nvPicPr>
        <p:blipFill>
          <a:blip r:embed="rId4"/>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u="sng" dirty="0"/>
            </a:br>
            <a:r>
              <a:rPr lang="en-US" b="1" dirty="0"/>
              <a:t>POLITICAL AND SOCIO-ECONOMIC DYNAMICS</a:t>
            </a:r>
            <a:br>
              <a:rPr lang="en-US" b="1" dirty="0"/>
            </a:br>
            <a:endParaRPr lang="en-US" b="1" dirty="0"/>
          </a:p>
        </p:txBody>
      </p:sp>
      <p:sp>
        <p:nvSpPr>
          <p:cNvPr id="3" name="Content Placeholder 2"/>
          <p:cNvSpPr>
            <a:spLocks noGrp="1"/>
          </p:cNvSpPr>
          <p:nvPr>
            <p:ph idx="1"/>
          </p:nvPr>
        </p:nvSpPr>
        <p:spPr>
          <a:xfrm>
            <a:off x="1295401" y="2556931"/>
            <a:ext cx="9601196" cy="3991915"/>
          </a:xfrm>
        </p:spPr>
        <p:txBody>
          <a:bodyPr/>
          <a:lstStyle/>
          <a:p>
            <a:pPr lvl="0"/>
            <a:r>
              <a:rPr lang="en-US" b="1" dirty="0"/>
              <a:t>The </a:t>
            </a:r>
            <a:r>
              <a:rPr lang="en-US" b="1" u="sng" dirty="0">
                <a:hlinkClick r:id="rId2">
                  <a:extLst>
                    <a:ext uri="{A12FA001-AC4F-418D-AE19-62706E023703}">
                      <ahyp:hlinkClr xmlns:ahyp="http://schemas.microsoft.com/office/drawing/2018/hyperlinkcolor" val="tx"/>
                    </a:ext>
                  </a:extLst>
                </a:hlinkClick>
              </a:rPr>
              <a:t>Sepoy Mutiny</a:t>
            </a:r>
            <a:r>
              <a:rPr lang="en-US" b="1" dirty="0"/>
              <a:t> of 1857:</a:t>
            </a:r>
            <a:r>
              <a:rPr lang="en-US" dirty="0"/>
              <a:t> This event and its aftermath created deep-seated anxieties among Muslims who feared British reprisal and marginalization, particularly after they were unfairly targeted and punished.</a:t>
            </a:r>
          </a:p>
          <a:p>
            <a:pPr lvl="0"/>
            <a:r>
              <a:rPr lang="en-US" b="1" u="sng" dirty="0">
                <a:hlinkClick r:id="rId3">
                  <a:extLst>
                    <a:ext uri="{A12FA001-AC4F-418D-AE19-62706E023703}">
                      <ahyp:hlinkClr xmlns:ahyp="http://schemas.microsoft.com/office/drawing/2018/hyperlinkcolor" val="tx"/>
                    </a:ext>
                  </a:extLst>
                </a:hlinkClick>
              </a:rPr>
              <a:t>British policies</a:t>
            </a:r>
            <a:r>
              <a:rPr lang="en-US" b="1" dirty="0"/>
              <a:t>:</a:t>
            </a:r>
            <a:r>
              <a:rPr lang="en-US" dirty="0"/>
              <a:t> The British Crown taking over rule from the East India Company after the mutiny led to a transfer of power that was seen as strengthening the British hold and influenced the political landscape for decades.</a:t>
            </a:r>
          </a:p>
          <a:p>
            <a:pPr marL="0" indent="0" algn="r">
              <a:buNone/>
            </a:pPr>
            <a:endParaRPr lang="en-US" sz="1800" dirty="0"/>
          </a:p>
        </p:txBody>
      </p:sp>
      <p:pic>
        <p:nvPicPr>
          <p:cNvPr id="4" name="Picture 3"/>
          <p:cNvPicPr>
            <a:picLocks noChangeAspect="1"/>
          </p:cNvPicPr>
          <p:nvPr/>
        </p:nvPicPr>
        <p:blipFill>
          <a:blip r:embed="rId4"/>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090568"/>
            <a:ext cx="9601196" cy="1778467"/>
          </a:xfrm>
        </p:spPr>
        <p:txBody>
          <a:bodyPr>
            <a:normAutofit fontScale="90000"/>
          </a:bodyPr>
          <a:lstStyle/>
          <a:p>
            <a:r>
              <a:rPr lang="en-US" b="1" dirty="0"/>
              <a:t>POLITICAL AND SOCIO-ECONOMIC DYNAMICS</a:t>
            </a:r>
            <a:br>
              <a:rPr lang="en-US" b="1" u="sng" dirty="0"/>
            </a:b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lvl="0"/>
            <a:r>
              <a:rPr lang="en-US" sz="2000" b="1" dirty="0"/>
              <a:t>Rise of Indian nationalism:</a:t>
            </a:r>
            <a:r>
              <a:rPr lang="en-US" sz="2000" dirty="0"/>
              <a:t> The growth of the Indian National Congress, which largely represented Hindu interests, heightened concerns among Muslims about their political future in an independent India.</a:t>
            </a:r>
          </a:p>
          <a:p>
            <a:pPr lvl="0"/>
            <a:r>
              <a:rPr lang="en-US" sz="2000" b="1" dirty="0"/>
              <a:t>Formation of the All India Muslim League (AIML):</a:t>
            </a:r>
            <a:r>
              <a:rPr lang="en-US" sz="2000" dirty="0"/>
              <a:t> Founded in 1906 in response to the anti-Muslim movements, particularly the agitation against the Partition of Bengal, the AIML aimed to protect the political and other rights of Muslims and advocate for their separate interests.</a:t>
            </a:r>
          </a:p>
          <a:p>
            <a:pPr lvl="0"/>
            <a:r>
              <a:rPr lang="en-US" sz="2000" b="1" dirty="0"/>
              <a:t>Demand for safeguards:</a:t>
            </a:r>
            <a:r>
              <a:rPr lang="en-US" sz="2000" dirty="0"/>
              <a:t> Muslim political leaders, such as Muhammad Ali Jinnah, initially worked within a united India but came to believe that Muslims needed to be politically distinct to safeguard their rights. This led to demands for separate electorates and political representation. </a:t>
            </a:r>
          </a:p>
          <a:p>
            <a:pPr mar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RELIGIOUS</a:t>
            </a:r>
            <a:r>
              <a:rPr lang="en-US" sz="4800" b="1" dirty="0"/>
              <a:t> DYNAMICS</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70000" lnSpcReduction="20000"/>
          </a:bodyPr>
          <a:lstStyle/>
          <a:p>
            <a:pPr lvl="0"/>
            <a:r>
              <a:rPr lang="en-US" sz="2800" b="1" dirty="0"/>
              <a:t>Muslim identity:</a:t>
            </a:r>
            <a:r>
              <a:rPr lang="en-US" sz="2800" dirty="0"/>
              <a:t> Following the 1857 mutiny, </a:t>
            </a:r>
            <a:r>
              <a:rPr lang="en-US" sz="2800" u="sng" dirty="0">
                <a:hlinkClick r:id="rId3">
                  <a:extLst>
                    <a:ext uri="{A12FA001-AC4F-418D-AE19-62706E023703}">
                      <ahyp:hlinkClr xmlns:ahyp="http://schemas.microsoft.com/office/drawing/2018/hyperlinkcolor" val="tx"/>
                    </a:ext>
                  </a:extLst>
                </a:hlinkClick>
              </a:rPr>
              <a:t>Sir Syed Ahmad Khan</a:t>
            </a:r>
            <a:r>
              <a:rPr lang="en-US" sz="2800" dirty="0"/>
              <a:t> played a crucial role in Muslim political awakening by focusing on education and discussing the underlying causes of the uprising, which included the Muslim identity's vulnerability under British rule.</a:t>
            </a:r>
          </a:p>
          <a:p>
            <a:pPr lvl="0"/>
            <a:r>
              <a:rPr lang="en-US" sz="2800" b="1" dirty="0"/>
              <a:t>British interference:</a:t>
            </a:r>
            <a:r>
              <a:rPr lang="en-US" sz="2800" dirty="0"/>
              <a:t> British policies, such as the 1829 ban on </a:t>
            </a:r>
            <a:r>
              <a:rPr lang="en-US" sz="2800" i="1" dirty="0"/>
              <a:t>suttee</a:t>
            </a:r>
            <a:r>
              <a:rPr lang="en-US" sz="2800" dirty="0"/>
              <a:t> and the law that gave converts a share of their father's property, were seen by some as an interference with local religious customs.</a:t>
            </a:r>
          </a:p>
          <a:p>
            <a:pPr lvl="0"/>
            <a:r>
              <a:rPr lang="en-US" sz="2800" b="1" dirty="0"/>
              <a:t>Growing communal divide:</a:t>
            </a:r>
            <a:r>
              <a:rPr lang="en-US" sz="2800" dirty="0"/>
              <a:t> A major split occurred after the British called off the </a:t>
            </a:r>
            <a:r>
              <a:rPr lang="en-US" sz="2800" u="sng" dirty="0">
                <a:hlinkClick r:id="rId4">
                  <a:extLst>
                    <a:ext uri="{A12FA001-AC4F-418D-AE19-62706E023703}">
                      <ahyp:hlinkClr xmlns:ahyp="http://schemas.microsoft.com/office/drawing/2018/hyperlinkcolor" val="tx"/>
                    </a:ext>
                  </a:extLst>
                </a:hlinkClick>
              </a:rPr>
              <a:t>Non-cooperation Movement</a:t>
            </a:r>
            <a:r>
              <a:rPr lang="en-US" sz="2800" u="sng" dirty="0"/>
              <a:t> </a:t>
            </a:r>
            <a:r>
              <a:rPr lang="en-US" sz="2800" dirty="0"/>
              <a:t>(in which Hindus and Muslims had joined forces) due to the Chauri Chaura incident, which led to Hindu-Muslim riots and movements like </a:t>
            </a:r>
            <a:r>
              <a:rPr lang="en-US" sz="2800" i="1" dirty="0"/>
              <a:t>Shuddhi</a:t>
            </a:r>
            <a:r>
              <a:rPr lang="en-US" sz="2800" dirty="0"/>
              <a:t> and </a:t>
            </a:r>
            <a:r>
              <a:rPr lang="en-US" sz="2800" i="1" dirty="0"/>
              <a:t>Sangathan</a:t>
            </a:r>
            <a:r>
              <a:rPr lang="en-US" sz="2800" dirty="0"/>
              <a:t>. These movements aimed to convert Muslims back to Hinduism and to train Hindus in warfare, further deepening the religious divide. </a:t>
            </a:r>
          </a:p>
          <a:p>
            <a:pPr marL="0" indent="0" algn="ctr">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123</TotalTime>
  <Words>649</Words>
  <Application>Microsoft Office PowerPoint</Application>
  <PresentationFormat>Widescreen</PresentationFormat>
  <Paragraphs>32</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Book Antiqua</vt:lpstr>
      <vt:lpstr>Garamond</vt:lpstr>
      <vt:lpstr>Organic</vt:lpstr>
      <vt:lpstr>بسم اللہ الرحمٰن الرحیم</vt:lpstr>
      <vt:lpstr>PowerPoint Presentation</vt:lpstr>
      <vt:lpstr>PAKISTAN STUDIES </vt:lpstr>
      <vt:lpstr> Ideology and Constitution of Pakistan </vt:lpstr>
      <vt:lpstr>PowerPoint Presentation</vt:lpstr>
      <vt:lpstr>HISTORICAL CONTEXT OF THE CREATION OF PAKISTAN</vt:lpstr>
      <vt:lpstr> POLITICAL AND SOCIO-ECONOMIC DYNAMICS </vt:lpstr>
      <vt:lpstr>POLITICAL AND SOCIO-ECONOMIC DYNAMICS </vt:lpstr>
      <vt:lpstr>RELIGIOUS DYNAMICS</vt:lpstr>
      <vt:lpstr>CULTURAL AND IDEOLOGICAL SHIFTS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17</cp:revision>
  <dcterms:created xsi:type="dcterms:W3CDTF">2025-11-19T16:25:00Z</dcterms:created>
  <dcterms:modified xsi:type="dcterms:W3CDTF">2026-04-07T07:59:58Z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