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58" r:id="rId5"/>
    <p:sldId id="259" r:id="rId6"/>
    <p:sldId id="260" r:id="rId7"/>
    <p:sldId id="261" r:id="rId8"/>
    <p:sldId id="262" r:id="rId9"/>
    <p:sldId id="269" r:id="rId10"/>
    <p:sldId id="277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custSel delSld modSld">
      <pc:chgData name="Abdullah Makhdoom" userId="51cc0cc03b02bac5" providerId="LiveId" clId="{3BAF0525-3969-4EA5-9CE8-9E993610D441}" dt="2026-04-05T05:34:09.968" v="431" actId="20577"/>
      <pc:docMkLst>
        <pc:docMk/>
      </pc:docMkLst>
      <pc:sldChg chg="modSp mod">
        <pc:chgData name="Abdullah Makhdoom" userId="51cc0cc03b02bac5" providerId="LiveId" clId="{3BAF0525-3969-4EA5-9CE8-9E993610D441}" dt="2026-04-05T04:32:32.401" v="59" actId="20577"/>
        <pc:sldMkLst>
          <pc:docMk/>
          <pc:sldMk cId="0" sldId="256"/>
        </pc:sldMkLst>
        <pc:spChg chg="mod">
          <ac:chgData name="Abdullah Makhdoom" userId="51cc0cc03b02bac5" providerId="LiveId" clId="{3BAF0525-3969-4EA5-9CE8-9E993610D441}" dt="2026-04-05T04:32:02.147" v="42" actId="403"/>
          <ac:spMkLst>
            <pc:docMk/>
            <pc:sldMk cId="0" sldId="256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5T04:32:32.401" v="59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05T04:36:05.893" v="136" actId="5793"/>
        <pc:sldMkLst>
          <pc:docMk/>
          <pc:sldMk cId="0" sldId="258"/>
        </pc:sldMkLst>
        <pc:spChg chg="mod">
          <ac:chgData name="Abdullah Makhdoom" userId="51cc0cc03b02bac5" providerId="LiveId" clId="{3BAF0525-3969-4EA5-9CE8-9E993610D441}" dt="2026-04-05T04:33:03.342" v="78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5T04:36:05.893" v="136" actId="5793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">
        <pc:chgData name="Abdullah Makhdoom" userId="51cc0cc03b02bac5" providerId="LiveId" clId="{3BAF0525-3969-4EA5-9CE8-9E993610D441}" dt="2026-04-05T04:57:37.025" v="180" actId="113"/>
        <pc:sldMkLst>
          <pc:docMk/>
          <pc:sldMk cId="0" sldId="259"/>
        </pc:sldMkLst>
        <pc:spChg chg="mod">
          <ac:chgData name="Abdullah Makhdoom" userId="51cc0cc03b02bac5" providerId="LiveId" clId="{3BAF0525-3969-4EA5-9CE8-9E993610D441}" dt="2026-04-05T04:36:34.034" v="140"/>
          <ac:spMkLst>
            <pc:docMk/>
            <pc:sldMk cId="0" sldId="259"/>
            <ac:spMk id="2" creationId="{00000000-0000-0000-0000-000000000000}"/>
          </ac:spMkLst>
        </pc:spChg>
        <pc:spChg chg="del">
          <ac:chgData name="Abdullah Makhdoom" userId="51cc0cc03b02bac5" providerId="LiveId" clId="{3BAF0525-3969-4EA5-9CE8-9E993610D441}" dt="2026-04-05T04:37:18.992" v="141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Abdullah Makhdoom" userId="51cc0cc03b02bac5" providerId="LiveId" clId="{3BAF0525-3969-4EA5-9CE8-9E993610D441}" dt="2026-04-05T04:57:37.025" v="180" actId="113"/>
          <ac:spMkLst>
            <pc:docMk/>
            <pc:sldMk cId="0" sldId="259"/>
            <ac:spMk id="5" creationId="{F6F44844-894F-5169-FF06-9F0FCAEF337E}"/>
          </ac:spMkLst>
        </pc:spChg>
      </pc:sldChg>
      <pc:sldChg chg="modSp mod">
        <pc:chgData name="Abdullah Makhdoom" userId="51cc0cc03b02bac5" providerId="LiveId" clId="{3BAF0525-3969-4EA5-9CE8-9E993610D441}" dt="2026-04-05T05:24:35.539" v="383" actId="20577"/>
        <pc:sldMkLst>
          <pc:docMk/>
          <pc:sldMk cId="0" sldId="260"/>
        </pc:sldMkLst>
        <pc:spChg chg="mod">
          <ac:chgData name="Abdullah Makhdoom" userId="51cc0cc03b02bac5" providerId="LiveId" clId="{3BAF0525-3969-4EA5-9CE8-9E993610D441}" dt="2026-04-05T05:05:27.459" v="208"/>
          <ac:spMkLst>
            <pc:docMk/>
            <pc:sldMk cId="0" sldId="260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5T05:24:35.539" v="383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05T05:23:50.241" v="377" actId="27636"/>
        <pc:sldMkLst>
          <pc:docMk/>
          <pc:sldMk cId="0" sldId="261"/>
        </pc:sldMkLst>
        <pc:spChg chg="mod">
          <ac:chgData name="Abdullah Makhdoom" userId="51cc0cc03b02bac5" providerId="LiveId" clId="{3BAF0525-3969-4EA5-9CE8-9E993610D441}" dt="2026-04-05T05:05:33.100" v="209"/>
          <ac:spMkLst>
            <pc:docMk/>
            <pc:sldMk cId="0" sldId="261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5T05:23:50.241" v="377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05T05:34:09.968" v="431" actId="20577"/>
        <pc:sldMkLst>
          <pc:docMk/>
          <pc:sldMk cId="0" sldId="262"/>
        </pc:sldMkLst>
        <pc:spChg chg="mod">
          <ac:chgData name="Abdullah Makhdoom" userId="51cc0cc03b02bac5" providerId="LiveId" clId="{3BAF0525-3969-4EA5-9CE8-9E993610D441}" dt="2026-04-05T05:25:29.584" v="388"/>
          <ac:spMkLst>
            <pc:docMk/>
            <pc:sldMk cId="0" sldId="262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5T05:34:09.968" v="431" actId="20577"/>
          <ac:spMkLst>
            <pc:docMk/>
            <pc:sldMk cId="0" sldId="262"/>
            <ac:spMk id="3" creationId="{00000000-0000-0000-0000-000000000000}"/>
          </ac:spMkLst>
        </pc:spChg>
      </pc:sldChg>
      <pc:sldChg chg="del">
        <pc:chgData name="Abdullah Makhdoom" userId="51cc0cc03b02bac5" providerId="LiveId" clId="{3BAF0525-3969-4EA5-9CE8-9E993610D441}" dt="2026-04-05T05:32:37.015" v="419" actId="2696"/>
        <pc:sldMkLst>
          <pc:docMk/>
          <pc:sldMk cId="0" sldId="264"/>
        </pc:sldMkLst>
      </pc:sldChg>
      <pc:sldChg chg="modSp mod">
        <pc:chgData name="Abdullah Makhdoom" userId="51cc0cc03b02bac5" providerId="LiveId" clId="{3BAF0525-3969-4EA5-9CE8-9E993610D441}" dt="2026-04-05T05:33:48.203" v="427" actId="12"/>
        <pc:sldMkLst>
          <pc:docMk/>
          <pc:sldMk cId="0" sldId="269"/>
        </pc:sldMkLst>
        <pc:spChg chg="mod">
          <ac:chgData name="Abdullah Makhdoom" userId="51cc0cc03b02bac5" providerId="LiveId" clId="{3BAF0525-3969-4EA5-9CE8-9E993610D441}" dt="2026-04-05T05:33:08.249" v="424"/>
          <ac:spMkLst>
            <pc:docMk/>
            <pc:sldMk cId="0" sldId="26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05T05:33:48.203" v="427" actId="12"/>
          <ac:spMkLst>
            <pc:docMk/>
            <pc:sldMk cId="0" sldId="269"/>
            <ac:spMk id="6" creationId="{B8160873-44FE-290B-EAE7-4DA8D0A0F60B}"/>
          </ac:spMkLst>
        </pc:spChg>
      </pc:sldChg>
      <pc:sldChg chg="del">
        <pc:chgData name="Abdullah Makhdoom" userId="51cc0cc03b02bac5" providerId="LiveId" clId="{3BAF0525-3969-4EA5-9CE8-9E993610D441}" dt="2026-04-05T05:32:40.890" v="420" actId="2696"/>
        <pc:sldMkLst>
          <pc:docMk/>
          <pc:sldMk cId="678857513" sldId="272"/>
        </pc:sldMkLst>
      </pc:sldChg>
      <pc:sldChg chg="del">
        <pc:chgData name="Abdullah Makhdoom" userId="51cc0cc03b02bac5" providerId="LiveId" clId="{3BAF0525-3969-4EA5-9CE8-9E993610D441}" dt="2026-04-05T05:32:45.859" v="421" actId="2696"/>
        <pc:sldMkLst>
          <pc:docMk/>
          <pc:sldMk cId="3654876306" sldId="273"/>
        </pc:sldMkLst>
      </pc:sldChg>
      <pc:sldChg chg="del">
        <pc:chgData name="Abdullah Makhdoom" userId="51cc0cc03b02bac5" providerId="LiveId" clId="{3BAF0525-3969-4EA5-9CE8-9E993610D441}" dt="2026-04-05T05:32:49.124" v="422" actId="2696"/>
        <pc:sldMkLst>
          <pc:docMk/>
          <pc:sldMk cId="480287355" sldId="274"/>
        </pc:sldMkLst>
      </pc:sldChg>
      <pc:sldChg chg="del">
        <pc:chgData name="Abdullah Makhdoom" userId="51cc0cc03b02bac5" providerId="LiveId" clId="{3BAF0525-3969-4EA5-9CE8-9E993610D441}" dt="2026-04-05T05:32:53.078" v="423" actId="2696"/>
        <pc:sldMkLst>
          <pc:docMk/>
          <pc:sldMk cId="275834777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en-US" sz="4800" b="1" dirty="0">
                <a:latin typeface="Book Antiqua" panose="02040602050305030304" pitchFamily="18" charset="0"/>
                <a:sym typeface="+mn-ea"/>
              </a:rPr>
              <a:t>FOUNDATIONS OF EDUCATION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Instructor: Khalid Makhdoom 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Course code : EDU-503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Credit hours : 03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CLASSROOM ASSESMENT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9029"/>
            <a:ext cx="9601196" cy="36488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3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b="1" dirty="0"/>
              <a:t>Characteristics Of A Test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b="1" dirty="0"/>
              <a:t>Types Of Test Items</a:t>
            </a:r>
          </a:p>
          <a:p>
            <a:pPr marL="0" indent="0">
              <a:buNone/>
            </a:pP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CHARACTERISTICS OF A TEST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6F44844-894F-5169-FF06-9F0FCAEF3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7348" y="2603741"/>
            <a:ext cx="9857064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Validity –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test measures what it is intended to measure.</a:t>
            </a:r>
            <a:r>
              <a:rPr lang="en-US" sz="1800" dirty="0"/>
              <a:t> Validity means the test measures what it intends to assess, such as specific learning objectives.</a:t>
            </a:r>
            <a:br>
              <a:rPr lang="en-US" sz="1800" dirty="0"/>
            </a:br>
            <a:r>
              <a:rPr lang="en-US" sz="1800" dirty="0"/>
              <a:t>Types include content validity (covers the curriculum), criterion validity (predicts performance), and construct validity (aligns with the skill's theory).</a:t>
            </a:r>
            <a:br>
              <a:rPr lang="en-US" sz="1800" dirty="0"/>
            </a:br>
            <a:r>
              <a:rPr lang="en-US" sz="1800" dirty="0"/>
              <a:t>Without validity, results mislead educators and students.</a:t>
            </a:r>
          </a:p>
          <a:p>
            <a:pPr marL="0" indent="0">
              <a:buNone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Example: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math test should measure mathematical ability, not reading comprehension. </a:t>
            </a:r>
          </a:p>
          <a:p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Reliability –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test yields consistent results over time or across different raters and test versions.</a:t>
            </a:r>
            <a:r>
              <a:rPr lang="en-US" dirty="0"/>
              <a:t> </a:t>
            </a:r>
            <a:r>
              <a:rPr lang="en-US" sz="1800" dirty="0"/>
              <a:t>Reliability ensures consistent results across repeated administrations under similar conditions.</a:t>
            </a:r>
            <a:br>
              <a:rPr lang="en-US" sz="1800" dirty="0"/>
            </a:br>
            <a:r>
              <a:rPr lang="en-US" sz="1800" dirty="0"/>
              <a:t>Methods to check include test-retest, parallel forms, or split-half techniques.</a:t>
            </a:r>
            <a:br>
              <a:rPr lang="en-US" sz="1800" dirty="0"/>
            </a:br>
            <a:r>
              <a:rPr lang="en-US" sz="1800" dirty="0"/>
              <a:t>High reliability builds trust in scores, unaffected by timing or minor changes.</a:t>
            </a:r>
          </a:p>
          <a:p>
            <a:pPr marL="0" indent="0">
              <a:buNone/>
            </a:pPr>
            <a:br>
              <a:rPr lang="en-US" sz="1800" dirty="0"/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0921"/>
          </a:xfrm>
        </p:spPr>
        <p:txBody>
          <a:bodyPr>
            <a:noAutofit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Objectivity – </a:t>
            </a:r>
            <a:r>
              <a:rPr lang="en-US" altLang="en-US" sz="1800" dirty="0">
                <a:solidFill>
                  <a:schemeClr val="tx1"/>
                </a:solidFill>
              </a:rPr>
              <a:t>Scoring and interpretation are free from personal bias or subjectivity.</a:t>
            </a:r>
            <a:r>
              <a:rPr lang="en-US" sz="1800" dirty="0"/>
              <a:t> Objectivity eliminates scorer bias, so different evaluators assign the same marks. Items must have one clear correct answer, free from ambiguity. This promotes fairness, especially in subjective formats like essays.</a:t>
            </a:r>
          </a:p>
          <a:p>
            <a:r>
              <a:rPr lang="en-US" sz="2000" b="1" dirty="0"/>
              <a:t>Usability</a:t>
            </a:r>
            <a:r>
              <a:rPr lang="en-US" sz="1800" dirty="0"/>
              <a:t> covers practicality, clear instructions, reasonable length, and easy administration.</a:t>
            </a:r>
            <a:br>
              <a:rPr lang="en-US" sz="1800" dirty="0"/>
            </a:br>
            <a:r>
              <a:rPr lang="en-US" sz="1800" dirty="0"/>
              <a:t>It includes accessibility, time efficiency, and cost-effectiveness for educators. Tests should minimize stress while maximizing clarity for all students. </a:t>
            </a:r>
            <a:r>
              <a:rPr lang="en-US" altLang="en-US" sz="1800" dirty="0">
                <a:solidFill>
                  <a:schemeClr val="tx1"/>
                </a:solidFill>
              </a:rPr>
              <a:t>Practicability (Feasibility) – The test is easy to administer, score, and interpret; it fits within time, resource, and cost constraints.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 Comprehensiveness –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It samples a wide range of content or skills from the area being assessed.</a:t>
            </a:r>
            <a:r>
              <a:rPr lang="en-US" sz="1800" dirty="0"/>
              <a:t> Comprehensiveness means the test adequately represents the entire subject matter or curriculum, providing a balanced evaluation. It avoids narrow focus, ensuring depth and breadth in coverage. This quality gives an accurate picture of a student's overall mastery.</a:t>
            </a: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CHARACTERISTICS OF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2533"/>
          </a:xfrm>
        </p:spPr>
        <p:txBody>
          <a:bodyPr>
            <a:normAutofit lnSpcReduction="10000"/>
          </a:bodyPr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Discriminatory Power – </a:t>
            </a:r>
            <a:r>
              <a:rPr lang="en-US" altLang="en-US" sz="1800" dirty="0">
                <a:solidFill>
                  <a:schemeClr val="tx1"/>
                </a:solidFill>
              </a:rPr>
              <a:t>It distinguishes between high and low performers accurately</a:t>
            </a:r>
            <a:r>
              <a:rPr lang="en-US" altLang="en-US" sz="1900" dirty="0">
                <a:solidFill>
                  <a:schemeClr val="tx1"/>
                </a:solidFill>
              </a:rPr>
              <a:t>. It</a:t>
            </a:r>
            <a:r>
              <a:rPr lang="en-US" sz="1900" dirty="0"/>
              <a:t> measures how well a test item distinguishes high-performing from low-performing students. It ensures effective tests separate mastery levels accurately.</a:t>
            </a:r>
          </a:p>
          <a:p>
            <a:r>
              <a:rPr lang="en-US" altLang="en-US" sz="2000" b="1" dirty="0">
                <a:solidFill>
                  <a:schemeClr val="tx1"/>
                </a:solidFill>
              </a:rPr>
              <a:t>Scorability – </a:t>
            </a:r>
            <a:r>
              <a:rPr lang="en-US" altLang="en-US" sz="1800" dirty="0">
                <a:solidFill>
                  <a:schemeClr val="tx1"/>
                </a:solidFill>
              </a:rPr>
              <a:t>The results can be calculated easily and interpreted clearly (especially in standardized tests).</a:t>
            </a:r>
            <a:r>
              <a:rPr lang="en-US" dirty="0"/>
              <a:t> </a:t>
            </a:r>
            <a:r>
              <a:rPr lang="en-US" sz="2100" dirty="0"/>
              <a:t>It means each test item has clear scoring criteria tied to a predefined mark scheme or key. It emphasizes simple directions, unambiguous answers, and tools like answer keys for objective items. </a:t>
            </a:r>
            <a:r>
              <a:rPr lang="en-US" sz="1900" dirty="0"/>
              <a:t>This quality supports efficient grading without excessive time or effort.</a:t>
            </a:r>
            <a:endParaRPr lang="en-US" altLang="en-US" sz="1900" dirty="0">
              <a:solidFill>
                <a:schemeClr val="tx1"/>
              </a:solidFill>
            </a:endParaRPr>
          </a:p>
          <a:p>
            <a:r>
              <a:rPr lang="en-US" altLang="en-US" sz="2000" b="1" dirty="0">
                <a:solidFill>
                  <a:schemeClr val="tx1"/>
                </a:solidFill>
              </a:rPr>
              <a:t>Transparency – </a:t>
            </a:r>
            <a:r>
              <a:rPr lang="en-US" altLang="en-US" sz="1800" dirty="0">
                <a:solidFill>
                  <a:schemeClr val="tx1"/>
                </a:solidFill>
              </a:rPr>
              <a:t>Instructions and items are clear; examinees understand what is expected of them.</a:t>
            </a:r>
            <a:r>
              <a:rPr lang="en-US" dirty="0"/>
              <a:t> </a:t>
            </a:r>
            <a:r>
              <a:rPr lang="en-US" sz="1900" dirty="0"/>
              <a:t>It refers to clear communication of its purpose, structure, criteria, and processes to all stakeholders, ensuring fairness and trust. It allows students to understand expectations upfront.</a:t>
            </a: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TYPES OF TEST ITEMS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  Test items are the individual questions or tasks in an assessment, categorized mainly as objective or subjective. They vary by response type to suit different learning objectives and cognitive skills.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Objective Items</a:t>
            </a:r>
          </a:p>
          <a:p>
            <a:pPr marL="0" indent="0">
              <a:buNone/>
            </a:pPr>
            <a:r>
              <a:rPr lang="en-US" sz="1800" dirty="0"/>
              <a:t>Objective items have fixed correct answers, scored mechanically for consistency.</a:t>
            </a:r>
          </a:p>
          <a:p>
            <a:pPr marL="0" indent="0">
              <a:buNone/>
            </a:pPr>
            <a:r>
              <a:rPr lang="en-US" sz="1800" b="1" dirty="0"/>
              <a:t>Multiple-choice: </a:t>
            </a:r>
            <a:r>
              <a:rPr lang="en-US" sz="1800" dirty="0"/>
              <a:t>Stem with options; tests recall, analysis, or application.</a:t>
            </a:r>
          </a:p>
          <a:p>
            <a:pPr marL="0" indent="0">
              <a:buNone/>
            </a:pPr>
            <a:r>
              <a:rPr lang="en-US" sz="1800" b="1" dirty="0"/>
              <a:t>True/False: </a:t>
            </a:r>
            <a:r>
              <a:rPr lang="en-US" sz="1800" dirty="0"/>
              <a:t>Binary judgment; simple but prone to guessing.</a:t>
            </a:r>
          </a:p>
          <a:p>
            <a:pPr marL="0" indent="0">
              <a:buNone/>
            </a:pPr>
            <a:r>
              <a:rPr lang="en-US" sz="1800" b="1" dirty="0"/>
              <a:t>Matching: </a:t>
            </a:r>
            <a:r>
              <a:rPr lang="en-US" sz="1800" dirty="0"/>
              <a:t>Pairs premises to responses; good for associations.</a:t>
            </a:r>
          </a:p>
          <a:p>
            <a:pPr marL="0" indent="0">
              <a:buNone/>
            </a:pPr>
            <a:r>
              <a:rPr lang="en-US" sz="1800" b="1" dirty="0"/>
              <a:t>Completion/Fill-in: </a:t>
            </a:r>
            <a:r>
              <a:rPr lang="en-US" sz="1800" dirty="0"/>
              <a:t>Supply missing word; focuses precise knowledge.</a:t>
            </a:r>
          </a:p>
          <a:p>
            <a:pPr marL="0" indent="0" algn="ctr">
              <a:buNone/>
            </a:pP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TEST ITEMS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60873-44FE-290B-EAE7-4DA8D0A0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9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Subjective Items</a:t>
            </a:r>
          </a:p>
          <a:p>
            <a:pPr marL="0" indent="0">
              <a:buNone/>
            </a:pPr>
            <a:r>
              <a:rPr lang="en-US" sz="1800" dirty="0"/>
              <a:t>Subjective items allow free responses, assessing higher-order thinking but requiring rubrics.</a:t>
            </a:r>
          </a:p>
          <a:p>
            <a:pPr marL="0" indent="0">
              <a:buNone/>
            </a:pPr>
            <a:r>
              <a:rPr lang="en-US" sz="1800" b="1" dirty="0"/>
              <a:t>Short answer: </a:t>
            </a:r>
            <a:r>
              <a:rPr lang="en-US" sz="1800" dirty="0"/>
              <a:t>Brief facts (1-2 sentences); quick to score.</a:t>
            </a:r>
          </a:p>
          <a:p>
            <a:pPr marL="0" indent="0">
              <a:buNone/>
            </a:pPr>
            <a:r>
              <a:rPr lang="en-US" sz="1800" b="1" dirty="0"/>
              <a:t>Essay: </a:t>
            </a:r>
            <a:r>
              <a:rPr lang="en-US" sz="1800" dirty="0"/>
              <a:t>Extended writing; evaluates synthesis, argumentation.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Other Types</a:t>
            </a:r>
          </a:p>
          <a:p>
            <a:pPr marL="0" indent="0">
              <a:buNone/>
            </a:pPr>
            <a:r>
              <a:rPr lang="en-US" sz="1800" b="1" dirty="0"/>
              <a:t>Performance tests </a:t>
            </a:r>
            <a:r>
              <a:rPr lang="en-US" sz="1800" dirty="0"/>
              <a:t>involve demonstrations like experiments , oral tests use verbal responses.</a:t>
            </a:r>
            <a:br>
              <a:rPr lang="en-US" sz="1800" dirty="0"/>
            </a:br>
            <a:r>
              <a:rPr lang="en-US" sz="1800" b="1" dirty="0"/>
              <a:t>Choose based on goals: </a:t>
            </a:r>
            <a:r>
              <a:rPr lang="en-US" sz="1800" dirty="0"/>
              <a:t>objective for efficiency, subjective for depth.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681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Courier New</vt:lpstr>
      <vt:lpstr>Garamond</vt:lpstr>
      <vt:lpstr>Wingdings</vt:lpstr>
      <vt:lpstr>Organic</vt:lpstr>
      <vt:lpstr>بسم اللہ الرحمٰن الرحیم</vt:lpstr>
      <vt:lpstr>PowerPoint Presentation</vt:lpstr>
      <vt:lpstr>FOUNDATIONS OF EDUCATION </vt:lpstr>
      <vt:lpstr>CLASSROOM ASSESMENT</vt:lpstr>
      <vt:lpstr> CHARACTERISTICS OF A TEST </vt:lpstr>
      <vt:lpstr>CHARACTERISTICS OF A TEST</vt:lpstr>
      <vt:lpstr>CHARACTERISTICS OF A TEST</vt:lpstr>
      <vt:lpstr> TYPES OF TEST ITEMS </vt:lpstr>
      <vt:lpstr>TYPES OF TEST ITEMS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16</cp:revision>
  <dcterms:created xsi:type="dcterms:W3CDTF">2025-11-19T16:25:00Z</dcterms:created>
  <dcterms:modified xsi:type="dcterms:W3CDTF">2026-04-05T05:34:22Z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