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56" r:id="rId4"/>
    <p:sldId id="258" r:id="rId5"/>
    <p:sldId id="259" r:id="rId6"/>
    <p:sldId id="260" r:id="rId7"/>
    <p:sldId id="261" r:id="rId8"/>
    <p:sldId id="262" r:id="rId9"/>
    <p:sldId id="269" r:id="rId10"/>
    <p:sldId id="264" r:id="rId11"/>
    <p:sldId id="272" r:id="rId12"/>
    <p:sldId id="277" r:id="rId13"/>
    <p:sldId id="27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114" d="100"/>
          <a:sy n="114" d="100"/>
        </p:scale>
        <p:origin x="42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h Makhdoom" userId="51cc0cc03b02bac5" providerId="LiveId" clId="{3BAF0525-3969-4EA5-9CE8-9E993610D441}"/>
    <pc:docChg chg="undo custSel modSld">
      <pc:chgData name="Abdullah Makhdoom" userId="51cc0cc03b02bac5" providerId="LiveId" clId="{3BAF0525-3969-4EA5-9CE8-9E993610D441}" dt="2026-03-19T10:56:37.022" v="177"/>
      <pc:docMkLst>
        <pc:docMk/>
      </pc:docMkLst>
      <pc:sldChg chg="modSp mod">
        <pc:chgData name="Abdullah Makhdoom" userId="51cc0cc03b02bac5" providerId="LiveId" clId="{3BAF0525-3969-4EA5-9CE8-9E993610D441}" dt="2026-03-19T10:46:28.268" v="40" actId="20577"/>
        <pc:sldMkLst>
          <pc:docMk/>
          <pc:sldMk cId="0" sldId="256"/>
        </pc:sldMkLst>
        <pc:spChg chg="mod">
          <ac:chgData name="Abdullah Makhdoom" userId="51cc0cc03b02bac5" providerId="LiveId" clId="{3BAF0525-3969-4EA5-9CE8-9E993610D441}" dt="2026-03-19T10:46:03.683" v="23" actId="20577"/>
          <ac:spMkLst>
            <pc:docMk/>
            <pc:sldMk cId="0" sldId="256"/>
            <ac:spMk id="2" creationId="{00000000-0000-0000-0000-000000000000}"/>
          </ac:spMkLst>
        </pc:spChg>
        <pc:spChg chg="mod">
          <ac:chgData name="Abdullah Makhdoom" userId="51cc0cc03b02bac5" providerId="LiveId" clId="{3BAF0525-3969-4EA5-9CE8-9E993610D441}" dt="2026-03-19T10:46:28.268" v="40" actId="20577"/>
          <ac:spMkLst>
            <pc:docMk/>
            <pc:sldMk cId="0" sldId="256"/>
            <ac:spMk id="3" creationId="{00000000-0000-0000-0000-000000000000}"/>
          </ac:spMkLst>
        </pc:spChg>
      </pc:sldChg>
      <pc:sldChg chg="modSp mod">
        <pc:chgData name="Abdullah Makhdoom" userId="51cc0cc03b02bac5" providerId="LiveId" clId="{3BAF0525-3969-4EA5-9CE8-9E993610D441}" dt="2026-03-19T10:49:16.878" v="141"/>
        <pc:sldMkLst>
          <pc:docMk/>
          <pc:sldMk cId="0" sldId="258"/>
        </pc:sldMkLst>
        <pc:spChg chg="mod">
          <ac:chgData name="Abdullah Makhdoom" userId="51cc0cc03b02bac5" providerId="LiveId" clId="{3BAF0525-3969-4EA5-9CE8-9E993610D441}" dt="2026-03-19T10:47:54.576" v="89" actId="20577"/>
          <ac:spMkLst>
            <pc:docMk/>
            <pc:sldMk cId="0" sldId="258"/>
            <ac:spMk id="2" creationId="{00000000-0000-0000-0000-000000000000}"/>
          </ac:spMkLst>
        </pc:spChg>
        <pc:spChg chg="mod">
          <ac:chgData name="Abdullah Makhdoom" userId="51cc0cc03b02bac5" providerId="LiveId" clId="{3BAF0525-3969-4EA5-9CE8-9E993610D441}" dt="2026-03-19T10:49:16.878" v="141"/>
          <ac:spMkLst>
            <pc:docMk/>
            <pc:sldMk cId="0" sldId="258"/>
            <ac:spMk id="3" creationId="{00000000-0000-0000-0000-000000000000}"/>
          </ac:spMkLst>
        </pc:spChg>
      </pc:sldChg>
      <pc:sldChg chg="modSp mod">
        <pc:chgData name="Abdullah Makhdoom" userId="51cc0cc03b02bac5" providerId="LiveId" clId="{3BAF0525-3969-4EA5-9CE8-9E993610D441}" dt="2026-03-19T10:52:57.299" v="158" actId="20577"/>
        <pc:sldMkLst>
          <pc:docMk/>
          <pc:sldMk cId="0" sldId="259"/>
        </pc:sldMkLst>
        <pc:spChg chg="mod">
          <ac:chgData name="Abdullah Makhdoom" userId="51cc0cc03b02bac5" providerId="LiveId" clId="{3BAF0525-3969-4EA5-9CE8-9E993610D441}" dt="2026-03-19T10:49:51.487" v="146"/>
          <ac:spMkLst>
            <pc:docMk/>
            <pc:sldMk cId="0" sldId="259"/>
            <ac:spMk id="2" creationId="{00000000-0000-0000-0000-000000000000}"/>
          </ac:spMkLst>
        </pc:spChg>
        <pc:spChg chg="mod">
          <ac:chgData name="Abdullah Makhdoom" userId="51cc0cc03b02bac5" providerId="LiveId" clId="{3BAF0525-3969-4EA5-9CE8-9E993610D441}" dt="2026-03-19T10:52:57.299" v="158" actId="20577"/>
          <ac:spMkLst>
            <pc:docMk/>
            <pc:sldMk cId="0" sldId="259"/>
            <ac:spMk id="3" creationId="{00000000-0000-0000-0000-000000000000}"/>
          </ac:spMkLst>
        </pc:spChg>
      </pc:sldChg>
      <pc:sldChg chg="modSp mod">
        <pc:chgData name="Abdullah Makhdoom" userId="51cc0cc03b02bac5" providerId="LiveId" clId="{3BAF0525-3969-4EA5-9CE8-9E993610D441}" dt="2026-03-19T10:56:37.022" v="177"/>
        <pc:sldMkLst>
          <pc:docMk/>
          <pc:sldMk cId="0" sldId="260"/>
        </pc:sldMkLst>
        <pc:spChg chg="mod">
          <ac:chgData name="Abdullah Makhdoom" userId="51cc0cc03b02bac5" providerId="LiveId" clId="{3BAF0525-3969-4EA5-9CE8-9E993610D441}" dt="2026-03-19T10:56:37.022" v="177"/>
          <ac:spMkLst>
            <pc:docMk/>
            <pc:sldMk cId="0" sldId="260"/>
            <ac:spMk id="2" creationId="{00000000-0000-0000-0000-000000000000}"/>
          </ac:spMkLst>
        </pc:spChg>
        <pc:spChg chg="mod">
          <ac:chgData name="Abdullah Makhdoom" userId="51cc0cc03b02bac5" providerId="LiveId" clId="{3BAF0525-3969-4EA5-9CE8-9E993610D441}" dt="2026-03-19T10:56:15.464" v="176" actId="404"/>
          <ac:spMkLst>
            <pc:docMk/>
            <pc:sldMk cId="0" sldId="260"/>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3/19/2026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3/19/2026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3/19/2026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3/19/2026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3/19/2026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3/19/2026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3/19/2026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3/19/2026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3/19/2026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3/19/2026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search?q=Communications+Technology&amp;oq=ict+stands+for&amp;gs_lcrp=EgZjaHJvbWUyBggAEEUYOTIHCAEQABiABDIHCAIQABiABDIHCAMQABiABDIHCAQQABiABDIHCAUQABiABDIHCAYQABiABDIHCAcQABiABDIHCAgQABiABDIHCAkQABiABNIBCjEyNDMzajBqMTWoAgiwAgHxBT3oncqjrVs0&amp;sourceid=chrome&amp;ie=UTF-8&amp;ved=2ahUKEwjW59SxqK6TAxWUfKQEHde7B4MQgK4QegYIAAgAEAQ"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b="1" dirty="0"/>
              <a:t>CURRICULUM CHANGE</a:t>
            </a:r>
            <a:br>
              <a:rPr lang="en-US" dirty="0"/>
            </a:b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31351603-2A85-8F17-C359-9C970FA15F72}"/>
              </a:ext>
            </a:extLst>
          </p:cNvPr>
          <p:cNvSpPr>
            <a:spLocks noGrp="1"/>
          </p:cNvSpPr>
          <p:nvPr>
            <p:ph idx="1"/>
          </p:nvPr>
        </p:nvSpPr>
        <p:spPr/>
        <p:txBody>
          <a:bodyPr>
            <a:noAutofit/>
          </a:bodyPr>
          <a:lstStyle/>
          <a:p>
            <a:pPr marL="0" indent="0">
              <a:buNone/>
            </a:pPr>
            <a:r>
              <a:rPr lang="en-US" sz="1800" dirty="0"/>
              <a:t>   Curriculum change in Pakistan refers to periodic reforms in the national and provincial education curricula to align with evolving societal needs, policy goals, and global standards, often driven by the National Curriculum Council (NCC). These changes emphasize shifting from rote learning to competency-based, concept-driven education through updated standards, textbooks, teacher training, and assessments.</a:t>
            </a:r>
          </a:p>
          <a:p>
            <a:pPr marL="0" indent="0" algn="ctr">
              <a:buNone/>
            </a:pPr>
            <a:r>
              <a:rPr lang="en-US" b="1" dirty="0"/>
              <a:t>Historical Reforms</a:t>
            </a:r>
          </a:p>
          <a:p>
            <a:pPr marL="0" indent="0">
              <a:buNone/>
            </a:pPr>
            <a:r>
              <a:rPr lang="en-US" sz="1800" dirty="0"/>
              <a:t>   Major curriculum overhauls occurred in 1959 and 2006 (introducing competency-based models for grades I-XII), and 2012-2017 under the Single National Curriculum (SNC) initiative. The 2006 reform reviewed schemes of studies, focusing on science, math, and practical skills amid national education policy updates.</a:t>
            </a:r>
          </a:p>
          <a:p>
            <a:pPr marL="0" indent="0">
              <a:buNone/>
            </a:pPr>
            <a:br>
              <a:rPr lang="en-US" sz="1800" dirty="0"/>
            </a:br>
            <a:endParaRPr lang="en-US" sz="1800" b="1" u="sn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9DF3-C889-8524-89FD-66BFCEE0DD02}"/>
              </a:ext>
            </a:extLst>
          </p:cNvPr>
          <p:cNvSpPr>
            <a:spLocks noGrp="1"/>
          </p:cNvSpPr>
          <p:nvPr>
            <p:ph type="title"/>
          </p:nvPr>
        </p:nvSpPr>
        <p:spPr/>
        <p:txBody>
          <a:bodyPr/>
          <a:lstStyle/>
          <a:p>
            <a:r>
              <a:rPr lang="en-US" b="1" dirty="0"/>
              <a:t>CURRICULUM CHANGE</a:t>
            </a:r>
            <a:endParaRPr lang="en-US" dirty="0"/>
          </a:p>
        </p:txBody>
      </p:sp>
      <p:sp>
        <p:nvSpPr>
          <p:cNvPr id="3" name="Content Placeholder 2">
            <a:extLst>
              <a:ext uri="{FF2B5EF4-FFF2-40B4-BE49-F238E27FC236}">
                <a16:creationId xmlns:a16="http://schemas.microsoft.com/office/drawing/2014/main" id="{93D91744-4A94-00E9-3562-234E8F0459DB}"/>
              </a:ext>
            </a:extLst>
          </p:cNvPr>
          <p:cNvSpPr>
            <a:spLocks noGrp="1"/>
          </p:cNvSpPr>
          <p:nvPr>
            <p:ph idx="1"/>
          </p:nvPr>
        </p:nvSpPr>
        <p:spPr>
          <a:xfrm>
            <a:off x="1295401" y="2556931"/>
            <a:ext cx="9601196" cy="3650921"/>
          </a:xfrm>
        </p:spPr>
        <p:txBody>
          <a:bodyPr>
            <a:noAutofit/>
          </a:bodyPr>
          <a:lstStyle/>
          <a:p>
            <a:pPr marL="0" indent="0" algn="ctr">
              <a:buNone/>
            </a:pPr>
            <a:r>
              <a:rPr lang="en-US" b="1" dirty="0"/>
              <a:t>Current Process</a:t>
            </a:r>
          </a:p>
          <a:p>
            <a:pPr marL="0" indent="0">
              <a:buNone/>
            </a:pPr>
            <a:r>
              <a:rPr lang="en-US" sz="1800" dirty="0"/>
              <a:t>   Changes follow a stakeholder-driven cycle: policy dialogues, expert committees develop Student Learning Outcomes (SLOs), NCC approves standards, provinces adapt textbooks and train teachers, with assessments aligned to discourage rote memorization. The National Curriculum of Pakistan (NCP), rebranded from SNC, covers core subjects like Urdu, English, Math, Science, Pakistan Studies, and religious education, implemented across public, private schools, and madaris.</a:t>
            </a:r>
          </a:p>
          <a:p>
            <a:pPr marL="0" indent="0" algn="ctr">
              <a:buNone/>
            </a:pPr>
            <a:r>
              <a:rPr lang="en-US" b="1" dirty="0"/>
              <a:t>Recent Developments</a:t>
            </a:r>
          </a:p>
          <a:p>
            <a:pPr marL="0" indent="0">
              <a:buNone/>
            </a:pPr>
            <a:r>
              <a:rPr lang="en-US" sz="1800" dirty="0"/>
              <a:t>   In February 2026, a national summit on the New NCP concluded with consensus for reforms promoting critical thinking, creativity, and future-ready skills, led by Federal Minister Dr. Khalid Maqbool Siddiqui. It builds on 2021-2023 efforts for literacy/numeracy by grade 3 and holistic changes beyond textbooks. Provinces like Sindh have implementation frameworks supporting these shifts.</a:t>
            </a:r>
          </a:p>
          <a:p>
            <a:pPr marL="0" indent="0">
              <a:buNone/>
            </a:pPr>
            <a:br>
              <a:rPr lang="en-US" sz="1800" dirty="0"/>
            </a:br>
            <a:endParaRPr lang="en-US" sz="1800" dirty="0"/>
          </a:p>
        </p:txBody>
      </p:sp>
      <p:pic>
        <p:nvPicPr>
          <p:cNvPr id="6" name="Picture 5">
            <a:extLst>
              <a:ext uri="{FF2B5EF4-FFF2-40B4-BE49-F238E27FC236}">
                <a16:creationId xmlns:a16="http://schemas.microsoft.com/office/drawing/2014/main" id="{91106855-5D77-C862-2CFD-B4C60F57B7D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67885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1F5C7-EDF6-41C5-A20C-85ACE136356E}"/>
              </a:ext>
            </a:extLst>
          </p:cNvPr>
          <p:cNvSpPr>
            <a:spLocks noGrp="1"/>
          </p:cNvSpPr>
          <p:nvPr>
            <p:ph idx="1"/>
          </p:nvPr>
        </p:nvSpPr>
        <p:spPr>
          <a:xfrm>
            <a:off x="1295402" y="2365344"/>
            <a:ext cx="9601196" cy="3318936"/>
          </a:xfrm>
        </p:spPr>
        <p:txBody>
          <a:bodyPr/>
          <a:lstStyle/>
          <a:p>
            <a:pPr marL="0" indent="0" algn="ctr">
              <a:buNone/>
            </a:pPr>
            <a:r>
              <a:rPr lang="en-US" sz="9600" b="1" dirty="0">
                <a:effectLst>
                  <a:outerShdw blurRad="38100" dist="38100" dir="2700000" algn="tl">
                    <a:srgbClr val="000000">
                      <a:alpha val="43137"/>
                    </a:srgbClr>
                  </a:outerShdw>
                </a:effectLst>
              </a:rPr>
              <a:t>Thank you </a:t>
            </a:r>
          </a:p>
          <a:p>
            <a:pPr marL="0" indent="0">
              <a:buNone/>
            </a:pPr>
            <a:endParaRPr lang="en-US" dirty="0"/>
          </a:p>
        </p:txBody>
      </p:sp>
      <p:pic>
        <p:nvPicPr>
          <p:cNvPr id="4" name="Picture 3">
            <a:extLst>
              <a:ext uri="{FF2B5EF4-FFF2-40B4-BE49-F238E27FC236}">
                <a16:creationId xmlns:a16="http://schemas.microsoft.com/office/drawing/2014/main" id="{BED1BC85-F5FE-F167-0BDB-1FC7CD4A6049}"/>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459416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0DF51F-AF76-9E92-72BF-EFE433770DEF}"/>
              </a:ext>
            </a:extLst>
          </p:cNvPr>
          <p:cNvPicPr>
            <a:picLocks noGrp="1" noChangeAspect="1"/>
          </p:cNvPicPr>
          <p:nvPr>
            <p:ph idx="1"/>
          </p:nvPr>
        </p:nvPicPr>
        <p:blipFill>
          <a:blip r:embed="rId2"/>
          <a:stretch>
            <a:fillRect/>
          </a:stretch>
        </p:blipFill>
        <p:spPr>
          <a:xfrm>
            <a:off x="2595154" y="914401"/>
            <a:ext cx="7332617" cy="5138056"/>
          </a:xfrm>
        </p:spPr>
      </p:pic>
      <p:pic>
        <p:nvPicPr>
          <p:cNvPr id="6" name="Picture 5">
            <a:extLst>
              <a:ext uri="{FF2B5EF4-FFF2-40B4-BE49-F238E27FC236}">
                <a16:creationId xmlns:a16="http://schemas.microsoft.com/office/drawing/2014/main" id="{FC94B5E4-8176-AC52-F759-36C22314D871}"/>
              </a:ext>
            </a:extLst>
          </p:cNvPr>
          <p:cNvPicPr>
            <a:picLocks noChangeAspect="1"/>
          </p:cNvPicPr>
          <p:nvPr/>
        </p:nvPicPr>
        <p:blipFill>
          <a:blip r:embed="rId3"/>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45447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a:xfrm>
            <a:off x="1052195" y="1871345"/>
            <a:ext cx="10096500" cy="1515745"/>
          </a:xfrm>
        </p:spPr>
        <p:txBody>
          <a:bodyPr/>
          <a:lstStyle/>
          <a:p>
            <a:r>
              <a:rPr lang="en-US" b="1" dirty="0">
                <a:latin typeface="Book Antiqua" panose="02040602050305030304" pitchFamily="18" charset="0"/>
                <a:sym typeface="+mn-ea"/>
              </a:rPr>
              <a:t>FOUNDATIONS OF EDUCATION</a:t>
            </a:r>
            <a:endParaRPr lang="en-US" b="1" dirty="0"/>
          </a:p>
        </p:txBody>
      </p:sp>
      <p:sp>
        <p:nvSpPr>
          <p:cNvPr id="3" name="Subtitle 2"/>
          <p:cNvSpPr>
            <a:spLocks noGrp="1"/>
          </p:cNvSpPr>
          <p:nvPr>
            <p:ph type="subTitle" idx="1"/>
          </p:nvPr>
        </p:nvSpPr>
        <p:spPr>
          <a:xfrm>
            <a:off x="2692398" y="3470911"/>
            <a:ext cx="6815669" cy="2102575"/>
          </a:xfrm>
        </p:spPr>
        <p:txBody>
          <a:bodyPr>
            <a:normAutofit fontScale="92500" lnSpcReduction="10000"/>
          </a:bodyPr>
          <a:lstStyle/>
          <a:p>
            <a:r>
              <a:rPr lang="en-US" sz="2000" b="1" u="sng" dirty="0"/>
              <a:t>Instructor: Khalid Makhdoom </a:t>
            </a:r>
          </a:p>
          <a:p>
            <a:r>
              <a:rPr lang="en-US" sz="2000" b="1" u="sng" dirty="0"/>
              <a:t> </a:t>
            </a:r>
          </a:p>
          <a:p>
            <a:r>
              <a:rPr lang="en-US" sz="2000" b="1" u="sng" dirty="0"/>
              <a:t>Course code : EDU-503</a:t>
            </a:r>
          </a:p>
          <a:p>
            <a:r>
              <a:rPr lang="en-US" sz="2000" b="1" u="sng" dirty="0"/>
              <a:t> </a:t>
            </a:r>
          </a:p>
          <a:p>
            <a:r>
              <a:rPr lang="en-US" sz="2000" b="1" u="sng" dirty="0"/>
              <a:t>Credit hours : 03</a:t>
            </a:r>
          </a:p>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CURRICULUM DEVELOPMENT</a:t>
            </a:r>
          </a:p>
        </p:txBody>
      </p:sp>
      <p:sp>
        <p:nvSpPr>
          <p:cNvPr id="3" name="Content Placeholder 2"/>
          <p:cNvSpPr>
            <a:spLocks noGrp="1"/>
          </p:cNvSpPr>
          <p:nvPr>
            <p:ph idx="1"/>
          </p:nvPr>
        </p:nvSpPr>
        <p:spPr>
          <a:xfrm>
            <a:off x="1295401" y="2569029"/>
            <a:ext cx="9601196" cy="3648891"/>
          </a:xfrm>
        </p:spPr>
        <p:txBody>
          <a:bodyPr>
            <a:normAutofit/>
          </a:bodyPr>
          <a:lstStyle/>
          <a:p>
            <a:pPr>
              <a:buFont typeface="Wingdings" panose="05000000000000000000" pitchFamily="2" charset="2"/>
              <a:buChar char="Ø"/>
            </a:pPr>
            <a:endParaRPr lang="en-US" sz="3000" dirty="0"/>
          </a:p>
          <a:p>
            <a:pPr>
              <a:buFont typeface="Wingdings" panose="05000000000000000000" pitchFamily="2" charset="2"/>
              <a:buChar char="Ø"/>
            </a:pPr>
            <a:r>
              <a:rPr lang="en-US" sz="3000" dirty="0"/>
              <a:t>Elements Of Curriculum</a:t>
            </a:r>
          </a:p>
          <a:p>
            <a:pPr>
              <a:buFont typeface="Wingdings" panose="05000000000000000000" pitchFamily="2" charset="2"/>
              <a:buChar char="Ø"/>
            </a:pPr>
            <a:r>
              <a:rPr lang="en-US" sz="3000" dirty="0"/>
              <a:t>Curriculum Process In Pakistan</a:t>
            </a:r>
          </a:p>
          <a:p>
            <a:pPr>
              <a:buFont typeface="Wingdings" panose="05000000000000000000" pitchFamily="2" charset="2"/>
              <a:buChar char="Ø"/>
            </a:pPr>
            <a:r>
              <a:rPr lang="en-US" sz="3000" dirty="0"/>
              <a:t>Curriculum Change</a:t>
            </a:r>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b="1" dirty="0"/>
              <a:t>ELEMENTS OF CURRICULUM</a:t>
            </a:r>
            <a:br>
              <a:rPr lang="en-US" dirty="0"/>
            </a:br>
            <a:endParaRPr lang="en-US" b="1" dirty="0"/>
          </a:p>
        </p:txBody>
      </p:sp>
      <p:sp>
        <p:nvSpPr>
          <p:cNvPr id="3" name="Content Placeholder 2"/>
          <p:cNvSpPr>
            <a:spLocks noGrp="1"/>
          </p:cNvSpPr>
          <p:nvPr>
            <p:ph idx="1"/>
          </p:nvPr>
        </p:nvSpPr>
        <p:spPr/>
        <p:txBody>
          <a:bodyPr>
            <a:normAutofit/>
          </a:bodyPr>
          <a:lstStyle/>
          <a:p>
            <a:pPr marL="0" indent="0">
              <a:buNone/>
            </a:pPr>
            <a:r>
              <a:rPr lang="en-US" dirty="0"/>
              <a:t>     A curriculum consists of interconnected components that guide teaching, learning, and assessment to achieve educational goals. These elements ensure structured delivery of knowledge and skills. These elements form a cycle: objectives shape content and methods, while evaluation tests their success and informs revisions. In Pakistan's context (e.g., via PECTA or SNC), they combat rote learning by emphasizing skills over memorization.</a:t>
            </a:r>
          </a:p>
          <a:p>
            <a:pPr marL="0" indent="0">
              <a:buNone/>
            </a:pPr>
            <a:br>
              <a:rPr lang="en-US" dirty="0"/>
            </a:br>
            <a:endParaRPr lang="en-US"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ELEMENTS OF CURRICULUM</a:t>
            </a:r>
            <a:endParaRPr lang="en-US" b="1" dirty="0"/>
          </a:p>
        </p:txBody>
      </p:sp>
      <p:sp>
        <p:nvSpPr>
          <p:cNvPr id="3" name="Content Placeholder 2"/>
          <p:cNvSpPr>
            <a:spLocks noGrp="1"/>
          </p:cNvSpPr>
          <p:nvPr>
            <p:ph idx="1"/>
          </p:nvPr>
        </p:nvSpPr>
        <p:spPr>
          <a:xfrm>
            <a:off x="1090568" y="2449585"/>
            <a:ext cx="10150679" cy="3808601"/>
          </a:xfrm>
        </p:spPr>
        <p:txBody>
          <a:bodyPr>
            <a:noAutofit/>
          </a:bodyPr>
          <a:lstStyle/>
          <a:p>
            <a:pPr marL="0" indent="0" algn="ctr">
              <a:buNone/>
            </a:pPr>
            <a:r>
              <a:rPr lang="en-US" b="1" dirty="0"/>
              <a:t>Core Elements</a:t>
            </a:r>
          </a:p>
          <a:p>
            <a:pPr marL="0" indent="0">
              <a:buNone/>
            </a:pPr>
            <a:r>
              <a:rPr lang="en-US" sz="2000" b="1" dirty="0"/>
              <a:t>Objectives/Aims</a:t>
            </a:r>
            <a:r>
              <a:rPr lang="en-US" sz="2000" dirty="0"/>
              <a:t>: Define what students should know, understand, or do, often as measurable learning outcomes aligned with broader goals.</a:t>
            </a:r>
          </a:p>
          <a:p>
            <a:pPr marL="0" indent="0">
              <a:buNone/>
            </a:pPr>
            <a:r>
              <a:rPr lang="en-US" sz="2000" b="1" dirty="0"/>
              <a:t>Content/Subject Matter</a:t>
            </a:r>
            <a:r>
              <a:rPr lang="en-US" sz="2000" dirty="0"/>
              <a:t>: Specifies topics, concepts, scope (breadth), and sequence (order of presentation) to be covered.</a:t>
            </a:r>
          </a:p>
          <a:p>
            <a:pPr marL="0" indent="0">
              <a:buNone/>
            </a:pPr>
            <a:r>
              <a:rPr lang="en-US" sz="2000" b="1" dirty="0"/>
              <a:t>Learning Experiences/Methods</a:t>
            </a:r>
            <a:r>
              <a:rPr lang="en-US" sz="1800" dirty="0"/>
              <a:t>: </a:t>
            </a:r>
            <a:r>
              <a:rPr lang="en-US" sz="2000" dirty="0"/>
              <a:t>Includes teaching strategies, activities, resources, and pedagogy to engage students effectively</a:t>
            </a:r>
            <a:r>
              <a:rPr lang="en-US" dirty="0"/>
              <a:t>.</a:t>
            </a:r>
          </a:p>
          <a:p>
            <a:pPr marL="0" indent="0">
              <a:buNone/>
            </a:pPr>
            <a:r>
              <a:rPr lang="en-US" sz="2000" b="1" dirty="0"/>
              <a:t>Evaluation/Assessment</a:t>
            </a:r>
            <a:r>
              <a:rPr lang="en-US" sz="2000" dirty="0"/>
              <a:t>: Measures achievement through tests, projects, or observations, providing feedback for improvement.</a:t>
            </a:r>
          </a:p>
          <a:p>
            <a:pPr marL="0" indent="0">
              <a:buNone/>
            </a:pPr>
            <a:br>
              <a:rPr lang="en-US" sz="2800" dirty="0"/>
            </a:br>
            <a:endParaRPr lang="en-US" sz="2800"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b="1" dirty="0"/>
              <a:t>CURRICULUM PROCESS IN PAKISTAN</a:t>
            </a:r>
            <a:br>
              <a:rPr lang="en-US" dirty="0"/>
            </a:br>
            <a:endParaRPr lang="en-US" b="1" dirty="0"/>
          </a:p>
        </p:txBody>
      </p:sp>
      <p:sp>
        <p:nvSpPr>
          <p:cNvPr id="3" name="Content Placeholder 2"/>
          <p:cNvSpPr>
            <a:spLocks noGrp="1"/>
          </p:cNvSpPr>
          <p:nvPr>
            <p:ph idx="1"/>
          </p:nvPr>
        </p:nvSpPr>
        <p:spPr>
          <a:xfrm>
            <a:off x="1295401" y="2556931"/>
            <a:ext cx="9601196" cy="3991915"/>
          </a:xfrm>
        </p:spPr>
        <p:txBody>
          <a:bodyPr>
            <a:normAutofit fontScale="92500" lnSpcReduction="20000"/>
          </a:bodyPr>
          <a:lstStyle/>
          <a:p>
            <a:pPr marL="0" indent="0">
              <a:buNone/>
            </a:pPr>
            <a:r>
              <a:rPr lang="en-US" dirty="0"/>
              <a:t>   Pakistan's curriculum process involves coordinated efforts between national and provincial bodies to develop, implement, and revise educational standards from early childhood to grade 12. Post-18th Amendment, provinces handle primary responsibilities, but the National Curriculum Council (NCC), established in 2014, ensures uniformity through frameworks like the National Curriculum Framework (NCF).​</a:t>
            </a:r>
          </a:p>
          <a:p>
            <a:pPr marL="0" indent="0" algn="ctr">
              <a:buNone/>
            </a:pPr>
            <a:r>
              <a:rPr lang="en-US" sz="2600" b="1" dirty="0"/>
              <a:t>Key Institutions</a:t>
            </a:r>
          </a:p>
          <a:p>
            <a:pPr marL="0" indent="0">
              <a:buNone/>
            </a:pPr>
            <a:r>
              <a:rPr lang="en-US" dirty="0"/>
              <a:t>   The NCC, chaired by the Federal Education Minister with 58 members from provinces, universities, and stakeholders, guides national standards and frameworks. Provincial Curriculum Centers and Textbook Boards adapt these for local needs, handling syllabus development, textbook publishing, and distribution.</a:t>
            </a:r>
          </a:p>
          <a:p>
            <a:pPr marL="0" indent="0">
              <a:buNone/>
            </a:pPr>
            <a:br>
              <a:rPr lang="en-US" sz="1800" dirty="0"/>
            </a:br>
            <a:endParaRPr lang="en-US" sz="18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5" name="Text Box 4"/>
          <p:cNvSpPr txBox="1"/>
          <p:nvPr/>
        </p:nvSpPr>
        <p:spPr>
          <a:xfrm>
            <a:off x="6864985" y="483235"/>
            <a:ext cx="4064000" cy="368300"/>
          </a:xfrm>
          <a:prstGeom prst="rect">
            <a:avLst/>
          </a:prstGeom>
          <a:noFill/>
        </p:spPr>
        <p:txBody>
          <a:bodyPr wrap="square" rtlCol="0">
            <a:spAutoFit/>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CURRICULUM PROCESS IN PAKISTAN</a:t>
            </a:r>
            <a:br>
              <a:rPr lang="en-US" dirty="0"/>
            </a:br>
            <a:endParaRPr lang="en-US" b="1" dirty="0"/>
          </a:p>
        </p:txBody>
      </p:sp>
      <p:sp>
        <p:nvSpPr>
          <p:cNvPr id="3" name="Content Placeholder 2"/>
          <p:cNvSpPr>
            <a:spLocks noGrp="1"/>
          </p:cNvSpPr>
          <p:nvPr>
            <p:ph idx="1"/>
          </p:nvPr>
        </p:nvSpPr>
        <p:spPr>
          <a:xfrm>
            <a:off x="1295401" y="2556932"/>
            <a:ext cx="9601196" cy="3626154"/>
          </a:xfrm>
        </p:spPr>
        <p:txBody>
          <a:bodyPr>
            <a:noAutofit/>
          </a:bodyPr>
          <a:lstStyle/>
          <a:p>
            <a:pPr marL="0" indent="0" algn="ctr">
              <a:buNone/>
            </a:pPr>
            <a:r>
              <a:rPr lang="en-US" b="1" dirty="0"/>
              <a:t>Development Stages</a:t>
            </a:r>
          </a:p>
          <a:p>
            <a:pPr marL="0" indent="0">
              <a:buNone/>
            </a:pPr>
            <a:r>
              <a:rPr lang="en-US" dirty="0"/>
              <a:t>The process follows these core steps:</a:t>
            </a:r>
          </a:p>
          <a:p>
            <a:r>
              <a:rPr lang="en-US" dirty="0"/>
              <a:t>Evolve objectives from national policies, seminars, and research.</a:t>
            </a:r>
          </a:p>
          <a:p>
            <a:r>
              <a:rPr lang="en-US" dirty="0"/>
              <a:t>Develop scheme of studies and subject syllabi with expert input.</a:t>
            </a:r>
          </a:p>
          <a:p>
            <a:r>
              <a:rPr lang="en-US" dirty="0"/>
              <a:t>Create textbooks and instructional materials.</a:t>
            </a:r>
          </a:p>
          <a:p>
            <a:r>
              <a:rPr lang="en-US" dirty="0"/>
              <a:t>Review, approve materials, and train teachers.</a:t>
            </a:r>
          </a:p>
          <a:p>
            <a:r>
              <a:rPr lang="en-US" dirty="0"/>
              <a:t>Implement with periodic evaluation and feedback.</a:t>
            </a:r>
          </a:p>
          <a:p>
            <a:pPr marL="0" indent="0">
              <a:buNone/>
            </a:pPr>
            <a:br>
              <a:rPr lang="en-US" sz="2800" dirty="0"/>
            </a:br>
            <a:endParaRPr lang="en-US" sz="2800"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CURRICULUM PROCESS IN PAKISTAN</a:t>
            </a:r>
            <a:br>
              <a:rPr lang="en-US" dirty="0"/>
            </a:b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B8160873-44FE-290B-EAE7-4DA8D0A0F60B}"/>
              </a:ext>
            </a:extLst>
          </p:cNvPr>
          <p:cNvSpPr>
            <a:spLocks noGrp="1"/>
          </p:cNvSpPr>
          <p:nvPr>
            <p:ph idx="1"/>
          </p:nvPr>
        </p:nvSpPr>
        <p:spPr>
          <a:xfrm>
            <a:off x="1295401" y="2556931"/>
            <a:ext cx="9601196" cy="3669697"/>
          </a:xfrm>
        </p:spPr>
        <p:txBody>
          <a:bodyPr>
            <a:normAutofit fontScale="77500" lnSpcReduction="20000"/>
          </a:bodyPr>
          <a:lstStyle/>
          <a:p>
            <a:pPr marL="0" indent="0" algn="ctr">
              <a:buNone/>
            </a:pPr>
            <a:r>
              <a:rPr lang="en-US" sz="2800" b="1" dirty="0"/>
              <a:t>National Framework Guidelines</a:t>
            </a:r>
          </a:p>
          <a:p>
            <a:pPr marL="0" indent="0">
              <a:buNone/>
            </a:pPr>
            <a:r>
              <a:rPr lang="en-US" dirty="0"/>
              <a:t>The NCF outlines foundations (ideology, aims), content selection, organization, delivery, and assessment, emphasizing inclusivity, 21st-century skills, and alignment with constitutional values. It addresses challenges like post-devolution divergence by promoting minimum standards, teacher training modules, and harmonization mechanisms.​</a:t>
            </a:r>
          </a:p>
          <a:p>
            <a:pPr marL="0" indent="0" algn="ctr">
              <a:buNone/>
            </a:pPr>
            <a:r>
              <a:rPr lang="en-US" sz="2800" b="1" dirty="0"/>
              <a:t>Recent Achievements</a:t>
            </a:r>
          </a:p>
          <a:p>
            <a:pPr marL="0" indent="0">
              <a:buNone/>
            </a:pPr>
            <a:r>
              <a:rPr lang="en-US" dirty="0"/>
              <a:t>Since 2016, NCC has produced NCP Standards (ECE (</a:t>
            </a:r>
            <a:r>
              <a:rPr lang="en-US" b="1" dirty="0"/>
              <a:t>Early Childhood Education)</a:t>
            </a:r>
            <a:r>
              <a:rPr lang="en-US" dirty="0"/>
              <a:t>–Grade 12), ICT</a:t>
            </a:r>
            <a:r>
              <a:rPr lang="en-US" b="1" dirty="0"/>
              <a:t> </a:t>
            </a:r>
            <a:r>
              <a:rPr lang="en-US" dirty="0"/>
              <a:t>(</a:t>
            </a:r>
            <a:r>
              <a:rPr lang="en-US" b="1" dirty="0"/>
              <a:t>Information and </a:t>
            </a:r>
            <a:r>
              <a:rPr lang="en-US" b="1" dirty="0">
                <a:hlinkClick r:id="rId3"/>
              </a:rPr>
              <a:t>Communications Technology</a:t>
            </a:r>
            <a:r>
              <a:rPr lang="en-US" b="1" dirty="0"/>
              <a:t>)</a:t>
            </a:r>
            <a:r>
              <a:rPr lang="en-US" dirty="0"/>
              <a:t> curricula, values supplements, and assessment frameworks, with ongoing work on secondary textbooks. Reviews occur every 5–10 years, involving stakeholder consultations.</a:t>
            </a:r>
          </a:p>
          <a:p>
            <a:pPr marL="0" indent="0">
              <a:buNone/>
            </a:pPr>
            <a:br>
              <a:rPr lang="en-US" sz="2800" dirty="0"/>
            </a:br>
            <a:endParaRPr lang="en-US" sz="2600" b="1" u="sng"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137</TotalTime>
  <Words>776</Words>
  <Application>Microsoft Office PowerPoint</Application>
  <PresentationFormat>Widescreen</PresentationFormat>
  <Paragraphs>54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Book Antiqua</vt:lpstr>
      <vt:lpstr>Garamond</vt:lpstr>
      <vt:lpstr>Wingdings</vt:lpstr>
      <vt:lpstr>Organic</vt:lpstr>
      <vt:lpstr>بسم اللہ الرحمٰن الرحیم</vt:lpstr>
      <vt:lpstr>PowerPoint Presentation</vt:lpstr>
      <vt:lpstr>FOUNDATIONS OF EDUCATION</vt:lpstr>
      <vt:lpstr>CURRICULUM DEVELOPMENT</vt:lpstr>
      <vt:lpstr> ELEMENTS OF CURRICULUM </vt:lpstr>
      <vt:lpstr>ELEMENTS OF CURRICULUM</vt:lpstr>
      <vt:lpstr> CURRICULUM PROCESS IN PAKISTAN </vt:lpstr>
      <vt:lpstr> CURRICULUM PROCESS IN PAKISTAN </vt:lpstr>
      <vt:lpstr> CURRICULUM PROCESS IN PAKISTAN </vt:lpstr>
      <vt:lpstr> CURRICULUM CHANGE </vt:lpstr>
      <vt:lpstr>CURRICULUM CHANGE</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32</cp:revision>
  <dcterms:created xsi:type="dcterms:W3CDTF">2025-11-19T16:25:00Z</dcterms:created>
  <dcterms:modified xsi:type="dcterms:W3CDTF">2026-03-19T11:22:46Z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