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7"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modSld">
      <pc:chgData name="Abdullah Makhdoom" userId="51cc0cc03b02bac5" providerId="LiveId" clId="{3BAF0525-3969-4EA5-9CE8-9E993610D441}" dt="2026-03-19T10:42:47.773" v="335"/>
      <pc:docMkLst>
        <pc:docMk/>
      </pc:docMkLst>
      <pc:sldChg chg="modSp mod">
        <pc:chgData name="Abdullah Makhdoom" userId="51cc0cc03b02bac5" providerId="LiveId" clId="{3BAF0525-3969-4EA5-9CE8-9E993610D441}" dt="2026-03-18T11:13:37.468" v="41" actId="20577"/>
        <pc:sldMkLst>
          <pc:docMk/>
          <pc:sldMk cId="0" sldId="256"/>
        </pc:sldMkLst>
        <pc:spChg chg="mod">
          <ac:chgData name="Abdullah Makhdoom" userId="51cc0cc03b02bac5" providerId="LiveId" clId="{3BAF0525-3969-4EA5-9CE8-9E993610D441}" dt="2026-03-18T11:13:06.938" v="24" actId="20577"/>
          <ac:spMkLst>
            <pc:docMk/>
            <pc:sldMk cId="0" sldId="256"/>
            <ac:spMk id="2" creationId="{00000000-0000-0000-0000-000000000000}"/>
          </ac:spMkLst>
        </pc:spChg>
        <pc:spChg chg="mod">
          <ac:chgData name="Abdullah Makhdoom" userId="51cc0cc03b02bac5" providerId="LiveId" clId="{3BAF0525-3969-4EA5-9CE8-9E993610D441}" dt="2026-03-18T11:13:37.468" v="41" actId="20577"/>
          <ac:spMkLst>
            <pc:docMk/>
            <pc:sldMk cId="0" sldId="256"/>
            <ac:spMk id="3" creationId="{00000000-0000-0000-0000-000000000000}"/>
          </ac:spMkLst>
        </pc:spChg>
      </pc:sldChg>
      <pc:sldChg chg="modSp mod">
        <pc:chgData name="Abdullah Makhdoom" userId="51cc0cc03b02bac5" providerId="LiveId" clId="{3BAF0525-3969-4EA5-9CE8-9E993610D441}" dt="2026-03-18T11:17:12.546" v="147" actId="20577"/>
        <pc:sldMkLst>
          <pc:docMk/>
          <pc:sldMk cId="0" sldId="258"/>
        </pc:sldMkLst>
        <pc:spChg chg="mod">
          <ac:chgData name="Abdullah Makhdoom" userId="51cc0cc03b02bac5" providerId="LiveId" clId="{3BAF0525-3969-4EA5-9CE8-9E993610D441}" dt="2026-03-18T11:14:55.296" v="70" actId="27636"/>
          <ac:spMkLst>
            <pc:docMk/>
            <pc:sldMk cId="0" sldId="258"/>
            <ac:spMk id="2" creationId="{00000000-0000-0000-0000-000000000000}"/>
          </ac:spMkLst>
        </pc:spChg>
        <pc:spChg chg="mod">
          <ac:chgData name="Abdullah Makhdoom" userId="51cc0cc03b02bac5" providerId="LiveId" clId="{3BAF0525-3969-4EA5-9CE8-9E993610D441}" dt="2026-03-18T11:17:12.546" v="147" actId="20577"/>
          <ac:spMkLst>
            <pc:docMk/>
            <pc:sldMk cId="0" sldId="258"/>
            <ac:spMk id="3" creationId="{00000000-0000-0000-0000-000000000000}"/>
          </ac:spMkLst>
        </pc:spChg>
      </pc:sldChg>
      <pc:sldChg chg="modSp mod">
        <pc:chgData name="Abdullah Makhdoom" userId="51cc0cc03b02bac5" providerId="LiveId" clId="{3BAF0525-3969-4EA5-9CE8-9E993610D441}" dt="2026-03-18T11:19:56.832" v="156" actId="122"/>
        <pc:sldMkLst>
          <pc:docMk/>
          <pc:sldMk cId="0" sldId="259"/>
        </pc:sldMkLst>
        <pc:spChg chg="mod">
          <ac:chgData name="Abdullah Makhdoom" userId="51cc0cc03b02bac5" providerId="LiveId" clId="{3BAF0525-3969-4EA5-9CE8-9E993610D441}" dt="2026-03-18T11:18:16.999" v="149" actId="27636"/>
          <ac:spMkLst>
            <pc:docMk/>
            <pc:sldMk cId="0" sldId="259"/>
            <ac:spMk id="2" creationId="{00000000-0000-0000-0000-000000000000}"/>
          </ac:spMkLst>
        </pc:spChg>
        <pc:spChg chg="mod">
          <ac:chgData name="Abdullah Makhdoom" userId="51cc0cc03b02bac5" providerId="LiveId" clId="{3BAF0525-3969-4EA5-9CE8-9E993610D441}" dt="2026-03-18T11:19:56.832" v="156" actId="122"/>
          <ac:spMkLst>
            <pc:docMk/>
            <pc:sldMk cId="0" sldId="259"/>
            <ac:spMk id="3" creationId="{00000000-0000-0000-0000-000000000000}"/>
          </ac:spMkLst>
        </pc:spChg>
      </pc:sldChg>
      <pc:sldChg chg="modSp mod">
        <pc:chgData name="Abdullah Makhdoom" userId="51cc0cc03b02bac5" providerId="LiveId" clId="{3BAF0525-3969-4EA5-9CE8-9E993610D441}" dt="2026-03-19T10:12:08.665" v="170"/>
        <pc:sldMkLst>
          <pc:docMk/>
          <pc:sldMk cId="0" sldId="260"/>
        </pc:sldMkLst>
        <pc:spChg chg="mod">
          <ac:chgData name="Abdullah Makhdoom" userId="51cc0cc03b02bac5" providerId="LiveId" clId="{3BAF0525-3969-4EA5-9CE8-9E993610D441}" dt="2026-03-19T10:12:08.665" v="170"/>
          <ac:spMkLst>
            <pc:docMk/>
            <pc:sldMk cId="0" sldId="260"/>
            <ac:spMk id="2" creationId="{00000000-0000-0000-0000-000000000000}"/>
          </ac:spMkLst>
        </pc:spChg>
        <pc:spChg chg="mod">
          <ac:chgData name="Abdullah Makhdoom" userId="51cc0cc03b02bac5" providerId="LiveId" clId="{3BAF0525-3969-4EA5-9CE8-9E993610D441}" dt="2026-03-19T10:09:03.308" v="165" actId="122"/>
          <ac:spMkLst>
            <pc:docMk/>
            <pc:sldMk cId="0" sldId="260"/>
            <ac:spMk id="3" creationId="{00000000-0000-0000-0000-000000000000}"/>
          </ac:spMkLst>
        </pc:spChg>
      </pc:sldChg>
      <pc:sldChg chg="modSp mod">
        <pc:chgData name="Abdullah Makhdoom" userId="51cc0cc03b02bac5" providerId="LiveId" clId="{3BAF0525-3969-4EA5-9CE8-9E993610D441}" dt="2026-03-19T10:12:56.897" v="182" actId="20577"/>
        <pc:sldMkLst>
          <pc:docMk/>
          <pc:sldMk cId="0" sldId="261"/>
        </pc:sldMkLst>
        <pc:spChg chg="mod">
          <ac:chgData name="Abdullah Makhdoom" userId="51cc0cc03b02bac5" providerId="LiveId" clId="{3BAF0525-3969-4EA5-9CE8-9E993610D441}" dt="2026-03-19T10:12:23.089" v="171"/>
          <ac:spMkLst>
            <pc:docMk/>
            <pc:sldMk cId="0" sldId="261"/>
            <ac:spMk id="2" creationId="{00000000-0000-0000-0000-000000000000}"/>
          </ac:spMkLst>
        </pc:spChg>
        <pc:spChg chg="mod">
          <ac:chgData name="Abdullah Makhdoom" userId="51cc0cc03b02bac5" providerId="LiveId" clId="{3BAF0525-3969-4EA5-9CE8-9E993610D441}" dt="2026-03-19T10:12:56.897" v="182" actId="20577"/>
          <ac:spMkLst>
            <pc:docMk/>
            <pc:sldMk cId="0" sldId="261"/>
            <ac:spMk id="3" creationId="{00000000-0000-0000-0000-000000000000}"/>
          </ac:spMkLst>
        </pc:spChg>
      </pc:sldChg>
      <pc:sldChg chg="modSp mod">
        <pc:chgData name="Abdullah Makhdoom" userId="51cc0cc03b02bac5" providerId="LiveId" clId="{3BAF0525-3969-4EA5-9CE8-9E993610D441}" dt="2026-03-19T10:16:22.254" v="202" actId="122"/>
        <pc:sldMkLst>
          <pc:docMk/>
          <pc:sldMk cId="0" sldId="262"/>
        </pc:sldMkLst>
        <pc:spChg chg="mod">
          <ac:chgData name="Abdullah Makhdoom" userId="51cc0cc03b02bac5" providerId="LiveId" clId="{3BAF0525-3969-4EA5-9CE8-9E993610D441}" dt="2026-03-19T10:13:43.460" v="187"/>
          <ac:spMkLst>
            <pc:docMk/>
            <pc:sldMk cId="0" sldId="262"/>
            <ac:spMk id="2" creationId="{00000000-0000-0000-0000-000000000000}"/>
          </ac:spMkLst>
        </pc:spChg>
        <pc:spChg chg="mod">
          <ac:chgData name="Abdullah Makhdoom" userId="51cc0cc03b02bac5" providerId="LiveId" clId="{3BAF0525-3969-4EA5-9CE8-9E993610D441}" dt="2026-03-19T10:16:22.254" v="202" actId="122"/>
          <ac:spMkLst>
            <pc:docMk/>
            <pc:sldMk cId="0" sldId="262"/>
            <ac:spMk id="3" creationId="{00000000-0000-0000-0000-000000000000}"/>
          </ac:spMkLst>
        </pc:spChg>
      </pc:sldChg>
      <pc:sldChg chg="modSp mod">
        <pc:chgData name="Abdullah Makhdoom" userId="51cc0cc03b02bac5" providerId="LiveId" clId="{3BAF0525-3969-4EA5-9CE8-9E993610D441}" dt="2026-03-19T10:29:26.733" v="266" actId="20577"/>
        <pc:sldMkLst>
          <pc:docMk/>
          <pc:sldMk cId="0" sldId="264"/>
        </pc:sldMkLst>
        <pc:spChg chg="mod">
          <ac:chgData name="Abdullah Makhdoom" userId="51cc0cc03b02bac5" providerId="LiveId" clId="{3BAF0525-3969-4EA5-9CE8-9E993610D441}" dt="2026-03-19T10:20:33.088" v="218"/>
          <ac:spMkLst>
            <pc:docMk/>
            <pc:sldMk cId="0" sldId="264"/>
            <ac:spMk id="2" creationId="{00000000-0000-0000-0000-000000000000}"/>
          </ac:spMkLst>
        </pc:spChg>
        <pc:spChg chg="mod">
          <ac:chgData name="Abdullah Makhdoom" userId="51cc0cc03b02bac5" providerId="LiveId" clId="{3BAF0525-3969-4EA5-9CE8-9E993610D441}" dt="2026-03-19T10:29:26.733" v="266" actId="20577"/>
          <ac:spMkLst>
            <pc:docMk/>
            <pc:sldMk cId="0" sldId="264"/>
            <ac:spMk id="6" creationId="{31351603-2A85-8F17-C359-9C970FA15F72}"/>
          </ac:spMkLst>
        </pc:spChg>
      </pc:sldChg>
      <pc:sldChg chg="modSp mod">
        <pc:chgData name="Abdullah Makhdoom" userId="51cc0cc03b02bac5" providerId="LiveId" clId="{3BAF0525-3969-4EA5-9CE8-9E993610D441}" dt="2026-03-19T10:19:50.702" v="213"/>
        <pc:sldMkLst>
          <pc:docMk/>
          <pc:sldMk cId="0" sldId="269"/>
        </pc:sldMkLst>
        <pc:spChg chg="mod">
          <ac:chgData name="Abdullah Makhdoom" userId="51cc0cc03b02bac5" providerId="LiveId" clId="{3BAF0525-3969-4EA5-9CE8-9E993610D441}" dt="2026-03-19T10:19:50.702" v="213"/>
          <ac:spMkLst>
            <pc:docMk/>
            <pc:sldMk cId="0" sldId="269"/>
            <ac:spMk id="2" creationId="{00000000-0000-0000-0000-000000000000}"/>
          </ac:spMkLst>
        </pc:spChg>
        <pc:spChg chg="mod">
          <ac:chgData name="Abdullah Makhdoom" userId="51cc0cc03b02bac5" providerId="LiveId" clId="{3BAF0525-3969-4EA5-9CE8-9E993610D441}" dt="2026-03-19T10:19:32.478" v="212" actId="113"/>
          <ac:spMkLst>
            <pc:docMk/>
            <pc:sldMk cId="0" sldId="269"/>
            <ac:spMk id="6" creationId="{B8160873-44FE-290B-EAE7-4DA8D0A0F60B}"/>
          </ac:spMkLst>
        </pc:spChg>
      </pc:sldChg>
      <pc:sldChg chg="modSp mod">
        <pc:chgData name="Abdullah Makhdoom" userId="51cc0cc03b02bac5" providerId="LiveId" clId="{3BAF0525-3969-4EA5-9CE8-9E993610D441}" dt="2026-03-19T10:31:09.924" v="280" actId="20577"/>
        <pc:sldMkLst>
          <pc:docMk/>
          <pc:sldMk cId="678857513" sldId="272"/>
        </pc:sldMkLst>
        <pc:spChg chg="mod">
          <ac:chgData name="Abdullah Makhdoom" userId="51cc0cc03b02bac5" providerId="LiveId" clId="{3BAF0525-3969-4EA5-9CE8-9E993610D441}" dt="2026-03-19T10:30:40.425" v="269"/>
          <ac:spMkLst>
            <pc:docMk/>
            <pc:sldMk cId="678857513" sldId="272"/>
            <ac:spMk id="2" creationId="{7F3C9DF3-C889-8524-89FD-66BFCEE0DD02}"/>
          </ac:spMkLst>
        </pc:spChg>
        <pc:spChg chg="mod">
          <ac:chgData name="Abdullah Makhdoom" userId="51cc0cc03b02bac5" providerId="LiveId" clId="{3BAF0525-3969-4EA5-9CE8-9E993610D441}" dt="2026-03-19T10:31:09.924" v="280" actId="20577"/>
          <ac:spMkLst>
            <pc:docMk/>
            <pc:sldMk cId="678857513" sldId="272"/>
            <ac:spMk id="3" creationId="{93D91744-4A94-00E9-3562-234E8F0459DB}"/>
          </ac:spMkLst>
        </pc:spChg>
      </pc:sldChg>
      <pc:sldChg chg="modSp mod">
        <pc:chgData name="Abdullah Makhdoom" userId="51cc0cc03b02bac5" providerId="LiveId" clId="{3BAF0525-3969-4EA5-9CE8-9E993610D441}" dt="2026-03-19T10:35:50.833" v="301"/>
        <pc:sldMkLst>
          <pc:docMk/>
          <pc:sldMk cId="3654876306" sldId="273"/>
        </pc:sldMkLst>
        <pc:spChg chg="mod">
          <ac:chgData name="Abdullah Makhdoom" userId="51cc0cc03b02bac5" providerId="LiveId" clId="{3BAF0525-3969-4EA5-9CE8-9E993610D441}" dt="2026-03-19T10:31:45.365" v="299" actId="113"/>
          <ac:spMkLst>
            <pc:docMk/>
            <pc:sldMk cId="3654876306" sldId="273"/>
            <ac:spMk id="2" creationId="{5220B716-74CE-6B4E-2398-E3E6CD8CE3FA}"/>
          </ac:spMkLst>
        </pc:spChg>
        <pc:spChg chg="mod">
          <ac:chgData name="Abdullah Makhdoom" userId="51cc0cc03b02bac5" providerId="LiveId" clId="{3BAF0525-3969-4EA5-9CE8-9E993610D441}" dt="2026-03-19T10:35:50.833" v="301"/>
          <ac:spMkLst>
            <pc:docMk/>
            <pc:sldMk cId="3654876306" sldId="273"/>
            <ac:spMk id="3" creationId="{C39F5A21-C6EB-5680-0246-3BD2601D10CB}"/>
          </ac:spMkLst>
        </pc:spChg>
      </pc:sldChg>
      <pc:sldChg chg="modSp mod">
        <pc:chgData name="Abdullah Makhdoom" userId="51cc0cc03b02bac5" providerId="LiveId" clId="{3BAF0525-3969-4EA5-9CE8-9E993610D441}" dt="2026-03-19T10:40:36.251" v="322" actId="20577"/>
        <pc:sldMkLst>
          <pc:docMk/>
          <pc:sldMk cId="480287355" sldId="274"/>
        </pc:sldMkLst>
        <pc:spChg chg="mod">
          <ac:chgData name="Abdullah Makhdoom" userId="51cc0cc03b02bac5" providerId="LiveId" clId="{3BAF0525-3969-4EA5-9CE8-9E993610D441}" dt="2026-03-19T10:36:55.258" v="302"/>
          <ac:spMkLst>
            <pc:docMk/>
            <pc:sldMk cId="480287355" sldId="274"/>
            <ac:spMk id="2" creationId="{6CCC3C3A-D0E4-1832-E6AB-FC5672CCB865}"/>
          </ac:spMkLst>
        </pc:spChg>
        <pc:spChg chg="mod">
          <ac:chgData name="Abdullah Makhdoom" userId="51cc0cc03b02bac5" providerId="LiveId" clId="{3BAF0525-3969-4EA5-9CE8-9E993610D441}" dt="2026-03-19T10:40:36.251" v="322" actId="20577"/>
          <ac:spMkLst>
            <pc:docMk/>
            <pc:sldMk cId="480287355" sldId="274"/>
            <ac:spMk id="3" creationId="{FED9DB31-EB60-2544-FB81-25ED1E573BA0}"/>
          </ac:spMkLst>
        </pc:spChg>
      </pc:sldChg>
      <pc:sldChg chg="modSp mod">
        <pc:chgData name="Abdullah Makhdoom" userId="51cc0cc03b02bac5" providerId="LiveId" clId="{3BAF0525-3969-4EA5-9CE8-9E993610D441}" dt="2026-03-19T10:42:47.773" v="335"/>
        <pc:sldMkLst>
          <pc:docMk/>
          <pc:sldMk cId="2758347771" sldId="275"/>
        </pc:sldMkLst>
        <pc:spChg chg="mod">
          <ac:chgData name="Abdullah Makhdoom" userId="51cc0cc03b02bac5" providerId="LiveId" clId="{3BAF0525-3969-4EA5-9CE8-9E993610D441}" dt="2026-03-19T10:42:47.773" v="335"/>
          <ac:spMkLst>
            <pc:docMk/>
            <pc:sldMk cId="2758347771" sldId="275"/>
            <ac:spMk id="2" creationId="{17D03B78-0B67-D131-DBD3-47B3BABEA5A8}"/>
          </ac:spMkLst>
        </pc:spChg>
        <pc:spChg chg="mod">
          <ac:chgData name="Abdullah Makhdoom" userId="51cc0cc03b02bac5" providerId="LiveId" clId="{3BAF0525-3969-4EA5-9CE8-9E993610D441}" dt="2026-03-19T10:42:18.283" v="334" actId="122"/>
          <ac:spMkLst>
            <pc:docMk/>
            <pc:sldMk cId="2758347771" sldId="275"/>
            <ac:spMk id="3" creationId="{3DF484DD-415A-E3F0-7978-AFE30300EC3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q=Scholastic+Aptitude+Test&amp;sca_esv=ae95eeef493796b7&amp;sxsrf=ANbL-n4lK19glK2NXbTXDeqHTB5XZKbnSA%3A1773915923075&amp;ei=E8-7ae6jBKPInsEPqKnEqQw&amp;biw=1920&amp;bih=953&amp;ved=2ahUKEwifzpb136uTAxXeK_sDHUqQEWoQgK4QegYIAQgAEAQ&amp;uact=5&amp;oq=sat++stands+for&amp;gs_lp=Egxnd3Mtd2l6LXNlcnAiD3NhdCAgc3RhbmRzIGZvcjIKEAAYgAQYigUYQzIFEAAYgAQyBRAAGIAEMgUQABiABDIGEAAYFhgeMgYQABgWGB4yBhAAGBYYHjIGEAAYFhgeMgYQABgWGB4yBhAAGBYYHkjqelDDEliZdnABeAGQAQCYAbgCoAHDG6oBBjItMTQuMbgBA8gBAPgBAZgCEKAC2x3CAgoQABhHGNYEGLADwgINEAAYgAQYigUYQxiwA8ICDRAAGIAEGIoFGEMYsQOYAwCIBgGQBgqSBwgxLjAuMTMuMqAHnU-yBwYyLTEzLjK4B8gdwgcIMi0yLjExLjPIB94BgAgB&amp;sclient=gws-wiz-serp"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google.com/search?q=Scholastic+Assessment+Test&amp;sca_esv=ae95eeef493796b7&amp;sxsrf=ANbL-n4lK19glK2NXbTXDeqHTB5XZKbnSA%3A1773915923075&amp;ei=E8-7ae6jBKPInsEPqKnEqQw&amp;biw=1920&amp;bih=953&amp;ved=2ahUKEwifzpb136uTAxXeK_sDHUqQEWoQgK4QegYIAQgAEAU&amp;uact=5&amp;oq=sat++stands+for&amp;gs_lp=Egxnd3Mtd2l6LXNlcnAiD3NhdCAgc3RhbmRzIGZvcjIKEAAYgAQYigUYQzIFEAAYgAQyBRAAGIAEMgUQABiABDIGEAAYFhgeMgYQABgWGB4yBhAAGBYYHjIGEAAYFhgeMgYQABgWGB4yBhAAGBYYHkjqelDDEliZdnABeAGQAQCYAbgCoAHDG6oBBjItMTQuMbgBA8gBAPgBAZgCEKAC2x3CAgoQABhHGNYEGLADwgINEAAYgAQYigUYQxiwA8ICDRAAGIAEGIoFGEMYsQOYAwCIBgGQBgqSBwgxLjAuMTMuMqAHnU-yBwYyLTEzLjK4B8gdwgcIMi0yLjExLjPIB94BgAgB&amp;sclient=gws-wiz-ser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HIGHER EDUCATION</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92500" lnSpcReduction="20000"/>
          </a:bodyPr>
          <a:lstStyle/>
          <a:p>
            <a:pPr marL="0" indent="0" algn="ctr">
              <a:buNone/>
            </a:pPr>
            <a:r>
              <a:rPr lang="en-US" sz="2600" b="1" dirty="0"/>
              <a:t>Key Structure</a:t>
            </a:r>
          </a:p>
          <a:p>
            <a:pPr marL="0" indent="0">
              <a:buNone/>
            </a:pPr>
            <a:r>
              <a:rPr lang="en-US" dirty="0"/>
              <a:t>   Pakistan's higher education system, regulated by the Higher Education Commission (HEC) since 2002, offers degrees from bachelor's to PhD across over 250 universities. Programs follow HSSC: 4-year BS degrees, 1-2 year MS/MPhil, and 3-5 year PhDs under the 8-level Pakistan Qualifications Framework (PQF). Institutions split into public (e.g., Quaid-</a:t>
            </a:r>
            <a:r>
              <a:rPr lang="en-US" dirty="0" err="1"/>
              <a:t>i</a:t>
            </a:r>
            <a:r>
              <a:rPr lang="en-US" dirty="0"/>
              <a:t>-Azam University, Punjab University), private, and affiliated colleges; entry via merit, entry tests like </a:t>
            </a:r>
            <a:r>
              <a:rPr lang="en-US" sz="2200" dirty="0"/>
              <a:t>SAT[</a:t>
            </a:r>
            <a:r>
              <a:rPr lang="en-US" sz="2200" dirty="0">
                <a:solidFill>
                  <a:schemeClr val="tx1"/>
                </a:solidFill>
                <a:hlinkClick r:id="rId3">
                  <a:extLst>
                    <a:ext uri="{A12FA001-AC4F-418D-AE19-62706E023703}">
                      <ahyp:hlinkClr xmlns:ahyp="http://schemas.microsoft.com/office/drawing/2018/hyperlinkcolor" val="tx"/>
                    </a:ext>
                  </a:extLst>
                </a:hlinkClick>
              </a:rPr>
              <a:t>Scholastic</a:t>
            </a:r>
            <a:r>
              <a:rPr lang="en-US" dirty="0">
                <a:solidFill>
                  <a:srgbClr val="A8BF4D"/>
                </a:solidFill>
                <a:hlinkClick r:id="rId3">
                  <a:extLst>
                    <a:ext uri="{A12FA001-AC4F-418D-AE19-62706E023703}">
                      <ahyp:hlinkClr xmlns:ahyp="http://schemas.microsoft.com/office/drawing/2018/hyperlinkcolor" val="tx"/>
                    </a:ext>
                  </a:extLst>
                </a:hlinkClick>
              </a:rPr>
              <a:t> </a:t>
            </a:r>
            <a:r>
              <a:rPr lang="en-US" dirty="0">
                <a:solidFill>
                  <a:schemeClr val="tx1"/>
                </a:solidFill>
                <a:hlinkClick r:id="rId3">
                  <a:extLst>
                    <a:ext uri="{A12FA001-AC4F-418D-AE19-62706E023703}">
                      <ahyp:hlinkClr xmlns:ahyp="http://schemas.microsoft.com/office/drawing/2018/hyperlinkcolor" val="tx"/>
                    </a:ext>
                  </a:extLst>
                </a:hlinkClick>
              </a:rPr>
              <a:t>Aptitude Test</a:t>
            </a:r>
            <a:r>
              <a:rPr lang="en-US" dirty="0">
                <a:solidFill>
                  <a:schemeClr val="tx1"/>
                </a:solidFill>
              </a:rPr>
              <a:t> </a:t>
            </a:r>
            <a:r>
              <a:rPr lang="en-US" dirty="0"/>
              <a:t>(1925) and later the </a:t>
            </a:r>
            <a:r>
              <a:rPr lang="en-US" dirty="0">
                <a:solidFill>
                  <a:schemeClr val="tx1"/>
                </a:solidFill>
                <a:hlinkClick r:id="rId4">
                  <a:extLst>
                    <a:ext uri="{A12FA001-AC4F-418D-AE19-62706E023703}">
                      <ahyp:hlinkClr xmlns:ahyp="http://schemas.microsoft.com/office/drawing/2018/hyperlinkcolor" val="tx"/>
                    </a:ext>
                  </a:extLst>
                </a:hlinkClick>
              </a:rPr>
              <a:t>Scholastic Assessment Test</a:t>
            </a:r>
            <a:r>
              <a:rPr lang="en-US" dirty="0">
                <a:solidFill>
                  <a:schemeClr val="tx1"/>
                </a:solidFill>
              </a:rPr>
              <a:t> </a:t>
            </a:r>
            <a:r>
              <a:rPr lang="en-US" dirty="0"/>
              <a:t>(1994)] or subject-specific exams.</a:t>
            </a:r>
          </a:p>
          <a:p>
            <a:pPr marL="0" indent="0">
              <a:buNone/>
            </a:pPr>
            <a:br>
              <a:rPr lang="en-US" sz="2800" dirty="0"/>
            </a:b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US" b="1" dirty="0"/>
              <a:t>HIGHER EDUCATION</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lnSpcReduction="10000"/>
          </a:bodyPr>
          <a:lstStyle/>
          <a:p>
            <a:pPr marL="0" indent="0" algn="ctr">
              <a:buNone/>
            </a:pPr>
            <a:r>
              <a:rPr lang="en-US" b="1" dirty="0"/>
              <a:t>Enrollment and Scale</a:t>
            </a:r>
          </a:p>
          <a:p>
            <a:pPr marL="0" indent="0">
              <a:buNone/>
            </a:pPr>
            <a:r>
              <a:rPr lang="en-US" dirty="0"/>
              <a:t>   Over 2.5 million students enroll, with gross tertiary rate at 12-15%, concentrated in urban Punjab and Sindh; women now exceed 50% in many fields.</a:t>
            </a:r>
          </a:p>
          <a:p>
            <a:pPr marL="0" indent="0" algn="ctr">
              <a:buNone/>
            </a:pPr>
            <a:r>
              <a:rPr lang="en-US" b="1" dirty="0"/>
              <a:t>Major Challenges</a:t>
            </a:r>
          </a:p>
          <a:p>
            <a:pPr marL="0" indent="0">
              <a:buNone/>
            </a:pPr>
            <a:r>
              <a:rPr lang="en-US" dirty="0"/>
              <a:t>   Funding stagnates at low GDP share (under 0.3%), causing faculty shortages and infrastructure gaps; skill mismatches plague graduates amid 209 DAIs expanding to 300 by 2025.</a:t>
            </a:r>
          </a:p>
          <a:p>
            <a:pPr marL="0" indent="0" algn="r">
              <a:buNone/>
            </a:pP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US" b="1" dirty="0"/>
              <a:t>EXAMINATION SYSTEM</a:t>
            </a:r>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p:txBody>
          <a:bodyPr>
            <a:normAutofit/>
          </a:bodyPr>
          <a:lstStyle/>
          <a:p>
            <a:r>
              <a:rPr lang="en-US" b="1" dirty="0"/>
              <a:t>PECTA</a:t>
            </a:r>
            <a:r>
              <a:rPr lang="en-US" dirty="0"/>
              <a:t>, or </a:t>
            </a:r>
            <a:r>
              <a:rPr lang="en-US" b="1" dirty="0"/>
              <a:t>Punjab Education Curriculum Training and Assessment Authority</a:t>
            </a:r>
            <a:r>
              <a:rPr lang="en-US" dirty="0"/>
              <a:t>, is Punjab province's unified body for school education reforms.</a:t>
            </a:r>
          </a:p>
          <a:p>
            <a:r>
              <a:rPr lang="en-US" dirty="0"/>
              <a:t> Conducts standardized exams (e.g., Grade 5 LSA, revived Grade 8 exams March 9-12, 2026) and promotes School-Based Assessments (SBA) via item banks to measure learning outcomes aligned with Single National Curriculum (SNC).</a:t>
            </a:r>
            <a:br>
              <a:rPr lang="en-US" dirty="0"/>
            </a:b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lstStyle/>
          <a:p>
            <a:r>
              <a:rPr lang="en-US" b="1" dirty="0"/>
              <a:t>EXAMINATION SYSTEM</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fontScale="92500" lnSpcReduction="10000"/>
          </a:bodyPr>
          <a:lstStyle/>
          <a:p>
            <a:pPr marL="0" indent="0">
              <a:buNone/>
            </a:pPr>
            <a:r>
              <a:rPr lang="en-US" dirty="0"/>
              <a:t>   Pakistan's examination system primarily relies on high-stakes board-conducted tests at key stages, blending internal school assessments with external evaluations.</a:t>
            </a:r>
          </a:p>
          <a:p>
            <a:pPr marL="0" indent="0" algn="ctr">
              <a:buNone/>
            </a:pPr>
            <a:r>
              <a:rPr lang="en-US" sz="2600" b="1" dirty="0"/>
              <a:t>Core Structure</a:t>
            </a:r>
          </a:p>
          <a:p>
            <a:pPr marL="0" indent="0">
              <a:buNone/>
            </a:pPr>
            <a:r>
              <a:rPr lang="en-US" dirty="0"/>
              <a:t>   Three parallel systems exist: local Matric (SSC, grades 9-10) and Intermediate (HSSC, grades 11-12) via provincial/Federal Boards; Cambridge O/A Levels; and limited IB programs. Exams feature objective MCQs (20%), short answers, and essays, with sciences adding OSPE/OSCE practicals; results use a 10-point GPA scale (A++ to Fail) since 2024. Higher education employs semester systems, entry tests (MDCAT/ECAT/LAT), and HEC-regulated evaluations.</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lstStyle/>
          <a:p>
            <a:r>
              <a:rPr lang="en-US" b="1" dirty="0"/>
              <a:t>EXAMINATION SYSTEM</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normAutofit fontScale="70000" lnSpcReduction="20000"/>
          </a:bodyPr>
          <a:lstStyle/>
          <a:p>
            <a:pPr marL="0" indent="0" algn="ctr">
              <a:buNone/>
            </a:pPr>
            <a:r>
              <a:rPr lang="en-US" sz="3400" b="1" dirty="0"/>
              <a:t>Process and Oversight</a:t>
            </a:r>
          </a:p>
          <a:p>
            <a:pPr marL="0" indent="0">
              <a:buNone/>
            </a:pPr>
            <a:r>
              <a:rPr lang="en-US" dirty="0"/>
              <a:t>Boards prepare papers confidentially, appoint invigilators, and mark via head/external examiners (internal 20-40%, external 60-80%); tabulation yields Statements of Marks with recheck options. PECTA handles Punjab primary assessments (grades 5/8), promoting School-Based Assessments (SBA).</a:t>
            </a:r>
          </a:p>
          <a:p>
            <a:pPr marL="0" indent="0" algn="ctr">
              <a:buNone/>
            </a:pPr>
            <a:r>
              <a:rPr lang="en-US" sz="3400" b="1" dirty="0"/>
              <a:t>Critical Flaws</a:t>
            </a:r>
          </a:p>
          <a:p>
            <a:pPr marL="0" indent="0">
              <a:buNone/>
            </a:pPr>
            <a:r>
              <a:rPr lang="en-US" dirty="0"/>
              <a:t>Rote memorization ("</a:t>
            </a:r>
            <a:r>
              <a:rPr lang="en-US" dirty="0" err="1"/>
              <a:t>ratta</a:t>
            </a:r>
            <a:r>
              <a:rPr lang="en-US" dirty="0"/>
              <a:t>") drives cramming, cheating, and 30-40% failure rates, sidelining skills; inconsistencies across boards fuel inequality.</a:t>
            </a:r>
          </a:p>
          <a:p>
            <a:pPr marL="0" indent="0" algn="ctr">
              <a:buNone/>
            </a:pPr>
            <a:r>
              <a:rPr lang="en-US" sz="3400" b="1" dirty="0"/>
              <a:t>Ongoing Reforms</a:t>
            </a:r>
          </a:p>
          <a:p>
            <a:pPr marL="0" indent="0">
              <a:buNone/>
            </a:pPr>
            <a:r>
              <a:rPr lang="en-US" dirty="0"/>
              <a:t>Single National Curriculum and SLOs introduce continuous assessment; semester adoption in universities cuts stress; experts urge research-based questions and anti-malpractice tech.</a:t>
            </a:r>
          </a:p>
          <a:p>
            <a:pPr marL="0" indent="0" algn="r">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t>FOUNDATIONS OF EDUCATION</a:t>
            </a:r>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EDU-503</a:t>
            </a:r>
          </a:p>
          <a:p>
            <a:r>
              <a:rPr lang="en-US" sz="2000" b="1" u="sng" dirty="0"/>
              <a:t> </a:t>
            </a:r>
          </a:p>
          <a:p>
            <a:r>
              <a:rPr lang="en-US" sz="2000" b="1" u="sng" dirty="0"/>
              <a:t>Credit hours : 03</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EDUCATION SYSTEM OF PAKISTAN</a:t>
            </a:r>
          </a:p>
        </p:txBody>
      </p:sp>
      <p:sp>
        <p:nvSpPr>
          <p:cNvPr id="3" name="Content Placeholder 2"/>
          <p:cNvSpPr>
            <a:spLocks noGrp="1"/>
          </p:cNvSpPr>
          <p:nvPr>
            <p:ph idx="1"/>
          </p:nvPr>
        </p:nvSpPr>
        <p:spPr>
          <a:xfrm>
            <a:off x="1295401" y="2569029"/>
            <a:ext cx="9601196" cy="3648891"/>
          </a:xfrm>
        </p:spPr>
        <p:txBody>
          <a:bodyPr>
            <a:normAutofit/>
          </a:bodyPr>
          <a:lstStyle/>
          <a:p>
            <a:pPr>
              <a:buFont typeface="Wingdings" panose="05000000000000000000" pitchFamily="2" charset="2"/>
              <a:buChar char="v"/>
            </a:pPr>
            <a:endParaRPr lang="en-US" sz="3000" dirty="0"/>
          </a:p>
          <a:p>
            <a:pPr>
              <a:buFont typeface="Wingdings" panose="05000000000000000000" pitchFamily="2" charset="2"/>
              <a:buChar char="v"/>
            </a:pPr>
            <a:r>
              <a:rPr lang="en-US" sz="3000" dirty="0"/>
              <a:t>Primary Education</a:t>
            </a:r>
          </a:p>
          <a:p>
            <a:pPr>
              <a:buFont typeface="Wingdings" panose="05000000000000000000" pitchFamily="2" charset="2"/>
              <a:buChar char="v"/>
            </a:pPr>
            <a:r>
              <a:rPr lang="en-US" sz="3000" dirty="0"/>
              <a:t>Secondary Education</a:t>
            </a:r>
          </a:p>
          <a:p>
            <a:pPr>
              <a:buFont typeface="Wingdings" panose="05000000000000000000" pitchFamily="2" charset="2"/>
              <a:buChar char="v"/>
            </a:pPr>
            <a:r>
              <a:rPr lang="en-US" sz="3000" dirty="0"/>
              <a:t>Higher Education</a:t>
            </a:r>
          </a:p>
          <a:p>
            <a:pPr>
              <a:buFont typeface="Wingdings" panose="05000000000000000000" pitchFamily="2" charset="2"/>
              <a:buChar char="v"/>
            </a:pPr>
            <a:r>
              <a:rPr lang="en-US" sz="3000" dirty="0"/>
              <a:t>Examination System</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EDUCATION SYSTEM OF PAKISTAN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000" b="1" dirty="0"/>
              <a:t>System Structure</a:t>
            </a:r>
          </a:p>
          <a:p>
            <a:pPr marL="0" indent="0">
              <a:buNone/>
            </a:pPr>
            <a:r>
              <a:rPr lang="en-US" dirty="0"/>
              <a:t>Pakistan's education divides into primary (grades 1-5), middle/lower secondary (grades 6-8), secondary (grades 9-10), higher secondary (grades 11-12), and tertiary levels at universities. Public institutions dominate, serving over 26 million students, while private schools handle about 14 million, yet rural areas lag with poor infrastructure. The system includes around 270,000 institutions employing 1.5 million teachers nationwide.</a:t>
            </a:r>
          </a:p>
          <a:p>
            <a:pPr marL="0" indent="0">
              <a:buNone/>
            </a:pPr>
            <a:br>
              <a:rPr lang="en-US" dirty="0"/>
            </a:b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PRIMARY EDUCATION</a:t>
            </a:r>
            <a:br>
              <a:rPr lang="en-US" dirty="0"/>
            </a:br>
            <a:endParaRPr lang="en-US" b="1" dirty="0"/>
          </a:p>
        </p:txBody>
      </p:sp>
      <p:sp>
        <p:nvSpPr>
          <p:cNvPr id="3" name="Content Placeholder 2"/>
          <p:cNvSpPr>
            <a:spLocks noGrp="1"/>
          </p:cNvSpPr>
          <p:nvPr>
            <p:ph idx="1"/>
          </p:nvPr>
        </p:nvSpPr>
        <p:spPr/>
        <p:txBody>
          <a:bodyPr>
            <a:noAutofit/>
          </a:bodyPr>
          <a:lstStyle/>
          <a:p>
            <a:pPr marL="0" indent="0" algn="ctr">
              <a:buNone/>
            </a:pPr>
            <a:r>
              <a:rPr lang="en-US" b="1" dirty="0"/>
              <a:t>Structure and Coverage</a:t>
            </a:r>
          </a:p>
          <a:p>
            <a:pPr marL="0" indent="0">
              <a:buNone/>
            </a:pPr>
            <a:r>
              <a:rPr lang="en-US" dirty="0"/>
              <a:t>Pakistan's primary education forms the foundational stage of formal schooling, covering grades 1-5 for children aged 5-10.It typically follows an optional "Katchi" pre-primary year and focuses on basic literacy, numeracy, Urdu/English, math, and social studies, with promotion based on school exams. Public schools dominate, serving about 18-20 million students nationwide at a 66-70% net enrollment rate, though completion stands at around 60%.</a:t>
            </a:r>
          </a:p>
          <a:p>
            <a:pPr marL="0" indent="0">
              <a:buNone/>
            </a:pPr>
            <a:br>
              <a:rPr lang="en-US" sz="3200" dirty="0"/>
            </a:b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PRIMARY EDUCATION</a:t>
            </a:r>
          </a:p>
        </p:txBody>
      </p:sp>
      <p:sp>
        <p:nvSpPr>
          <p:cNvPr id="3" name="Content Placeholder 2"/>
          <p:cNvSpPr>
            <a:spLocks noGrp="1"/>
          </p:cNvSpPr>
          <p:nvPr>
            <p:ph idx="1"/>
          </p:nvPr>
        </p:nvSpPr>
        <p:spPr>
          <a:xfrm>
            <a:off x="1295401" y="2556932"/>
            <a:ext cx="9601196" cy="3667700"/>
          </a:xfrm>
        </p:spPr>
        <p:txBody>
          <a:bodyPr>
            <a:normAutofit lnSpcReduction="10000"/>
          </a:bodyPr>
          <a:lstStyle/>
          <a:p>
            <a:pPr marL="0" indent="0" algn="ctr">
              <a:buNone/>
            </a:pPr>
            <a:r>
              <a:rPr lang="en-US" b="1" dirty="0"/>
              <a:t>Persistent Challenges</a:t>
            </a:r>
          </a:p>
          <a:p>
            <a:pPr marL="0" indent="0">
              <a:buNone/>
            </a:pPr>
            <a:r>
              <a:rPr lang="en-US" dirty="0"/>
              <a:t>   High out-of-school rates (over 5 million children, mostly rural girls) stem from poverty, poor infrastructure, multi-grade classrooms, and gender barriers. Funding remains low (under 3% GDP), with rote learning emphasized over skills.</a:t>
            </a:r>
          </a:p>
          <a:p>
            <a:pPr marL="0" indent="0" algn="ctr">
              <a:buNone/>
            </a:pPr>
            <a:r>
              <a:rPr lang="en-US" b="1" dirty="0"/>
              <a:t>Recent Initiatives</a:t>
            </a:r>
          </a:p>
          <a:p>
            <a:pPr marL="0" indent="0">
              <a:buNone/>
            </a:pPr>
            <a:r>
              <a:rPr lang="en-US" dirty="0"/>
              <a:t>   Article 25-A mandates free compulsory primary education, supported by provincial stipends, meals, and Single National Curriculum rollout for uniformity. </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SECONDARY EDUCATION</a:t>
            </a:r>
            <a:br>
              <a:rPr lang="en-US" dirty="0"/>
            </a:b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lgn="ctr">
              <a:buNone/>
            </a:pPr>
            <a:r>
              <a:rPr lang="en-US" b="1" dirty="0"/>
              <a:t>Core Structure</a:t>
            </a:r>
          </a:p>
          <a:p>
            <a:pPr marL="0" indent="0">
              <a:buNone/>
            </a:pPr>
            <a:r>
              <a:rPr lang="en-US" dirty="0"/>
              <a:t>   Pakistan's secondary education spans grades 6-12 for ages 11-17, divided into middle (6-8), secondary (9-10, SSC exam), and higher secondary (11-12, HSSC exam).Middle stage builds general skills in core subjects like Urdu, English, math, sciences, Pakistan Studies, and Islamyiat. Grades 9-10 culminate in board-conducted SSC exams with compulsory and elective subjects; grades 11-12 offer streams (science, arts, commerce, vocational) ending in HSSC. Provinces manage via boards like Punjab or FBISE, with a new 10-point grading system (A++ to U, 40% pass mark) phased in since 2024.</a:t>
            </a:r>
          </a:p>
          <a:p>
            <a:pPr marL="0" indent="0" algn="ctr">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EDUCATION</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a:bodyPr>
          <a:lstStyle/>
          <a:p>
            <a:pPr marL="0" indent="0" algn="ctr">
              <a:buNone/>
            </a:pPr>
            <a:r>
              <a:rPr lang="en-US" b="1" dirty="0"/>
              <a:t>Enrollment Trends</a:t>
            </a:r>
          </a:p>
          <a:p>
            <a:pPr marL="0" indent="0">
              <a:buNone/>
            </a:pPr>
            <a:r>
              <a:rPr lang="en-US" dirty="0"/>
              <a:t>Net enrollment sits at 40-50%, with 8-10 million students, but dropouts exceed 50% by grade 10 due to costs, distance, and gender gaps—girls comprise 40% in urban areas but far less rurally.</a:t>
            </a:r>
          </a:p>
          <a:p>
            <a:pPr marL="0" indent="0" algn="ctr">
              <a:buNone/>
            </a:pPr>
            <a:r>
              <a:rPr lang="en-US" b="1" dirty="0"/>
              <a:t>Key Issues</a:t>
            </a:r>
          </a:p>
          <a:p>
            <a:pPr marL="0" indent="0">
              <a:buNone/>
            </a:pPr>
            <a:r>
              <a:rPr lang="en-US" dirty="0"/>
              <a:t>Rote learning dominates exams, teacher shortages persist (pupil-teacher ratio 1:40+), and infrastructure lags in rural public schools versus urban private ones.​</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1517</TotalTime>
  <Words>943</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Wingdings</vt:lpstr>
      <vt:lpstr>Organic</vt:lpstr>
      <vt:lpstr>بسم اللہ الرحمٰن الرحیم</vt:lpstr>
      <vt:lpstr>PowerPoint Presentation</vt:lpstr>
      <vt:lpstr>FOUNDATIONS OF EDUCATION</vt:lpstr>
      <vt:lpstr>EDUCATION SYSTEM OF PAKISTAN</vt:lpstr>
      <vt:lpstr>EDUCATION SYSTEM OF PAKISTAN</vt:lpstr>
      <vt:lpstr> PRIMARY EDUCATION </vt:lpstr>
      <vt:lpstr>PRIMARY EDUCATION</vt:lpstr>
      <vt:lpstr> SECONDARY EDUCATION </vt:lpstr>
      <vt:lpstr>SECONDARY EDUCATION</vt:lpstr>
      <vt:lpstr> HIGHER EDUCATION </vt:lpstr>
      <vt:lpstr>HIGHER EDUCATION</vt:lpstr>
      <vt:lpstr>EXAMINATION SYSTEM</vt:lpstr>
      <vt:lpstr>EXAMINATION SYSTEM</vt:lpstr>
      <vt:lpstr>EXAMINATION SYSTEM</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2026-03-19T10:43:18Z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