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59" r:id="rId6"/>
    <p:sldId id="260" r:id="rId7"/>
    <p:sldId id="261" r:id="rId8"/>
    <p:sldId id="262" r:id="rId9"/>
    <p:sldId id="266" r:id="rId10"/>
    <p:sldId id="267" r:id="rId11"/>
    <p:sldId id="268" r:id="rId12"/>
    <p:sldId id="269" r:id="rId13"/>
    <p:sldId id="270" r:id="rId14"/>
    <p:sldId id="264" r:id="rId15"/>
    <p:sldId id="263" r:id="rId16"/>
    <p:sldId id="265"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CB6393-C6DF-4934-8EE1-D875E62D165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41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CD297-AC97-4274-8BD2-481FEB77F5EA}"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393-C6DF-4934-8EE1-D875E62D1655}" type="slidenum">
              <a:rPr lang="en-US" smtClean="0"/>
              <a:t>‹#›</a:t>
            </a:fld>
            <a:endParaRPr lang="en-US"/>
          </a:p>
        </p:txBody>
      </p:sp>
    </p:spTree>
    <p:extLst>
      <p:ext uri="{BB962C8B-B14F-4D97-AF65-F5344CB8AC3E}">
        <p14:creationId xmlns:p14="http://schemas.microsoft.com/office/powerpoint/2010/main" val="429069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4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93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spTree>
    <p:extLst>
      <p:ext uri="{BB962C8B-B14F-4D97-AF65-F5344CB8AC3E}">
        <p14:creationId xmlns:p14="http://schemas.microsoft.com/office/powerpoint/2010/main" val="1907545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74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9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743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01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spTree>
    <p:extLst>
      <p:ext uri="{BB962C8B-B14F-4D97-AF65-F5344CB8AC3E}">
        <p14:creationId xmlns:p14="http://schemas.microsoft.com/office/powerpoint/2010/main" val="260081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CD297-AC97-4274-8BD2-481FEB77F5EA}"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393-C6DF-4934-8EE1-D875E62D165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1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BCD297-AC97-4274-8BD2-481FEB77F5EA}"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393-C6DF-4934-8EE1-D875E62D1655}" type="slidenum">
              <a:rPr lang="en-US" smtClean="0"/>
              <a:t>‹#›</a:t>
            </a:fld>
            <a:endParaRPr lang="en-US"/>
          </a:p>
        </p:txBody>
      </p:sp>
    </p:spTree>
    <p:extLst>
      <p:ext uri="{BB962C8B-B14F-4D97-AF65-F5344CB8AC3E}">
        <p14:creationId xmlns:p14="http://schemas.microsoft.com/office/powerpoint/2010/main" val="289201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BCD297-AC97-4274-8BD2-481FEB77F5EA}"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B6393-C6DF-4934-8EE1-D875E62D165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8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BCD297-AC97-4274-8BD2-481FEB77F5EA}" type="datetimeFigureOut">
              <a:rPr lang="en-US" smtClean="0"/>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B6393-C6DF-4934-8EE1-D875E62D165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41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CD297-AC97-4274-8BD2-481FEB77F5EA}" type="datetimeFigureOut">
              <a:rPr lang="en-US" smtClean="0"/>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B6393-C6DF-4934-8EE1-D875E62D1655}" type="slidenum">
              <a:rPr lang="en-US" smtClean="0"/>
              <a:t>‹#›</a:t>
            </a:fld>
            <a:endParaRPr lang="en-US"/>
          </a:p>
        </p:txBody>
      </p:sp>
    </p:spTree>
    <p:extLst>
      <p:ext uri="{BB962C8B-B14F-4D97-AF65-F5344CB8AC3E}">
        <p14:creationId xmlns:p14="http://schemas.microsoft.com/office/powerpoint/2010/main" val="419338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CD297-AC97-4274-8BD2-481FEB77F5EA}"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393-C6DF-4934-8EE1-D875E62D165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59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CD297-AC97-4274-8BD2-481FEB77F5EA}"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393-C6DF-4934-8EE1-D875E62D1655}" type="slidenum">
              <a:rPr lang="en-US" smtClean="0"/>
              <a:t>‹#›</a:t>
            </a:fld>
            <a:endParaRPr lang="en-US"/>
          </a:p>
        </p:txBody>
      </p:sp>
    </p:spTree>
    <p:extLst>
      <p:ext uri="{BB962C8B-B14F-4D97-AF65-F5344CB8AC3E}">
        <p14:creationId xmlns:p14="http://schemas.microsoft.com/office/powerpoint/2010/main" val="51212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BCD297-AC97-4274-8BD2-481FEB77F5EA}" type="datetimeFigureOut">
              <a:rPr lang="en-US" smtClean="0"/>
              <a:t>5/7/2026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CB6393-C6DF-4934-8EE1-D875E62D1655}" type="slidenum">
              <a:rPr lang="en-US" smtClean="0"/>
              <a:t>‹#›</a:t>
            </a:fld>
            <a:endParaRPr lang="en-US"/>
          </a:p>
        </p:txBody>
      </p:sp>
    </p:spTree>
    <p:extLst>
      <p:ext uri="{BB962C8B-B14F-4D97-AF65-F5344CB8AC3E}">
        <p14:creationId xmlns:p14="http://schemas.microsoft.com/office/powerpoint/2010/main" val="2481501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26C9A-DD6C-4B81-986E-AF7EB7672C81}"/>
              </a:ext>
            </a:extLst>
          </p:cNvPr>
          <p:cNvSpPr>
            <a:spLocks noGrp="1"/>
          </p:cNvSpPr>
          <p:nvPr>
            <p:ph type="ctrTitle"/>
          </p:nvPr>
        </p:nvSpPr>
        <p:spPr>
          <a:xfrm>
            <a:off x="1524000" y="520505"/>
            <a:ext cx="9144000" cy="2989458"/>
          </a:xfrm>
        </p:spPr>
        <p:txBody>
          <a:bodyPr>
            <a:normAutofit/>
          </a:bodyPr>
          <a:lstStyle/>
          <a:p>
            <a:r>
              <a:rPr lang="en-US" sz="3200" b="1" dirty="0">
                <a:latin typeface="Times New Roman" panose="02020603050405020304" pitchFamily="18" charset="0"/>
                <a:cs typeface="Times New Roman" panose="02020603050405020304" pitchFamily="18" charset="0"/>
              </a:rPr>
              <a:t>Anatomy of thoracic surgical </a:t>
            </a:r>
            <a:r>
              <a:rPr lang="en-US" sz="3200" b="1" dirty="0" smtClean="0">
                <a:latin typeface="Times New Roman" panose="02020603050405020304" pitchFamily="18" charset="0"/>
                <a:cs typeface="Times New Roman" panose="02020603050405020304" pitchFamily="18" charset="0"/>
              </a:rPr>
              <a:t>approaches</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and chest </a:t>
            </a:r>
            <a:r>
              <a:rPr lang="en-US" sz="3200" b="1" dirty="0" smtClean="0">
                <a:latin typeface="Times New Roman" panose="02020603050405020304" pitchFamily="18" charset="0"/>
                <a:cs typeface="Times New Roman" panose="02020603050405020304" pitchFamily="18" charset="0"/>
              </a:rPr>
              <a:t>intubation</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F519C6A-08EE-4FFD-803B-61E62CF2A59B}"/>
              </a:ext>
            </a:extLst>
          </p:cNvPr>
          <p:cNvSpPr>
            <a:spLocks noGrp="1"/>
          </p:cNvSpPr>
          <p:nvPr>
            <p:ph type="subTitle" idx="1"/>
          </p:nvPr>
        </p:nvSpPr>
        <p:spPr/>
        <p:txBody>
          <a:bodyPr>
            <a:normAutofit/>
          </a:bodyPr>
          <a:lstStyle/>
          <a:p>
            <a:r>
              <a:rPr lang="en-US" sz="2400" b="1" dirty="0" smtClean="0">
                <a:solidFill>
                  <a:srgbClr val="FF0000"/>
                </a:solidFill>
              </a:rPr>
              <a:t>BS(OT)</a:t>
            </a:r>
          </a:p>
          <a:p>
            <a:r>
              <a:rPr lang="en-US" sz="2400" b="1" dirty="0" smtClean="0">
                <a:solidFill>
                  <a:srgbClr val="FF0000"/>
                </a:solidFill>
              </a:rPr>
              <a:t>ADNAN RAMZAN</a:t>
            </a:r>
            <a:endParaRPr lang="en-US" sz="2400" b="1" dirty="0">
              <a:solidFill>
                <a:srgbClr val="FF0000"/>
              </a:solidFill>
            </a:endParaRPr>
          </a:p>
        </p:txBody>
      </p:sp>
    </p:spTree>
    <p:extLst>
      <p:ext uri="{BB962C8B-B14F-4D97-AF65-F5344CB8AC3E}">
        <p14:creationId xmlns:p14="http://schemas.microsoft.com/office/powerpoint/2010/main" val="173070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CB09F-A911-42ED-81D3-8D6D4C945346}"/>
              </a:ext>
            </a:extLst>
          </p:cNvPr>
          <p:cNvSpPr>
            <a:spLocks noGrp="1"/>
          </p:cNvSpPr>
          <p:nvPr>
            <p:ph type="title"/>
          </p:nvPr>
        </p:nvSpPr>
        <p:spPr/>
        <p:txBody>
          <a:bodyPr>
            <a:normAutofit fontScale="90000"/>
          </a:bodyPr>
          <a:lstStyle/>
          <a:p>
            <a:r>
              <a:rPr lang="en-US" b="1" dirty="0"/>
              <a:t>Lateral Approach</a:t>
            </a:r>
            <a:br>
              <a:rPr lang="en-US" b="1" dirty="0"/>
            </a:br>
            <a:endParaRPr lang="en-US" dirty="0"/>
          </a:p>
        </p:txBody>
      </p:sp>
      <p:sp>
        <p:nvSpPr>
          <p:cNvPr id="3" name="Content Placeholder 2">
            <a:extLst>
              <a:ext uri="{FF2B5EF4-FFF2-40B4-BE49-F238E27FC236}">
                <a16:creationId xmlns:a16="http://schemas.microsoft.com/office/drawing/2014/main" xmlns="" id="{1D1B586A-02B5-419B-81A4-83F51A6F823D}"/>
              </a:ext>
            </a:extLst>
          </p:cNvPr>
          <p:cNvSpPr>
            <a:spLocks noGrp="1"/>
          </p:cNvSpPr>
          <p:nvPr>
            <p:ph idx="1"/>
          </p:nvPr>
        </p:nvSpPr>
        <p:spPr/>
        <p:txBody>
          <a:bodyPr>
            <a:normAutofit fontScale="92500" lnSpcReduction="10000"/>
          </a:bodyPr>
          <a:lstStyle/>
          <a:p>
            <a:r>
              <a:rPr lang="en-US" sz="3200" dirty="0"/>
              <a:t>For the lateral approach, the patient is lying on the lateral side. </a:t>
            </a:r>
          </a:p>
          <a:p>
            <a:r>
              <a:rPr lang="en-US" sz="3200" dirty="0"/>
              <a:t>The 2nd intercostal space is identified as above, but the anterior axillary line is used.</a:t>
            </a:r>
          </a:p>
          <a:p>
            <a:r>
              <a:rPr lang="en-US" sz="3200" dirty="0"/>
              <a:t>The skin is prepared in the usual way, and a local anesthetic is introduced along the course of the needle above the upper border of the 3rd rib</a:t>
            </a:r>
            <a:r>
              <a:rPr lang="en-US" dirty="0"/>
              <a:t>.</a:t>
            </a:r>
          </a:p>
        </p:txBody>
      </p:sp>
    </p:spTree>
    <p:extLst>
      <p:ext uri="{BB962C8B-B14F-4D97-AF65-F5344CB8AC3E}">
        <p14:creationId xmlns:p14="http://schemas.microsoft.com/office/powerpoint/2010/main" val="237142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DFF88-DC83-40BA-BB8D-F3EF0BD95743}"/>
              </a:ext>
            </a:extLst>
          </p:cNvPr>
          <p:cNvSpPr>
            <a:spLocks noGrp="1"/>
          </p:cNvSpPr>
          <p:nvPr>
            <p:ph type="title"/>
          </p:nvPr>
        </p:nvSpPr>
        <p:spPr/>
        <p:txBody>
          <a:bodyPr/>
          <a:lstStyle/>
          <a:p>
            <a:r>
              <a:rPr lang="en-US" b="1" dirty="0"/>
              <a:t>Tube Thoracostomy</a:t>
            </a:r>
            <a:endParaRPr lang="en-US" dirty="0"/>
          </a:p>
        </p:txBody>
      </p:sp>
      <p:sp>
        <p:nvSpPr>
          <p:cNvPr id="3" name="Content Placeholder 2">
            <a:extLst>
              <a:ext uri="{FF2B5EF4-FFF2-40B4-BE49-F238E27FC236}">
                <a16:creationId xmlns:a16="http://schemas.microsoft.com/office/drawing/2014/main" xmlns="" id="{DF1D3DEF-AD51-4363-925D-FA92E1D364E4}"/>
              </a:ext>
            </a:extLst>
          </p:cNvPr>
          <p:cNvSpPr>
            <a:spLocks noGrp="1"/>
          </p:cNvSpPr>
          <p:nvPr>
            <p:ph idx="1"/>
          </p:nvPr>
        </p:nvSpPr>
        <p:spPr/>
        <p:txBody>
          <a:bodyPr>
            <a:normAutofit/>
          </a:bodyPr>
          <a:lstStyle/>
          <a:p>
            <a:r>
              <a:rPr lang="en-US" dirty="0"/>
              <a:t>The preferred insertion site for a tube thoracostomy is the fourth or fifth intercostal space at the anterior axillary line.</a:t>
            </a:r>
          </a:p>
          <a:p>
            <a:r>
              <a:rPr lang="en-US" dirty="0"/>
              <a:t>The tube is introduced through a small incision. </a:t>
            </a:r>
          </a:p>
        </p:txBody>
      </p:sp>
    </p:spTree>
    <p:extLst>
      <p:ext uri="{BB962C8B-B14F-4D97-AF65-F5344CB8AC3E}">
        <p14:creationId xmlns:p14="http://schemas.microsoft.com/office/powerpoint/2010/main" val="57228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799AC-6394-45B6-A836-843295BAAAC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E1454F9-EE36-4806-95F2-AF5E7597811B}"/>
              </a:ext>
            </a:extLst>
          </p:cNvPr>
          <p:cNvPicPr>
            <a:picLocks noGrp="1" noChangeAspect="1"/>
          </p:cNvPicPr>
          <p:nvPr>
            <p:ph idx="1"/>
          </p:nvPr>
        </p:nvPicPr>
        <p:blipFill>
          <a:blip r:embed="rId2"/>
          <a:stretch>
            <a:fillRect/>
          </a:stretch>
        </p:blipFill>
        <p:spPr>
          <a:xfrm>
            <a:off x="1398643" y="982132"/>
            <a:ext cx="9218021" cy="4708808"/>
          </a:xfrm>
          <a:prstGeom prst="rect">
            <a:avLst/>
          </a:prstGeom>
        </p:spPr>
      </p:pic>
    </p:spTree>
    <p:extLst>
      <p:ext uri="{BB962C8B-B14F-4D97-AF65-F5344CB8AC3E}">
        <p14:creationId xmlns:p14="http://schemas.microsoft.com/office/powerpoint/2010/main" val="228173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87EC9-BB58-4ABC-84D0-5A6F63D9EA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A7ECA632-8FFF-41EE-BE55-57D3815D81B8}"/>
              </a:ext>
            </a:extLst>
          </p:cNvPr>
          <p:cNvPicPr>
            <a:picLocks noGrp="1" noChangeAspect="1"/>
          </p:cNvPicPr>
          <p:nvPr>
            <p:ph idx="1"/>
          </p:nvPr>
        </p:nvPicPr>
        <p:blipFill>
          <a:blip r:embed="rId2"/>
          <a:stretch>
            <a:fillRect/>
          </a:stretch>
        </p:blipFill>
        <p:spPr>
          <a:xfrm>
            <a:off x="1121320" y="790013"/>
            <a:ext cx="9851479" cy="5399570"/>
          </a:xfrm>
          <a:prstGeom prst="rect">
            <a:avLst/>
          </a:prstGeom>
        </p:spPr>
      </p:pic>
    </p:spTree>
    <p:extLst>
      <p:ext uri="{BB962C8B-B14F-4D97-AF65-F5344CB8AC3E}">
        <p14:creationId xmlns:p14="http://schemas.microsoft.com/office/powerpoint/2010/main" val="139178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56059-7975-4DAE-A555-B86E296B4587}"/>
              </a:ext>
            </a:extLst>
          </p:cNvPr>
          <p:cNvSpPr>
            <a:spLocks noGrp="1"/>
          </p:cNvSpPr>
          <p:nvPr>
            <p:ph type="title"/>
          </p:nvPr>
        </p:nvSpPr>
        <p:spPr/>
        <p:txBody>
          <a:bodyPr/>
          <a:lstStyle/>
          <a:p>
            <a:r>
              <a:rPr lang="en-US" b="1" dirty="0"/>
              <a:t>Traumatic Injury to the Thorax</a:t>
            </a:r>
            <a:endParaRPr lang="en-US" dirty="0"/>
          </a:p>
        </p:txBody>
      </p:sp>
      <p:sp>
        <p:nvSpPr>
          <p:cNvPr id="3" name="Content Placeholder 2">
            <a:extLst>
              <a:ext uri="{FF2B5EF4-FFF2-40B4-BE49-F238E27FC236}">
                <a16:creationId xmlns:a16="http://schemas.microsoft.com/office/drawing/2014/main" xmlns="" id="{145288A9-97B9-4016-99D6-A938ED1DD29D}"/>
              </a:ext>
            </a:extLst>
          </p:cNvPr>
          <p:cNvSpPr>
            <a:spLocks noGrp="1"/>
          </p:cNvSpPr>
          <p:nvPr>
            <p:ph idx="1"/>
          </p:nvPr>
        </p:nvSpPr>
        <p:spPr/>
        <p:txBody>
          <a:bodyPr>
            <a:normAutofit fontScale="85000" lnSpcReduction="20000"/>
          </a:bodyPr>
          <a:lstStyle/>
          <a:p>
            <a:r>
              <a:rPr lang="en-US" b="1" dirty="0"/>
              <a:t>Fractured Sternum</a:t>
            </a:r>
          </a:p>
          <a:p>
            <a:r>
              <a:rPr lang="en-US" b="1" dirty="0"/>
              <a:t>Rib Contusion </a:t>
            </a:r>
            <a:r>
              <a:rPr lang="en-US" dirty="0"/>
              <a:t>Bruising of a rib, secondary to trauma, is the most common rib injury.</a:t>
            </a:r>
          </a:p>
          <a:p>
            <a:r>
              <a:rPr lang="en-US" b="1" dirty="0"/>
              <a:t>Rib Fractures</a:t>
            </a:r>
          </a:p>
          <a:p>
            <a:r>
              <a:rPr lang="en-US" dirty="0"/>
              <a:t>Fractures of the ribs are common chest injuries. </a:t>
            </a:r>
          </a:p>
          <a:p>
            <a:r>
              <a:rPr lang="en-US" dirty="0"/>
              <a:t>In children, the ribs are highly elastic, and fractures in this age group are therefore rare.</a:t>
            </a:r>
          </a:p>
          <a:p>
            <a:r>
              <a:rPr lang="en-US" dirty="0"/>
              <a:t>Ribs 5 through 10 are the most commonly fractured ribs. </a:t>
            </a:r>
          </a:p>
          <a:p>
            <a:r>
              <a:rPr lang="en-US" dirty="0"/>
              <a:t>The first four ribs are protected by the clavicle and pectoral muscles anteriorly and by the scapula and its associated muscles posteriorly.</a:t>
            </a:r>
          </a:p>
          <a:p>
            <a:r>
              <a:rPr lang="en-US" dirty="0"/>
              <a:t>The 11th and 12th ribs float and move with the force of impact.</a:t>
            </a:r>
          </a:p>
        </p:txBody>
      </p:sp>
    </p:spTree>
    <p:extLst>
      <p:ext uri="{BB962C8B-B14F-4D97-AF65-F5344CB8AC3E}">
        <p14:creationId xmlns:p14="http://schemas.microsoft.com/office/powerpoint/2010/main" val="18555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46E54-7E5C-44F4-85A4-575E4C8A779C}"/>
              </a:ext>
            </a:extLst>
          </p:cNvPr>
          <p:cNvSpPr>
            <a:spLocks noGrp="1"/>
          </p:cNvSpPr>
          <p:nvPr>
            <p:ph type="title"/>
          </p:nvPr>
        </p:nvSpPr>
        <p:spPr/>
        <p:txBody>
          <a:bodyPr>
            <a:normAutofit/>
          </a:bodyPr>
          <a:lstStyle/>
          <a:p>
            <a:r>
              <a:rPr lang="en-US" b="1" dirty="0"/>
              <a:t>Rib </a:t>
            </a:r>
            <a:r>
              <a:rPr lang="en-US" b="1" dirty="0" smtClean="0"/>
              <a:t>Excision</a:t>
            </a:r>
            <a:endParaRPr lang="en-US" dirty="0"/>
          </a:p>
        </p:txBody>
      </p:sp>
      <p:sp>
        <p:nvSpPr>
          <p:cNvPr id="3" name="Content Placeholder 2">
            <a:extLst>
              <a:ext uri="{FF2B5EF4-FFF2-40B4-BE49-F238E27FC236}">
                <a16:creationId xmlns:a16="http://schemas.microsoft.com/office/drawing/2014/main" xmlns="" id="{4B43B8CE-4260-48B9-B173-C3FCAB365B20}"/>
              </a:ext>
            </a:extLst>
          </p:cNvPr>
          <p:cNvSpPr>
            <a:spLocks noGrp="1"/>
          </p:cNvSpPr>
          <p:nvPr>
            <p:ph idx="1"/>
          </p:nvPr>
        </p:nvSpPr>
        <p:spPr/>
        <p:txBody>
          <a:bodyPr>
            <a:normAutofit lnSpcReduction="10000"/>
          </a:bodyPr>
          <a:lstStyle/>
          <a:p>
            <a:r>
              <a:rPr lang="en-US" dirty="0"/>
              <a:t>Rib excision is commonly performed by thoracic surgeons wishing to gain entrance to the thoracic cavity. </a:t>
            </a:r>
          </a:p>
          <a:p>
            <a:r>
              <a:rPr lang="en-US" dirty="0"/>
              <a:t>A longitudinal incision is made through the periosteum on the outer surface of the rib, and a segment of the rib is removed. </a:t>
            </a:r>
          </a:p>
          <a:p>
            <a:r>
              <a:rPr lang="en-US" dirty="0"/>
              <a:t>A second longitudinal incision is then made through the bed of the rib, which is the inner covering of periosteum.</a:t>
            </a:r>
          </a:p>
          <a:p>
            <a:r>
              <a:rPr lang="en-US" dirty="0"/>
              <a:t>After the operation, the rib regenerates from the osteogenetic layer of the periosteum.</a:t>
            </a:r>
          </a:p>
        </p:txBody>
      </p:sp>
    </p:spTree>
    <p:extLst>
      <p:ext uri="{BB962C8B-B14F-4D97-AF65-F5344CB8AC3E}">
        <p14:creationId xmlns:p14="http://schemas.microsoft.com/office/powerpoint/2010/main" val="380118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D98CB-469E-4B46-80EA-8C0BF11000C3}"/>
              </a:ext>
            </a:extLst>
          </p:cNvPr>
          <p:cNvSpPr>
            <a:spLocks noGrp="1"/>
          </p:cNvSpPr>
          <p:nvPr>
            <p:ph type="title"/>
          </p:nvPr>
        </p:nvSpPr>
        <p:spPr/>
        <p:txBody>
          <a:bodyPr/>
          <a:lstStyle/>
          <a:p>
            <a:r>
              <a:rPr lang="en-US" b="1" dirty="0" smtClean="0"/>
              <a:t>Flail </a:t>
            </a:r>
            <a:r>
              <a:rPr lang="en-US" b="1" dirty="0"/>
              <a:t>Chest</a:t>
            </a:r>
            <a:endParaRPr lang="en-US" dirty="0"/>
          </a:p>
        </p:txBody>
      </p:sp>
      <p:sp>
        <p:nvSpPr>
          <p:cNvPr id="3" name="Content Placeholder 2">
            <a:extLst>
              <a:ext uri="{FF2B5EF4-FFF2-40B4-BE49-F238E27FC236}">
                <a16:creationId xmlns:a16="http://schemas.microsoft.com/office/drawing/2014/main" xmlns="" id="{EC3018C2-BC10-4DA4-8657-F971B41EAEB7}"/>
              </a:ext>
            </a:extLst>
          </p:cNvPr>
          <p:cNvSpPr>
            <a:spLocks noGrp="1"/>
          </p:cNvSpPr>
          <p:nvPr>
            <p:ph idx="1"/>
          </p:nvPr>
        </p:nvSpPr>
        <p:spPr/>
        <p:txBody>
          <a:bodyPr/>
          <a:lstStyle/>
          <a:p>
            <a:r>
              <a:rPr lang="en-US" dirty="0"/>
              <a:t>In severe crush injuries, a number of ribs may break. </a:t>
            </a:r>
          </a:p>
          <a:p>
            <a:r>
              <a:rPr lang="en-US" dirty="0"/>
              <a:t>If limited to one side, the fractures may occur near the rib angles and anteriorly near the costochondral junctions. </a:t>
            </a:r>
          </a:p>
          <a:p>
            <a:r>
              <a:rPr lang="en-US" dirty="0"/>
              <a:t>This causes flail chest, in which a section of the chest wall is disconnected to the rest of the thoracic wall. </a:t>
            </a:r>
          </a:p>
          <a:p>
            <a:r>
              <a:rPr lang="en-US" dirty="0"/>
              <a:t>If the fractures occur on either side of the sternum, the sternum may be flail.</a:t>
            </a:r>
          </a:p>
        </p:txBody>
      </p:sp>
    </p:spTree>
    <p:extLst>
      <p:ext uri="{BB962C8B-B14F-4D97-AF65-F5344CB8AC3E}">
        <p14:creationId xmlns:p14="http://schemas.microsoft.com/office/powerpoint/2010/main" val="381836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0" y="2557463"/>
            <a:ext cx="4826000" cy="3317875"/>
          </a:xfrm>
        </p:spPr>
      </p:pic>
    </p:spTree>
    <p:extLst>
      <p:ext uri="{BB962C8B-B14F-4D97-AF65-F5344CB8AC3E}">
        <p14:creationId xmlns:p14="http://schemas.microsoft.com/office/powerpoint/2010/main" val="363218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4934" y="2480461"/>
            <a:ext cx="3138070" cy="35930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496" y="2480461"/>
            <a:ext cx="4518209" cy="3770297"/>
          </a:xfrm>
          <a:prstGeom prst="rect">
            <a:avLst/>
          </a:prstGeom>
        </p:spPr>
      </p:pic>
    </p:spTree>
    <p:extLst>
      <p:ext uri="{BB962C8B-B14F-4D97-AF65-F5344CB8AC3E}">
        <p14:creationId xmlns:p14="http://schemas.microsoft.com/office/powerpoint/2010/main" val="107413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6627B-44FC-448F-B6A5-EAAA24DEE100}"/>
              </a:ext>
            </a:extLst>
          </p:cNvPr>
          <p:cNvSpPr>
            <a:spLocks noGrp="1"/>
          </p:cNvSpPr>
          <p:nvPr>
            <p:ph type="title"/>
          </p:nvPr>
        </p:nvSpPr>
        <p:spPr/>
        <p:txBody>
          <a:bodyPr/>
          <a:lstStyle/>
          <a:p>
            <a:r>
              <a:rPr lang="en-US" b="1" dirty="0"/>
              <a:t>  </a:t>
            </a:r>
            <a:r>
              <a:rPr lang="en-US" b="1" dirty="0" err="1" smtClean="0"/>
              <a:t>Mediastinoscopy</a:t>
            </a:r>
            <a:endParaRPr lang="en-US" dirty="0"/>
          </a:p>
        </p:txBody>
      </p:sp>
      <p:sp>
        <p:nvSpPr>
          <p:cNvPr id="3" name="Content Placeholder 2">
            <a:extLst>
              <a:ext uri="{FF2B5EF4-FFF2-40B4-BE49-F238E27FC236}">
                <a16:creationId xmlns:a16="http://schemas.microsoft.com/office/drawing/2014/main" xmlns="" id="{789FEF61-12B0-45A4-AF74-A8061717D81E}"/>
              </a:ext>
            </a:extLst>
          </p:cNvPr>
          <p:cNvSpPr>
            <a:spLocks noGrp="1"/>
          </p:cNvSpPr>
          <p:nvPr>
            <p:ph idx="1"/>
          </p:nvPr>
        </p:nvSpPr>
        <p:spPr/>
        <p:txBody>
          <a:bodyPr>
            <a:normAutofit fontScale="92500"/>
          </a:bodyPr>
          <a:lstStyle/>
          <a:p>
            <a:r>
              <a:rPr lang="en-US" sz="3600" dirty="0"/>
              <a:t>A small incision is made in the midline in the neck just above the suprasternal notch, and the superior mediastinum is explored down to the region of the bifurcation of the trachea. </a:t>
            </a:r>
          </a:p>
          <a:p>
            <a:r>
              <a:rPr lang="en-US" sz="3600" dirty="0"/>
              <a:t>This procedure can be used to determine the diagnosis and degree of spread of carcinoma of the bronchus.</a:t>
            </a:r>
          </a:p>
        </p:txBody>
      </p:sp>
    </p:spTree>
    <p:extLst>
      <p:ext uri="{BB962C8B-B14F-4D97-AF65-F5344CB8AC3E}">
        <p14:creationId xmlns:p14="http://schemas.microsoft.com/office/powerpoint/2010/main" val="93862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23429-B58B-40F1-8A7F-4B095B733629}"/>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Pneumothorax </a:t>
            </a:r>
            <a:r>
              <a:rPr lang="en-US" dirty="0">
                <a:latin typeface="Times New Roman" panose="02020603050405020304" pitchFamily="18" charset="0"/>
                <a:cs typeface="Times New Roman" panose="02020603050405020304" pitchFamily="18" charset="0"/>
              </a:rPr>
              <a:t>and its types</a:t>
            </a:r>
          </a:p>
        </p:txBody>
      </p:sp>
      <p:sp>
        <p:nvSpPr>
          <p:cNvPr id="3" name="Content Placeholder 2">
            <a:extLst>
              <a:ext uri="{FF2B5EF4-FFF2-40B4-BE49-F238E27FC236}">
                <a16:creationId xmlns:a16="http://schemas.microsoft.com/office/drawing/2014/main" xmlns="" id="{52BE874E-2F50-4759-8B5F-E7DA72AEEB21}"/>
              </a:ext>
            </a:extLst>
          </p:cNvPr>
          <p:cNvSpPr>
            <a:spLocks noGrp="1"/>
          </p:cNvSpPr>
          <p:nvPr>
            <p:ph idx="1"/>
          </p:nvPr>
        </p:nvSpPr>
        <p:spPr>
          <a:xfrm>
            <a:off x="1295401" y="2556932"/>
            <a:ext cx="9601196" cy="3632112"/>
          </a:xfrm>
        </p:spPr>
        <p:txBody>
          <a:bodyPr>
            <a:noAutofit/>
          </a:bodyPr>
          <a:lstStyle/>
          <a:p>
            <a:r>
              <a:rPr lang="en-US" sz="2800" dirty="0">
                <a:latin typeface="Times New Roman" panose="02020603050405020304" pitchFamily="18" charset="0"/>
                <a:cs typeface="Times New Roman" panose="02020603050405020304" pitchFamily="18" charset="0"/>
              </a:rPr>
              <a:t>As the result of disease or injury (stab or gunshot wounds), air can enter the pleural cavity from the lungs or through the chest wall called pneumothorax.</a:t>
            </a:r>
          </a:p>
          <a:p>
            <a:r>
              <a:rPr lang="en-US" sz="2800" dirty="0">
                <a:latin typeface="Times New Roman" panose="02020603050405020304" pitchFamily="18" charset="0"/>
                <a:cs typeface="Times New Roman" panose="02020603050405020304" pitchFamily="18" charset="0"/>
              </a:rPr>
              <a:t>In the old treatment of tuberculosis, air was purposely injected into the pleural cavity to collapse and rest the lung.</a:t>
            </a:r>
          </a:p>
          <a:p>
            <a:r>
              <a:rPr lang="en-US" sz="2800" dirty="0">
                <a:latin typeface="Times New Roman" panose="02020603050405020304" pitchFamily="18" charset="0"/>
                <a:cs typeface="Times New Roman" panose="02020603050405020304" pitchFamily="18" charset="0"/>
              </a:rPr>
              <a:t>This was known as </a:t>
            </a:r>
            <a:r>
              <a:rPr lang="en-US" sz="2800" b="1" dirty="0">
                <a:latin typeface="Times New Roman" panose="02020603050405020304" pitchFamily="18" charset="0"/>
                <a:cs typeface="Times New Roman" panose="02020603050405020304" pitchFamily="18" charset="0"/>
              </a:rPr>
              <a:t>artificial pneumothorax.</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may be off following types</a:t>
            </a:r>
          </a:p>
        </p:txBody>
      </p:sp>
    </p:spTree>
    <p:extLst>
      <p:ext uri="{BB962C8B-B14F-4D97-AF65-F5344CB8AC3E}">
        <p14:creationId xmlns:p14="http://schemas.microsoft.com/office/powerpoint/2010/main" val="365013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767E9-ED2D-4CA8-8B77-992089E47F99}"/>
              </a:ext>
            </a:extLst>
          </p:cNvPr>
          <p:cNvSpPr>
            <a:spLocks noGrp="1"/>
          </p:cNvSpPr>
          <p:nvPr>
            <p:ph type="title"/>
          </p:nvPr>
        </p:nvSpPr>
        <p:spPr/>
        <p:txBody>
          <a:bodyPr/>
          <a:lstStyle/>
          <a:p>
            <a:r>
              <a:rPr lang="en-US" b="1" dirty="0"/>
              <a:t>Spontaneous pneumothorax</a:t>
            </a:r>
            <a:endParaRPr lang="en-US" dirty="0"/>
          </a:p>
        </p:txBody>
      </p:sp>
      <p:sp>
        <p:nvSpPr>
          <p:cNvPr id="3" name="Content Placeholder 2">
            <a:extLst>
              <a:ext uri="{FF2B5EF4-FFF2-40B4-BE49-F238E27FC236}">
                <a16:creationId xmlns:a16="http://schemas.microsoft.com/office/drawing/2014/main" xmlns="" id="{5715B759-E14D-4415-97C4-03D13E0EE7AE}"/>
              </a:ext>
            </a:extLst>
          </p:cNvPr>
          <p:cNvSpPr>
            <a:spLocks noGrp="1"/>
          </p:cNvSpPr>
          <p:nvPr>
            <p:ph idx="1"/>
          </p:nvPr>
        </p:nvSpPr>
        <p:spPr/>
        <p:txBody>
          <a:bodyPr>
            <a:noAutofit/>
          </a:bodyPr>
          <a:lstStyle/>
          <a:p>
            <a:r>
              <a:rPr lang="en-US" sz="3400" dirty="0">
                <a:latin typeface="Times New Roman" panose="02020603050405020304" pitchFamily="18" charset="0"/>
                <a:cs typeface="Times New Roman" panose="02020603050405020304" pitchFamily="18" charset="0"/>
              </a:rPr>
              <a:t>It is a condition in which air enters the pleural cavity suddenly without its cause being immediately apparent.</a:t>
            </a:r>
          </a:p>
          <a:p>
            <a:r>
              <a:rPr lang="en-US" sz="3400" dirty="0">
                <a:latin typeface="Times New Roman" panose="02020603050405020304" pitchFamily="18" charset="0"/>
                <a:cs typeface="Times New Roman" panose="02020603050405020304" pitchFamily="18" charset="0"/>
              </a:rPr>
              <a:t>After investigation, it is usually found that air has entered from a diseased lung and a bulla (bleb) has ruptured.</a:t>
            </a:r>
          </a:p>
        </p:txBody>
      </p:sp>
    </p:spTree>
    <p:extLst>
      <p:ext uri="{BB962C8B-B14F-4D97-AF65-F5344CB8AC3E}">
        <p14:creationId xmlns:p14="http://schemas.microsoft.com/office/powerpoint/2010/main" val="21824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31FEA-57B4-4FDA-B7FA-032BDC56FCA1}"/>
              </a:ext>
            </a:extLst>
          </p:cNvPr>
          <p:cNvSpPr>
            <a:spLocks noGrp="1"/>
          </p:cNvSpPr>
          <p:nvPr>
            <p:ph type="title"/>
          </p:nvPr>
        </p:nvSpPr>
        <p:spPr/>
        <p:txBody>
          <a:bodyPr>
            <a:normAutofit/>
          </a:bodyPr>
          <a:lstStyle/>
          <a:p>
            <a:r>
              <a:rPr lang="en-US" b="1" dirty="0"/>
              <a:t>Open  Pneumothorax </a:t>
            </a:r>
            <a:endParaRPr lang="en-US" dirty="0"/>
          </a:p>
        </p:txBody>
      </p:sp>
      <p:sp>
        <p:nvSpPr>
          <p:cNvPr id="3" name="Content Placeholder 2">
            <a:extLst>
              <a:ext uri="{FF2B5EF4-FFF2-40B4-BE49-F238E27FC236}">
                <a16:creationId xmlns:a16="http://schemas.microsoft.com/office/drawing/2014/main" xmlns="" id="{0682B2F1-D1B8-452C-835B-7BD3EED9667D}"/>
              </a:ext>
            </a:extLst>
          </p:cNvPr>
          <p:cNvSpPr>
            <a:spLocks noGrp="1"/>
          </p:cNvSpPr>
          <p:nvPr>
            <p:ph idx="1"/>
          </p:nvPr>
        </p:nvSpPr>
        <p:spPr/>
        <p:txBody>
          <a:bodyPr>
            <a:normAutofit fontScale="92500" lnSpcReduction="20000"/>
          </a:bodyPr>
          <a:lstStyle/>
          <a:p>
            <a:r>
              <a:rPr lang="en-US" sz="3600" dirty="0"/>
              <a:t>Stab wounds of the thoracic wall may pierce the parietal pleura so that the pleural cavity is open to the outside air.</a:t>
            </a:r>
          </a:p>
          <a:p>
            <a:r>
              <a:rPr lang="en-US" sz="3600" dirty="0"/>
              <a:t>This condition is called </a:t>
            </a:r>
            <a:r>
              <a:rPr lang="en-US" sz="3600" b="1" dirty="0"/>
              <a:t>open pneumothorax.</a:t>
            </a:r>
          </a:p>
          <a:p>
            <a:r>
              <a:rPr lang="en-US" sz="3600" dirty="0"/>
              <a:t>Each time the patient inspires, it is possible to hear air under atmospheric pressure being sucked into the pleural cavity</a:t>
            </a:r>
            <a:r>
              <a:rPr lang="en-US" dirty="0"/>
              <a:t>.</a:t>
            </a:r>
          </a:p>
        </p:txBody>
      </p:sp>
    </p:spTree>
    <p:extLst>
      <p:ext uri="{BB962C8B-B14F-4D97-AF65-F5344CB8AC3E}">
        <p14:creationId xmlns:p14="http://schemas.microsoft.com/office/powerpoint/2010/main" val="266216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6015E-9C40-4CB8-A1A2-74D90E28C556}"/>
              </a:ext>
            </a:extLst>
          </p:cNvPr>
          <p:cNvSpPr>
            <a:spLocks noGrp="1"/>
          </p:cNvSpPr>
          <p:nvPr>
            <p:ph type="title"/>
          </p:nvPr>
        </p:nvSpPr>
        <p:spPr/>
        <p:txBody>
          <a:bodyPr/>
          <a:lstStyle/>
          <a:p>
            <a:r>
              <a:rPr lang="en-US" b="1" dirty="0"/>
              <a:t>Tension  Pneumothorax.</a:t>
            </a:r>
            <a:endParaRPr lang="en-US" dirty="0"/>
          </a:p>
        </p:txBody>
      </p:sp>
      <p:sp>
        <p:nvSpPr>
          <p:cNvPr id="3" name="Content Placeholder 2">
            <a:extLst>
              <a:ext uri="{FF2B5EF4-FFF2-40B4-BE49-F238E27FC236}">
                <a16:creationId xmlns:a16="http://schemas.microsoft.com/office/drawing/2014/main" xmlns="" id="{BE59BC47-B086-4AD8-8F8C-AB3BD554B6A2}"/>
              </a:ext>
            </a:extLst>
          </p:cNvPr>
          <p:cNvSpPr>
            <a:spLocks noGrp="1"/>
          </p:cNvSpPr>
          <p:nvPr>
            <p:ph idx="1"/>
          </p:nvPr>
        </p:nvSpPr>
        <p:spPr/>
        <p:txBody>
          <a:bodyPr>
            <a:normAutofit/>
          </a:bodyPr>
          <a:lstStyle/>
          <a:p>
            <a:r>
              <a:rPr lang="en-US" dirty="0"/>
              <a:t>Sometimes the clothing and the layers of the thoracic wall combine to form a valve so that air enters on inspiration but cannot exit through the wound. </a:t>
            </a:r>
          </a:p>
          <a:p>
            <a:r>
              <a:rPr lang="en-US" dirty="0"/>
              <a:t>In these circumstances, the air pressure builds up on the wounded side and pushes the mediastinum toward the opposite side. </a:t>
            </a:r>
          </a:p>
          <a:p>
            <a:r>
              <a:rPr lang="en-US" dirty="0"/>
              <a:t>In this situation, a collapsed lung is on the injured side and the opposite lung is compressed by the deflected mediastinum. </a:t>
            </a:r>
          </a:p>
          <a:p>
            <a:r>
              <a:rPr lang="en-US" dirty="0"/>
              <a:t>This dangerous condition is called a </a:t>
            </a:r>
            <a:r>
              <a:rPr lang="en-US" b="1" dirty="0"/>
              <a:t>tension pneumothorax.</a:t>
            </a:r>
            <a:endParaRPr lang="en-US" dirty="0"/>
          </a:p>
        </p:txBody>
      </p:sp>
    </p:spTree>
    <p:extLst>
      <p:ext uri="{BB962C8B-B14F-4D97-AF65-F5344CB8AC3E}">
        <p14:creationId xmlns:p14="http://schemas.microsoft.com/office/powerpoint/2010/main" val="163316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0F6E8-7036-4EC6-A28C-BFCA76972E86}"/>
              </a:ext>
            </a:extLst>
          </p:cNvPr>
          <p:cNvSpPr>
            <a:spLocks noGrp="1"/>
          </p:cNvSpPr>
          <p:nvPr>
            <p:ph type="title"/>
          </p:nvPr>
        </p:nvSpPr>
        <p:spPr/>
        <p:txBody>
          <a:bodyPr/>
          <a:lstStyle/>
          <a:p>
            <a:r>
              <a:rPr lang="en-US" dirty="0"/>
              <a:t>Some others</a:t>
            </a:r>
          </a:p>
        </p:txBody>
      </p:sp>
      <p:sp>
        <p:nvSpPr>
          <p:cNvPr id="3" name="Content Placeholder 2">
            <a:extLst>
              <a:ext uri="{FF2B5EF4-FFF2-40B4-BE49-F238E27FC236}">
                <a16:creationId xmlns:a16="http://schemas.microsoft.com/office/drawing/2014/main" xmlns="" id="{CCA4A67B-C79D-432B-8FE5-C51C7BDBFCC1}"/>
              </a:ext>
            </a:extLst>
          </p:cNvPr>
          <p:cNvSpPr>
            <a:spLocks noGrp="1"/>
          </p:cNvSpPr>
          <p:nvPr>
            <p:ph idx="1"/>
          </p:nvPr>
        </p:nvSpPr>
        <p:spPr/>
        <p:txBody>
          <a:bodyPr/>
          <a:lstStyle/>
          <a:p>
            <a:r>
              <a:rPr lang="en-US" dirty="0"/>
              <a:t>Air in the pleural cavity associated with serous fluid is known as </a:t>
            </a:r>
            <a:r>
              <a:rPr lang="en-US" b="1" dirty="0"/>
              <a:t>hydropneumothorax, </a:t>
            </a:r>
          </a:p>
          <a:p>
            <a:r>
              <a:rPr lang="en-US" dirty="0"/>
              <a:t>associated with pus as </a:t>
            </a:r>
            <a:r>
              <a:rPr lang="en-US" b="1" dirty="0"/>
              <a:t>pyopneumothorax, </a:t>
            </a:r>
            <a:r>
              <a:rPr lang="en-US" dirty="0"/>
              <a:t>and associated with blood as </a:t>
            </a:r>
            <a:r>
              <a:rPr lang="en-US" b="1" dirty="0"/>
              <a:t>hemopneumothorax.</a:t>
            </a:r>
          </a:p>
          <a:p>
            <a:r>
              <a:rPr lang="en-US" dirty="0"/>
              <a:t>A collection of pus (without air) in the pleural cavity is called an </a:t>
            </a:r>
            <a:r>
              <a:rPr lang="en-US" b="1" dirty="0"/>
              <a:t>empyema. </a:t>
            </a:r>
          </a:p>
          <a:p>
            <a:r>
              <a:rPr lang="en-US" dirty="0"/>
              <a:t>The presence of serous fluid in the pleural cavity is referred to as a </a:t>
            </a:r>
            <a:r>
              <a:rPr lang="en-US" b="1" dirty="0"/>
              <a:t>pleural effusion</a:t>
            </a:r>
            <a:endParaRPr lang="en-US" dirty="0"/>
          </a:p>
        </p:txBody>
      </p:sp>
    </p:spTree>
    <p:extLst>
      <p:ext uri="{BB962C8B-B14F-4D97-AF65-F5344CB8AC3E}">
        <p14:creationId xmlns:p14="http://schemas.microsoft.com/office/powerpoint/2010/main" val="314299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91D38-B86E-4A75-831A-D55D29B3A2E6}"/>
              </a:ext>
            </a:extLst>
          </p:cNvPr>
          <p:cNvSpPr>
            <a:spLocks noGrp="1"/>
          </p:cNvSpPr>
          <p:nvPr>
            <p:ph type="title"/>
          </p:nvPr>
        </p:nvSpPr>
        <p:spPr/>
        <p:txBody>
          <a:bodyPr/>
          <a:lstStyle/>
          <a:p>
            <a:r>
              <a:rPr lang="en-US" b="1" dirty="0"/>
              <a:t>Needle Thoracostomy</a:t>
            </a:r>
            <a:endParaRPr lang="en-US" dirty="0"/>
          </a:p>
        </p:txBody>
      </p:sp>
      <p:sp>
        <p:nvSpPr>
          <p:cNvPr id="3" name="Content Placeholder 2">
            <a:extLst>
              <a:ext uri="{FF2B5EF4-FFF2-40B4-BE49-F238E27FC236}">
                <a16:creationId xmlns:a16="http://schemas.microsoft.com/office/drawing/2014/main" xmlns="" id="{4B3675C9-E9BC-4EA9-A12B-6391D872DC1A}"/>
              </a:ext>
            </a:extLst>
          </p:cNvPr>
          <p:cNvSpPr>
            <a:spLocks noGrp="1"/>
          </p:cNvSpPr>
          <p:nvPr>
            <p:ph idx="1"/>
          </p:nvPr>
        </p:nvSpPr>
        <p:spPr/>
        <p:txBody>
          <a:bodyPr>
            <a:normAutofit fontScale="85000" lnSpcReduction="20000"/>
          </a:bodyPr>
          <a:lstStyle/>
          <a:p>
            <a:r>
              <a:rPr lang="en-US" sz="3200" dirty="0"/>
              <a:t>A needle thoracostomy is necessary in patients with tension pneumothorax away from the pleural cavity to allow the lung to re expand.</a:t>
            </a:r>
          </a:p>
          <a:p>
            <a:r>
              <a:rPr lang="en-US" sz="3200" dirty="0"/>
              <a:t>It may also be necessary to withdraw a sample of pleural fluid for microbiologic examination.</a:t>
            </a:r>
          </a:p>
          <a:p>
            <a:r>
              <a:rPr lang="en-US" b="1" dirty="0"/>
              <a:t>Anterior Approach</a:t>
            </a:r>
          </a:p>
          <a:p>
            <a:r>
              <a:rPr lang="en-US" dirty="0"/>
              <a:t>For the anterior approach, the patient is in the supine position. </a:t>
            </a:r>
          </a:p>
          <a:p>
            <a:r>
              <a:rPr lang="en-US" dirty="0"/>
              <a:t>The sternal angle is identified, and then the 2nd costal cartilage, the 2nd rib, and the second intercostal space are found in the midclavicular line.</a:t>
            </a:r>
            <a:endParaRPr lang="en-US" sz="3200" dirty="0"/>
          </a:p>
        </p:txBody>
      </p:sp>
    </p:spTree>
    <p:extLst>
      <p:ext uri="{BB962C8B-B14F-4D97-AF65-F5344CB8AC3E}">
        <p14:creationId xmlns:p14="http://schemas.microsoft.com/office/powerpoint/2010/main" val="7302003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818</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vt:lpstr>
      <vt:lpstr>Organic</vt:lpstr>
      <vt:lpstr>Anatomy of thoracic surgical approaches  and chest intubation</vt:lpstr>
      <vt:lpstr>PowerPoint Presentation</vt:lpstr>
      <vt:lpstr>  Mediastinoscopy</vt:lpstr>
      <vt:lpstr>Pneumothorax and its types</vt:lpstr>
      <vt:lpstr>Spontaneous pneumothorax</vt:lpstr>
      <vt:lpstr>Open  Pneumothorax </vt:lpstr>
      <vt:lpstr>Tension  Pneumothorax.</vt:lpstr>
      <vt:lpstr>Some others</vt:lpstr>
      <vt:lpstr>Needle Thoracostomy</vt:lpstr>
      <vt:lpstr>Lateral Approach </vt:lpstr>
      <vt:lpstr>Tube Thoracostomy</vt:lpstr>
      <vt:lpstr>PowerPoint Presentation</vt:lpstr>
      <vt:lpstr>PowerPoint Presentation</vt:lpstr>
      <vt:lpstr>Traumatic Injury to the Thorax</vt:lpstr>
      <vt:lpstr>Rib Excision</vt:lpstr>
      <vt:lpstr>Flail Chest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thoracic surgical approaches and chest intubation</dc:title>
  <dc:creator>ZAIBI</dc:creator>
  <cp:lastModifiedBy>ADMIN</cp:lastModifiedBy>
  <cp:revision>9</cp:revision>
  <dcterms:created xsi:type="dcterms:W3CDTF">2019-10-08T18:24:35Z</dcterms:created>
  <dcterms:modified xsi:type="dcterms:W3CDTF">2026-05-07T08:36:47Z</dcterms:modified>
</cp:coreProperties>
</file>