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Applied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Awais</a:t>
            </a:r>
            <a:r>
              <a:rPr lang="en-US" dirty="0" smtClean="0"/>
              <a:t> Hamza</a:t>
            </a:r>
          </a:p>
          <a:p>
            <a:r>
              <a:rPr lang="en-US" dirty="0" err="1" smtClean="0"/>
              <a:t>Fsc</a:t>
            </a:r>
            <a:r>
              <a:rPr lang="en-US" dirty="0" smtClean="0"/>
              <a:t> Medical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51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 Unit of Density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substance has a specific density. </a:t>
            </a:r>
          </a:p>
          <a:p>
            <a:r>
              <a:rPr lang="en-US" dirty="0"/>
              <a:t>Generally, the density of water (approximately 1 gram per cubic </a:t>
            </a:r>
            <a:r>
              <a:rPr lang="en-US" dirty="0" err="1"/>
              <a:t>centimetre</a:t>
            </a:r>
            <a:r>
              <a:rPr lang="en-US" dirty="0"/>
              <a:t>) is taken as the standard value for calculating the density of substances. </a:t>
            </a:r>
          </a:p>
          <a:p>
            <a:r>
              <a:rPr lang="en-US" dirty="0"/>
              <a:t>However, the SI unit of density is measured using kilograms per cubic </a:t>
            </a:r>
            <a:r>
              <a:rPr lang="en-US" dirty="0" err="1"/>
              <a:t>metre</a:t>
            </a:r>
            <a:r>
              <a:rPr lang="en-US" dirty="0"/>
              <a:t> (kg/m³).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35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Density Units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2133771"/>
            <a:ext cx="1019061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Talking about other density units, metric tons and liters are also used even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though they are not part of the SI.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gram per milliliter (g/mL)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metric ton per cubic meter (t/m³)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kilogram per liter (kg/L)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megagram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(metric ton) per cubic meter (Mg/m³)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gram per cubic centimeter (g/cm³)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 g/cm³ = 1000 kg/m³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kilogram per cubic decimeter (kg/dm³)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 addition to this, in the CGS system density is measured in grams per cubic centimeter (g/cm³). </a:t>
            </a:r>
          </a:p>
        </p:txBody>
      </p:sp>
    </p:spTree>
    <p:extLst>
      <p:ext uri="{BB962C8B-B14F-4D97-AF65-F5344CB8AC3E}">
        <p14:creationId xmlns:p14="http://schemas.microsoft.com/office/powerpoint/2010/main" val="63151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Know if a Substance is Less Dense than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 substance is </a:t>
            </a:r>
            <a:r>
              <a:rPr lang="en-US" b="1" dirty="0"/>
              <a:t>less dense than water</a:t>
            </a:r>
            <a:r>
              <a:rPr lang="en-US" dirty="0"/>
              <a:t> if its density is </a:t>
            </a:r>
            <a:r>
              <a:rPr lang="en-US" b="1" dirty="0"/>
              <a:t>less than 1 g/cm³ (or 1000 kg/m³)</a:t>
            </a:r>
            <a:r>
              <a:rPr lang="en-US" dirty="0"/>
              <a:t>. </a:t>
            </a:r>
          </a:p>
          <a:p>
            <a:r>
              <a:rPr lang="en-US" dirty="0"/>
              <a:t>If placed in water, a less dense substance will </a:t>
            </a:r>
            <a:r>
              <a:rPr lang="en-US" b="1" dirty="0"/>
              <a:t>float on the surface</a:t>
            </a:r>
            <a:r>
              <a:rPr lang="en-US" dirty="0"/>
              <a:t>. </a:t>
            </a:r>
          </a:p>
          <a:p>
            <a:r>
              <a:rPr lang="en-US" dirty="0"/>
              <a:t>If the substance </a:t>
            </a:r>
            <a:r>
              <a:rPr lang="en-US" b="1" dirty="0"/>
              <a:t>sinks</a:t>
            </a:r>
            <a:r>
              <a:rPr lang="en-US" dirty="0"/>
              <a:t>, it means it is more dense than water. </a:t>
            </a:r>
          </a:p>
          <a:p>
            <a:r>
              <a:rPr lang="en-US" dirty="0"/>
              <a:t>Density can be checked using the formula: </a:t>
            </a:r>
          </a:p>
          <a:p>
            <a:r>
              <a:rPr lang="en-US" dirty="0"/>
              <a:t>Compare the calculated density of the substance with water’s density: </a:t>
            </a:r>
          </a:p>
          <a:p>
            <a:pPr lvl="1"/>
            <a:r>
              <a:rPr lang="en-US" b="1" dirty="0"/>
              <a:t>&lt; 1 g/cm³ → floats (less dense)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&gt; 1 g/cm³ → sinks (more dense)</a:t>
            </a:r>
            <a:r>
              <a:rPr lang="en-US" dirty="0"/>
              <a:t> </a:t>
            </a:r>
          </a:p>
          <a:p>
            <a:r>
              <a:rPr lang="en-US" dirty="0"/>
              <a:t>Example: Oil floats on water because its density is less than water.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73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</a:t>
            </a:r>
            <a:r>
              <a:rPr lang="en-US" dirty="0"/>
              <a:t>happens to the least dense of two immiscible liquids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When two liquids are </a:t>
            </a:r>
            <a:r>
              <a:rPr lang="en-US" b="1" dirty="0"/>
              <a:t>immiscible</a:t>
            </a:r>
            <a:r>
              <a:rPr lang="en-US" dirty="0"/>
              <a:t> (do not mix), they form </a:t>
            </a:r>
            <a:r>
              <a:rPr lang="en-US" b="1" dirty="0"/>
              <a:t>separate layers</a:t>
            </a:r>
            <a:r>
              <a:rPr lang="en-US" dirty="0"/>
              <a:t>. </a:t>
            </a:r>
          </a:p>
          <a:p>
            <a:r>
              <a:rPr lang="en-US" dirty="0"/>
              <a:t>The </a:t>
            </a:r>
            <a:r>
              <a:rPr lang="en-US" b="1" dirty="0"/>
              <a:t>least dense liquid rises to the top</a:t>
            </a:r>
            <a:r>
              <a:rPr lang="en-US" dirty="0"/>
              <a:t>. </a:t>
            </a:r>
          </a:p>
          <a:p>
            <a:r>
              <a:rPr lang="en-US" dirty="0"/>
              <a:t>The </a:t>
            </a:r>
            <a:r>
              <a:rPr lang="en-US" b="1" dirty="0"/>
              <a:t>more dense liquid settles at the bottom</a:t>
            </a:r>
            <a:r>
              <a:rPr lang="en-US" dirty="0"/>
              <a:t>. </a:t>
            </a:r>
          </a:p>
          <a:p>
            <a:r>
              <a:rPr lang="en-US" dirty="0"/>
              <a:t>This happens because lower density substances float above higher density substances. 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Oil and water → </a:t>
            </a:r>
            <a:r>
              <a:rPr lang="en-US" b="1" dirty="0"/>
              <a:t>Oil (less dense) floats on water (more dense)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39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Density of a Human Body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1: Measure the body mass (weight) using a weighing scale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Step </a:t>
            </a:r>
            <a:r>
              <a:rPr lang="en-US" dirty="0"/>
              <a:t>2: Measure the body volume (usually by water displacement method</a:t>
            </a:r>
            <a:r>
              <a:rPr lang="en-US" dirty="0" smtClean="0"/>
              <a:t>).</a:t>
            </a:r>
          </a:p>
          <a:p>
            <a:r>
              <a:rPr lang="en-US" dirty="0" smtClean="0"/>
              <a:t>Step </a:t>
            </a:r>
            <a:r>
              <a:rPr lang="en-US" dirty="0"/>
              <a:t>3: Divide mass by volume to calculate density.</a:t>
            </a:r>
          </a:p>
        </p:txBody>
      </p:sp>
    </p:spTree>
    <p:extLst>
      <p:ext uri="{BB962C8B-B14F-4D97-AF65-F5344CB8AC3E}">
        <p14:creationId xmlns:p14="http://schemas.microsoft.com/office/powerpoint/2010/main" val="310623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Density of a Human Body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body density is less than water → body floats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</a:t>
            </a:r>
            <a:r>
              <a:rPr lang="en-US" dirty="0"/>
              <a:t>body density is greater than water → body sinks</a:t>
            </a:r>
            <a:r>
              <a:rPr lang="en-US" dirty="0" smtClean="0"/>
              <a:t>.</a:t>
            </a:r>
          </a:p>
          <a:p>
            <a:r>
              <a:rPr lang="en-US" dirty="0" smtClean="0"/>
              <a:t>Human </a:t>
            </a:r>
            <a:r>
              <a:rPr lang="en-US" dirty="0"/>
              <a:t>body density is usually close to that of water, so people can float with effort.</a:t>
            </a:r>
          </a:p>
        </p:txBody>
      </p:sp>
    </p:spTree>
    <p:extLst>
      <p:ext uri="{BB962C8B-B14F-4D97-AF65-F5344CB8AC3E}">
        <p14:creationId xmlns:p14="http://schemas.microsoft.com/office/powerpoint/2010/main" val="198220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 of Different Materials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522311"/>
            <a:ext cx="6096000" cy="2952750"/>
          </a:xfrm>
        </p:spPr>
      </p:pic>
    </p:spTree>
    <p:extLst>
      <p:ext uri="{BB962C8B-B14F-4D97-AF65-F5344CB8AC3E}">
        <p14:creationId xmlns:p14="http://schemas.microsoft.com/office/powerpoint/2010/main" val="381408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Density is a measurement that compares the amount of matter an object has to its volume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 </a:t>
            </a:r>
            <a:r>
              <a:rPr lang="en-US" dirty="0"/>
              <a:t>object with much matter in a certain volume has a high density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density of a material shows the denseness of that material in a specific given area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</a:t>
            </a:r>
            <a:r>
              <a:rPr lang="en-US" dirty="0"/>
              <a:t>material's density is defined as its mass per unit volume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Density </a:t>
            </a:r>
            <a:r>
              <a:rPr lang="en-US" dirty="0"/>
              <a:t>is essentially a measurement of how tightly matter is packed together.</a:t>
            </a:r>
          </a:p>
        </p:txBody>
      </p:sp>
    </p:spTree>
    <p:extLst>
      <p:ext uri="{BB962C8B-B14F-4D97-AF65-F5344CB8AC3E}">
        <p14:creationId xmlns:p14="http://schemas.microsoft.com/office/powerpoint/2010/main" val="55441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 unique physical property of a particular object. </a:t>
            </a:r>
          </a:p>
          <a:p>
            <a:r>
              <a:rPr lang="en-US" dirty="0"/>
              <a:t>The principle of density was discovered by the Greek scientist Archimedes. </a:t>
            </a:r>
          </a:p>
          <a:p>
            <a:r>
              <a:rPr lang="en-US" dirty="0"/>
              <a:t>It is easy to calculate density if you know the formula and understand the related units. </a:t>
            </a:r>
          </a:p>
          <a:p>
            <a:r>
              <a:rPr lang="en-US" dirty="0"/>
              <a:t>The symbol </a:t>
            </a:r>
            <a:r>
              <a:rPr lang="en-US" b="1" dirty="0"/>
              <a:t>ρ (rho)</a:t>
            </a:r>
            <a:r>
              <a:rPr lang="en-US" dirty="0"/>
              <a:t> represents density, or it can also be represented by the letter </a:t>
            </a:r>
            <a:r>
              <a:rPr lang="en-US" b="1" dirty="0"/>
              <a:t>D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97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 and State of Matter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08" y="2379301"/>
            <a:ext cx="6112601" cy="376024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409" y="2424011"/>
            <a:ext cx="4296317" cy="367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Density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6167845" cy="33189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Iron, platinum, and lead are examples of dense materials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Many </a:t>
            </a:r>
            <a:r>
              <a:rPr lang="en-US" dirty="0"/>
              <a:t>types of rock and minerals are examples of dense material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Dense </a:t>
            </a:r>
            <a:r>
              <a:rPr lang="en-US" dirty="0"/>
              <a:t>materials are most likely to feel heavy or hard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opposite of dense is sparse, and a few examples of sparse material are glass, bamboo, aluminum, and Styrofoam.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914" y="2433093"/>
            <a:ext cx="3747271" cy="334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7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Density in Different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general, liquids are less dense than solids and gases are less dense than liquids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</a:t>
            </a:r>
            <a:r>
              <a:rPr lang="en-US" dirty="0"/>
              <a:t>is because solids have densely packed particles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Liquids </a:t>
            </a:r>
            <a:r>
              <a:rPr lang="en-US" dirty="0"/>
              <a:t>are materials where particles can slide around one another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Gases </a:t>
            </a:r>
            <a:r>
              <a:rPr lang="en-US" dirty="0"/>
              <a:t>have particles that are free to move all over the place.</a:t>
            </a:r>
          </a:p>
        </p:txBody>
      </p:sp>
    </p:spTree>
    <p:extLst>
      <p:ext uri="{BB962C8B-B14F-4D97-AF65-F5344CB8AC3E}">
        <p14:creationId xmlns:p14="http://schemas.microsoft.com/office/powerpoint/2010/main" val="277921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Density Calculated?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Mathematically, the density of an object is expressed as follows: </a:t>
            </a:r>
          </a:p>
          <a:p>
            <a:r>
              <a:rPr lang="en-US" dirty="0"/>
              <a:t>Mass / Volume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19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of Density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Though the SI unit of density is kg/m³, for convenience we use:</a:t>
            </a:r>
          </a:p>
          <a:p>
            <a:r>
              <a:rPr lang="en-US" dirty="0"/>
              <a:t>g/cm³ for solids </a:t>
            </a:r>
          </a:p>
          <a:p>
            <a:r>
              <a:rPr lang="en-US" dirty="0"/>
              <a:t>g/ml for liquids </a:t>
            </a:r>
          </a:p>
          <a:p>
            <a:r>
              <a:rPr lang="en-US" dirty="0"/>
              <a:t>g/L for gases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85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of Density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Density can be explained as the relationship between the mass of the substance and the volume it takes up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</a:t>
            </a:r>
            <a:r>
              <a:rPr lang="en-US" dirty="0"/>
              <a:t>qualitative terms, it shows how heavy an object is at constant volume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Different </a:t>
            </a:r>
            <a:r>
              <a:rPr lang="en-US" dirty="0"/>
              <a:t>substances have different densities, which means for the same volume different substances weigh differently.</a:t>
            </a:r>
          </a:p>
        </p:txBody>
      </p:sp>
    </p:spTree>
    <p:extLst>
      <p:ext uri="{BB962C8B-B14F-4D97-AF65-F5344CB8AC3E}">
        <p14:creationId xmlns:p14="http://schemas.microsoft.com/office/powerpoint/2010/main" val="130582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</TotalTime>
  <Words>801</Words>
  <Application>Microsoft Office PowerPoint</Application>
  <PresentationFormat>Widescreen</PresentationFormat>
  <Paragraphs>79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Garamond</vt:lpstr>
      <vt:lpstr>Organic</vt:lpstr>
      <vt:lpstr>Applied Science</vt:lpstr>
      <vt:lpstr>Density</vt:lpstr>
      <vt:lpstr>Density</vt:lpstr>
      <vt:lpstr>Density and State of Matter</vt:lpstr>
      <vt:lpstr>Examples of Density</vt:lpstr>
      <vt:lpstr>Density in Different States</vt:lpstr>
      <vt:lpstr>How Is Density Calculated?</vt:lpstr>
      <vt:lpstr>Unit of Density</vt:lpstr>
      <vt:lpstr>Concept of Density</vt:lpstr>
      <vt:lpstr>SI Unit of Density</vt:lpstr>
      <vt:lpstr>Other Density Units</vt:lpstr>
      <vt:lpstr>How to Know if a Substance is Less Dense than Water</vt:lpstr>
      <vt:lpstr>What happens to the least dense of two immiscible liquids</vt:lpstr>
      <vt:lpstr>How to Find Density of a Human Body</vt:lpstr>
      <vt:lpstr>How to Find Density of a Human Body</vt:lpstr>
      <vt:lpstr>Density of Different Materials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Science</dc:title>
  <dc:creator>Moorche</dc:creator>
  <cp:lastModifiedBy>Moorche</cp:lastModifiedBy>
  <cp:revision>4</cp:revision>
  <dcterms:created xsi:type="dcterms:W3CDTF">2026-04-30T05:42:42Z</dcterms:created>
  <dcterms:modified xsi:type="dcterms:W3CDTF">2026-04-30T06:43:22Z</dcterms:modified>
</cp:coreProperties>
</file>