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240" y="1415332"/>
            <a:ext cx="734957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Urinary Bladder</a:t>
            </a:r>
          </a:p>
          <a:p>
            <a:r>
              <a:rPr lang="en-US" dirty="0" smtClean="0"/>
              <a:t>Detrusor </a:t>
            </a:r>
            <a:r>
              <a:rPr lang="en-US" dirty="0"/>
              <a:t>contraction → urination </a:t>
            </a:r>
          </a:p>
          <a:p>
            <a:r>
              <a:rPr lang="en-US" b="1" i="1" dirty="0" smtClean="0"/>
              <a:t>Example</a:t>
            </a:r>
            <a:r>
              <a:rPr lang="en-US" b="1" i="1" dirty="0"/>
              <a:t>:</a:t>
            </a:r>
            <a:r>
              <a:rPr lang="en-US" b="1" dirty="0"/>
              <a:t> </a:t>
            </a:r>
            <a:r>
              <a:rPr lang="en-US" dirty="0"/>
              <a:t>Helps empty a “lazy bladder”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9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Individual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Acetylcholine</a:t>
            </a:r>
            <a:endParaRPr lang="en-US" b="1" dirty="0"/>
          </a:p>
          <a:p>
            <a:r>
              <a:rPr lang="en-US" dirty="0"/>
              <a:t>Prototype drug </a:t>
            </a:r>
          </a:p>
          <a:p>
            <a:r>
              <a:rPr lang="en-US" dirty="0"/>
              <a:t>Rapidly degraded → very short action </a:t>
            </a:r>
          </a:p>
          <a:p>
            <a:r>
              <a:rPr lang="en-US" dirty="0"/>
              <a:t>Limited clinical use </a:t>
            </a:r>
          </a:p>
          <a:p>
            <a:r>
              <a:rPr lang="en-US" b="1" i="1" dirty="0" smtClean="0"/>
              <a:t>Why </a:t>
            </a:r>
            <a:r>
              <a:rPr lang="en-US" b="1" i="1" dirty="0"/>
              <a:t>not used much?</a:t>
            </a:r>
            <a:r>
              <a:rPr lang="en-US" b="1" dirty="0"/>
              <a:t> </a:t>
            </a:r>
            <a:r>
              <a:rPr lang="en-US" dirty="0"/>
              <a:t>It disappears too fast in the body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0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Bethanechol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Selective </a:t>
            </a:r>
            <a:r>
              <a:rPr lang="en-US" dirty="0"/>
              <a:t>muscarinic agonist </a:t>
            </a:r>
          </a:p>
          <a:p>
            <a:r>
              <a:rPr lang="en-US" dirty="0"/>
              <a:t>Resistant to breakdown </a:t>
            </a:r>
          </a:p>
          <a:p>
            <a:r>
              <a:rPr lang="en-US" b="1" dirty="0"/>
              <a:t>Uses:</a:t>
            </a:r>
            <a:endParaRPr lang="en-US" dirty="0"/>
          </a:p>
          <a:p>
            <a:r>
              <a:rPr lang="en-US" dirty="0"/>
              <a:t>Postoperative urinary retention </a:t>
            </a:r>
          </a:p>
          <a:p>
            <a:r>
              <a:rPr lang="en-US" dirty="0"/>
              <a:t>Neurogenic bladder </a:t>
            </a:r>
          </a:p>
          <a:p>
            <a:r>
              <a:rPr lang="en-US" b="1" i="1" dirty="0" smtClean="0"/>
              <a:t>Example</a:t>
            </a:r>
            <a:r>
              <a:rPr lang="en-US" b="1" i="1" dirty="0"/>
              <a:t>:</a:t>
            </a:r>
            <a:r>
              <a:rPr lang="en-US" b="1" dirty="0"/>
              <a:t> </a:t>
            </a:r>
            <a:r>
              <a:rPr lang="en-US" dirty="0"/>
              <a:t>Like restarting a stalled bladder engine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7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Carbachol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Carbachol</a:t>
            </a:r>
            <a:endParaRPr lang="en-US" b="1" dirty="0"/>
          </a:p>
          <a:p>
            <a:r>
              <a:rPr lang="en-US" dirty="0"/>
              <a:t>Acts on both muscarinic + nicotinic receptors </a:t>
            </a:r>
          </a:p>
          <a:p>
            <a:r>
              <a:rPr lang="en-US" b="1" dirty="0"/>
              <a:t>Uses:</a:t>
            </a:r>
            <a:endParaRPr lang="en-US" dirty="0"/>
          </a:p>
          <a:p>
            <a:r>
              <a:rPr lang="en-US" dirty="0"/>
              <a:t>Glaucoma (topical) </a:t>
            </a:r>
          </a:p>
          <a:p>
            <a:r>
              <a:rPr lang="en-US" b="1" i="1" dirty="0" smtClean="0"/>
              <a:t>Example</a:t>
            </a:r>
            <a:r>
              <a:rPr lang="en-US" b="1" i="1" dirty="0"/>
              <a:t>:</a:t>
            </a:r>
            <a:r>
              <a:rPr lang="en-US" b="1" dirty="0"/>
              <a:t> </a:t>
            </a:r>
            <a:r>
              <a:rPr lang="en-US" dirty="0"/>
              <a:t>Reduces eye pressure like releasing air from a balloon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36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Methacholine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Muscarinic </a:t>
            </a:r>
            <a:r>
              <a:rPr lang="en-US" dirty="0"/>
              <a:t>selective </a:t>
            </a:r>
          </a:p>
          <a:p>
            <a:r>
              <a:rPr lang="en-US" b="1" dirty="0"/>
              <a:t>Uses:</a:t>
            </a:r>
            <a:endParaRPr lang="en-US" dirty="0"/>
          </a:p>
          <a:p>
            <a:r>
              <a:rPr lang="en-US" dirty="0"/>
              <a:t>Bronchial challenge test for asthma </a:t>
            </a:r>
          </a:p>
          <a:p>
            <a:r>
              <a:rPr lang="en-US" b="1" i="1" dirty="0" smtClean="0"/>
              <a:t>Example</a:t>
            </a:r>
            <a:r>
              <a:rPr lang="en-US" b="1" i="1" dirty="0"/>
              <a:t>:</a:t>
            </a:r>
            <a:r>
              <a:rPr lang="en-US" b="1" dirty="0"/>
              <a:t> </a:t>
            </a:r>
            <a:r>
              <a:rPr lang="en-US" dirty="0"/>
              <a:t>Used to “provoke” asthma and confirm diagnosis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19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Pilocarpine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</a:t>
            </a:r>
            <a:r>
              <a:rPr lang="en-US" dirty="0"/>
              <a:t>alkaloid </a:t>
            </a:r>
          </a:p>
          <a:p>
            <a:r>
              <a:rPr lang="en-US" dirty="0"/>
              <a:t>Strong muscarinic agonist </a:t>
            </a:r>
          </a:p>
          <a:p>
            <a:r>
              <a:rPr lang="en-US" b="1" dirty="0"/>
              <a:t>Uses:</a:t>
            </a:r>
            <a:endParaRPr lang="en-US" dirty="0"/>
          </a:p>
          <a:p>
            <a:r>
              <a:rPr lang="en-US" dirty="0"/>
              <a:t>Glaucoma </a:t>
            </a:r>
          </a:p>
          <a:p>
            <a:r>
              <a:rPr lang="en-US" dirty="0"/>
              <a:t>Xerostomia (dry mouth) </a:t>
            </a:r>
          </a:p>
          <a:p>
            <a:r>
              <a:rPr lang="en-US" b="1" i="1" dirty="0" smtClean="0"/>
              <a:t>Example</a:t>
            </a:r>
            <a:r>
              <a:rPr lang="en-US" b="1" i="1" dirty="0"/>
              <a:t>:</a:t>
            </a:r>
            <a:r>
              <a:rPr lang="en-US" b="1" dirty="0"/>
              <a:t> </a:t>
            </a:r>
            <a:r>
              <a:rPr lang="en-US" dirty="0"/>
              <a:t>Makes saliva flow like turning on a tap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2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Nicotine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Nicotinic </a:t>
            </a:r>
            <a:r>
              <a:rPr lang="en-US" dirty="0"/>
              <a:t>receptor agonist </a:t>
            </a:r>
          </a:p>
          <a:p>
            <a:r>
              <a:rPr lang="en-US" b="1" dirty="0"/>
              <a:t>Effects:</a:t>
            </a:r>
            <a:endParaRPr lang="en-US" dirty="0"/>
          </a:p>
          <a:p>
            <a:r>
              <a:rPr lang="en-US" dirty="0"/>
              <a:t>Low dose → stimulation </a:t>
            </a:r>
          </a:p>
          <a:p>
            <a:r>
              <a:rPr lang="en-US" dirty="0"/>
              <a:t>High dose → blockade </a:t>
            </a:r>
          </a:p>
          <a:p>
            <a:r>
              <a:rPr lang="en-US" b="1" i="1" dirty="0" smtClean="0"/>
              <a:t>Example</a:t>
            </a:r>
            <a:r>
              <a:rPr lang="en-US" b="1" i="1" dirty="0"/>
              <a:t>:</a:t>
            </a:r>
            <a:r>
              <a:rPr lang="en-US" b="1" dirty="0"/>
              <a:t> </a:t>
            </a:r>
            <a:r>
              <a:rPr lang="en-US" dirty="0"/>
              <a:t>Like caffeine at low dose vs toxicity at high dose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0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Therapeutic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Glaucoma </a:t>
            </a:r>
            <a:r>
              <a:rPr lang="en-US" dirty="0"/>
              <a:t>→ pilocarpine, </a:t>
            </a:r>
            <a:r>
              <a:rPr lang="en-US" dirty="0" err="1"/>
              <a:t>carbachol</a:t>
            </a:r>
            <a:r>
              <a:rPr lang="en-US" dirty="0"/>
              <a:t> </a:t>
            </a:r>
          </a:p>
          <a:p>
            <a:r>
              <a:rPr lang="en-US" dirty="0"/>
              <a:t>Urinary retention → </a:t>
            </a:r>
            <a:r>
              <a:rPr lang="en-US" dirty="0" err="1"/>
              <a:t>bethanechol</a:t>
            </a:r>
            <a:r>
              <a:rPr lang="en-US" dirty="0"/>
              <a:t> </a:t>
            </a:r>
          </a:p>
          <a:p>
            <a:r>
              <a:rPr lang="en-US" dirty="0"/>
              <a:t>Dry mouth → pilocarpine </a:t>
            </a:r>
          </a:p>
          <a:p>
            <a:r>
              <a:rPr lang="en-US" dirty="0"/>
              <a:t>Asthma diagnosis → </a:t>
            </a:r>
            <a:r>
              <a:rPr lang="en-US" dirty="0" err="1"/>
              <a:t>methacholine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1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Adverse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Excess </a:t>
            </a:r>
            <a:r>
              <a:rPr lang="en-US" b="1" dirty="0"/>
              <a:t>parasympathetic </a:t>
            </a:r>
            <a:r>
              <a:rPr lang="en-US" b="1" dirty="0" smtClean="0"/>
              <a:t>activity</a:t>
            </a:r>
            <a:endParaRPr lang="en-US" b="1" dirty="0"/>
          </a:p>
          <a:p>
            <a:r>
              <a:rPr lang="en-US" dirty="0"/>
              <a:t>Salivation </a:t>
            </a:r>
          </a:p>
          <a:p>
            <a:r>
              <a:rPr lang="en-US" dirty="0"/>
              <a:t>Sweating </a:t>
            </a:r>
          </a:p>
          <a:p>
            <a:r>
              <a:rPr lang="en-US" dirty="0"/>
              <a:t>Diarrhea </a:t>
            </a:r>
          </a:p>
          <a:p>
            <a:r>
              <a:rPr lang="en-US" dirty="0"/>
              <a:t>Bronchospasm </a:t>
            </a:r>
          </a:p>
          <a:p>
            <a:r>
              <a:rPr lang="en-US" dirty="0"/>
              <a:t>Bradycardia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49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MNEMONIC:SLUDGE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 </a:t>
            </a:r>
            <a:r>
              <a:rPr lang="en-US" dirty="0"/>
              <a:t>= Salivation </a:t>
            </a:r>
          </a:p>
          <a:p>
            <a:r>
              <a:rPr lang="en-US" dirty="0"/>
              <a:t>L = Lacrimation </a:t>
            </a:r>
          </a:p>
          <a:p>
            <a:r>
              <a:rPr lang="en-US" dirty="0"/>
              <a:t>U = Urination </a:t>
            </a:r>
          </a:p>
          <a:p>
            <a:r>
              <a:rPr lang="en-US" dirty="0"/>
              <a:t>D = Diarrhea </a:t>
            </a:r>
          </a:p>
          <a:p>
            <a:r>
              <a:rPr lang="en-US" dirty="0"/>
              <a:t>G = GI upset </a:t>
            </a:r>
          </a:p>
          <a:p>
            <a:r>
              <a:rPr lang="en-US" dirty="0"/>
              <a:t>E = Emesis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6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Direct-Acting Cholinergic Receptor 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Direct-acting </a:t>
            </a:r>
            <a:r>
              <a:rPr lang="en-US" dirty="0"/>
              <a:t>cholinergic agonists = drugs that </a:t>
            </a:r>
            <a:r>
              <a:rPr lang="en-US" b="1" dirty="0"/>
              <a:t>bind directly to cholinergic receptors</a:t>
            </a:r>
            <a:r>
              <a:rPr lang="en-US" dirty="0"/>
              <a:t> </a:t>
            </a:r>
          </a:p>
          <a:p>
            <a:r>
              <a:rPr lang="en-US" dirty="0"/>
              <a:t>Mimic the action of </a:t>
            </a:r>
            <a:r>
              <a:rPr lang="en-US" b="1" dirty="0"/>
              <a:t>acetylcholine (</a:t>
            </a:r>
            <a:r>
              <a:rPr lang="en-US" b="1" dirty="0" err="1"/>
              <a:t>ACh</a:t>
            </a:r>
            <a:r>
              <a:rPr lang="en-US" b="1" dirty="0"/>
              <a:t>)</a:t>
            </a:r>
            <a:r>
              <a:rPr lang="en-US" dirty="0"/>
              <a:t> </a:t>
            </a:r>
          </a:p>
          <a:p>
            <a:r>
              <a:rPr lang="en-US" dirty="0"/>
              <a:t>Act on: </a:t>
            </a:r>
          </a:p>
          <a:p>
            <a:pPr lvl="1"/>
            <a:r>
              <a:rPr lang="en-US" b="1" dirty="0"/>
              <a:t>Muscarinic receptors (M1–M5)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Nicotinic receptors (</a:t>
            </a:r>
            <a:r>
              <a:rPr lang="en-US" b="1" dirty="0" err="1"/>
              <a:t>Nn</a:t>
            </a:r>
            <a:r>
              <a:rPr lang="en-US" b="1" dirty="0"/>
              <a:t>, Nm)</a:t>
            </a:r>
            <a:r>
              <a:rPr lang="en-US" dirty="0"/>
              <a:t> </a:t>
            </a:r>
          </a:p>
          <a:p>
            <a:r>
              <a:rPr lang="en-US" b="1" i="1" dirty="0" smtClean="0"/>
              <a:t>Simple </a:t>
            </a:r>
            <a:r>
              <a:rPr lang="en-US" b="1" i="1" dirty="0"/>
              <a:t>idea</a:t>
            </a:r>
            <a:r>
              <a:rPr lang="en-US" i="1" dirty="0"/>
              <a:t>:</a:t>
            </a:r>
            <a:r>
              <a:rPr lang="en-US" dirty="0"/>
              <a:t> These drugs “pretend” to be acetylcholine and activate the same receptors.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3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Contraindications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Asthma </a:t>
            </a:r>
            <a:r>
              <a:rPr lang="en-US" dirty="0"/>
              <a:t>(bronchoconstriction) </a:t>
            </a:r>
          </a:p>
          <a:p>
            <a:r>
              <a:rPr lang="en-US" dirty="0"/>
              <a:t>Peptic ulcer </a:t>
            </a:r>
          </a:p>
          <a:p>
            <a:r>
              <a:rPr lang="en-US" dirty="0"/>
              <a:t>Bradycardia </a:t>
            </a:r>
          </a:p>
          <a:p>
            <a:r>
              <a:rPr lang="en-US" dirty="0"/>
              <a:t>Hypotension </a:t>
            </a:r>
          </a:p>
          <a:p>
            <a:r>
              <a:rPr lang="en-US" b="1" i="1" dirty="0" smtClean="0"/>
              <a:t>Reason</a:t>
            </a:r>
            <a:r>
              <a:rPr lang="en-US" b="1" i="1" dirty="0"/>
              <a:t>:</a:t>
            </a:r>
            <a:r>
              <a:rPr lang="en-US" b="1" dirty="0"/>
              <a:t> </a:t>
            </a:r>
            <a:r>
              <a:rPr lang="en-US" dirty="0"/>
              <a:t>These drugs exaggerate parasympathetic effects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9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 OF LECTURE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</a:t>
            </a:r>
            <a:r>
              <a:rPr lang="en-US" dirty="0"/>
              <a:t>agonists = mimic acetylcholine </a:t>
            </a:r>
          </a:p>
          <a:p>
            <a:r>
              <a:rPr lang="en-US" dirty="0"/>
              <a:t>Mainly produce </a:t>
            </a:r>
            <a:r>
              <a:rPr lang="en-US" b="1" dirty="0"/>
              <a:t>parasympathetic effects</a:t>
            </a:r>
            <a:r>
              <a:rPr lang="en-US" dirty="0"/>
              <a:t> </a:t>
            </a:r>
          </a:p>
          <a:p>
            <a:r>
              <a:rPr lang="en-US" dirty="0"/>
              <a:t>Used in </a:t>
            </a:r>
            <a:r>
              <a:rPr lang="en-US" b="1" dirty="0"/>
              <a:t>eye, bladder, and diagnostic tests</a:t>
            </a:r>
            <a:r>
              <a:rPr lang="en-US" dirty="0"/>
              <a:t> </a:t>
            </a:r>
          </a:p>
          <a:p>
            <a:r>
              <a:rPr lang="en-US" dirty="0"/>
              <a:t>Side effects = </a:t>
            </a:r>
            <a:r>
              <a:rPr lang="en-US" b="1" dirty="0"/>
              <a:t>“too much parasympathetic activity”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15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2979"/>
            <a:ext cx="11219289" cy="584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00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79"/>
            <a:ext cx="11195435" cy="5891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8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Choline Esters</a:t>
            </a:r>
          </a:p>
          <a:p>
            <a:r>
              <a:rPr lang="en-US" dirty="0"/>
              <a:t>Acetylcholine </a:t>
            </a:r>
          </a:p>
          <a:p>
            <a:r>
              <a:rPr lang="en-US" dirty="0" err="1"/>
              <a:t>Methacholine</a:t>
            </a:r>
            <a:r>
              <a:rPr lang="en-US" dirty="0"/>
              <a:t> </a:t>
            </a:r>
          </a:p>
          <a:p>
            <a:r>
              <a:rPr lang="en-US" dirty="0" err="1"/>
              <a:t>Carbachol</a:t>
            </a:r>
            <a:r>
              <a:rPr lang="en-US" dirty="0"/>
              <a:t> </a:t>
            </a:r>
          </a:p>
          <a:p>
            <a:r>
              <a:rPr lang="en-US" dirty="0" err="1"/>
              <a:t>Bethanechol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1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Alkaloids (Natural Compounds)</a:t>
            </a:r>
          </a:p>
          <a:p>
            <a:r>
              <a:rPr lang="en-US" dirty="0"/>
              <a:t>Pilocarpine </a:t>
            </a:r>
          </a:p>
          <a:p>
            <a:r>
              <a:rPr lang="en-US" dirty="0"/>
              <a:t>Nicotine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2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 of 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 </a:t>
            </a:r>
            <a:r>
              <a:rPr lang="en-US" dirty="0"/>
              <a:t>to cholinergic receptors → activate them </a:t>
            </a:r>
          </a:p>
          <a:p>
            <a:r>
              <a:rPr lang="en-US" dirty="0"/>
              <a:t>Effects depend on receptor type: </a:t>
            </a:r>
          </a:p>
          <a:p>
            <a:pPr lvl="1"/>
            <a:r>
              <a:rPr lang="en-US" b="1" dirty="0"/>
              <a:t>Muscarinic → parasympathetic effects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Nicotinic → ganglia or skeletal muscle stimulation</a:t>
            </a:r>
            <a:r>
              <a:rPr lang="en-US" dirty="0"/>
              <a:t> </a:t>
            </a:r>
          </a:p>
          <a:p>
            <a:r>
              <a:rPr lang="en-US" b="1" i="1" dirty="0" smtClean="0"/>
              <a:t>Example</a:t>
            </a:r>
            <a:r>
              <a:rPr lang="en-US" b="1" i="1" dirty="0"/>
              <a:t>:</a:t>
            </a:r>
            <a:r>
              <a:rPr lang="en-US" b="1" dirty="0"/>
              <a:t> </a:t>
            </a:r>
            <a:r>
              <a:rPr lang="en-US" dirty="0"/>
              <a:t>Like pressing the “ON” button of the parasympathetic system.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8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Muscarinic Effects (Parasympathetic Actions)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Eye</a:t>
            </a:r>
          </a:p>
          <a:p>
            <a:r>
              <a:rPr lang="en-US" dirty="0" err="1"/>
              <a:t>Miosis</a:t>
            </a:r>
            <a:r>
              <a:rPr lang="en-US" dirty="0"/>
              <a:t> (pupil constriction) </a:t>
            </a:r>
          </a:p>
          <a:p>
            <a:r>
              <a:rPr lang="en-US" dirty="0"/>
              <a:t>Accommodation for near vision </a:t>
            </a:r>
          </a:p>
          <a:p>
            <a:r>
              <a:rPr lang="en-US" b="1" i="1" dirty="0" smtClean="0"/>
              <a:t>Example</a:t>
            </a:r>
            <a:r>
              <a:rPr lang="en-US" b="1" i="1" dirty="0"/>
              <a:t>:</a:t>
            </a:r>
            <a:r>
              <a:rPr lang="en-US" b="1" dirty="0"/>
              <a:t> </a:t>
            </a:r>
            <a:r>
              <a:rPr lang="en-US" dirty="0"/>
              <a:t>Like switching camera to “close-up mode”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6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Heart</a:t>
            </a:r>
          </a:p>
          <a:p>
            <a:r>
              <a:rPr lang="en-US" dirty="0"/>
              <a:t>↓ Heart rate (bradycardia) </a:t>
            </a:r>
          </a:p>
          <a:p>
            <a:r>
              <a:rPr lang="en-US" dirty="0"/>
              <a:t>↓ Conduction </a:t>
            </a:r>
          </a:p>
          <a:p>
            <a:r>
              <a:rPr lang="en-US" b="1" i="1" dirty="0" smtClean="0"/>
              <a:t>Example</a:t>
            </a:r>
            <a:r>
              <a:rPr lang="en-US" b="1" i="1" dirty="0"/>
              <a:t>:</a:t>
            </a:r>
            <a:r>
              <a:rPr lang="en-US" b="1" dirty="0"/>
              <a:t> </a:t>
            </a:r>
            <a:r>
              <a:rPr lang="en-US" dirty="0"/>
              <a:t>Like applying brakes to the heart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1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Lungs</a:t>
            </a:r>
          </a:p>
          <a:p>
            <a:r>
              <a:rPr lang="en-US" dirty="0"/>
              <a:t>Bronchoconstriction </a:t>
            </a:r>
          </a:p>
          <a:p>
            <a:r>
              <a:rPr lang="en-US" dirty="0"/>
              <a:t>↑ Secretions </a:t>
            </a:r>
          </a:p>
          <a:p>
            <a:r>
              <a:rPr lang="en-US" b="1" i="1" dirty="0" smtClean="0"/>
              <a:t>Clinical </a:t>
            </a:r>
            <a:r>
              <a:rPr lang="en-US" b="1" i="1" dirty="0"/>
              <a:t>caution:</a:t>
            </a:r>
            <a:r>
              <a:rPr lang="en-US" b="1" dirty="0"/>
              <a:t> </a:t>
            </a:r>
            <a:r>
              <a:rPr lang="en-US" dirty="0"/>
              <a:t>Bad for asthma patients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0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GI Tract</a:t>
            </a:r>
          </a:p>
          <a:p>
            <a:r>
              <a:rPr lang="en-US" dirty="0"/>
              <a:t>↑ Motility </a:t>
            </a:r>
          </a:p>
          <a:p>
            <a:r>
              <a:rPr lang="en-US" dirty="0"/>
              <a:t>↑ Secretions </a:t>
            </a:r>
          </a:p>
          <a:p>
            <a:r>
              <a:rPr lang="en-US" b="1" i="1" dirty="0" smtClean="0"/>
              <a:t>Example</a:t>
            </a:r>
            <a:r>
              <a:rPr lang="en-US" b="1" i="1" dirty="0"/>
              <a:t>:</a:t>
            </a:r>
            <a:r>
              <a:rPr lang="en-US" b="1" dirty="0"/>
              <a:t> </a:t>
            </a:r>
            <a:r>
              <a:rPr lang="en-US" dirty="0"/>
              <a:t>Like speeding up </a:t>
            </a:r>
            <a:r>
              <a:rPr lang="en-US" dirty="0" smtClean="0"/>
              <a:t>digestion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0" y="492980"/>
            <a:ext cx="734957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72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447</Words>
  <Application>Microsoft Office PowerPoint</Application>
  <PresentationFormat>Widescreen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</vt:lpstr>
      <vt:lpstr>PHARMACOLOGY</vt:lpstr>
      <vt:lpstr>Direct-Acting Cholinergic Receptor Agonists</vt:lpstr>
      <vt:lpstr>Classification</vt:lpstr>
      <vt:lpstr>CONTINUED </vt:lpstr>
      <vt:lpstr>Mechanism of Action</vt:lpstr>
      <vt:lpstr>Muscarinic Effects (Parasympathetic Actions)</vt:lpstr>
      <vt:lpstr>CONTINUED </vt:lpstr>
      <vt:lpstr>CONTINUED </vt:lpstr>
      <vt:lpstr>CONTINUED </vt:lpstr>
      <vt:lpstr>CONTINUED </vt:lpstr>
      <vt:lpstr>Individual Drugs</vt:lpstr>
      <vt:lpstr>Bethanechol</vt:lpstr>
      <vt:lpstr>Carbachol</vt:lpstr>
      <vt:lpstr>Methacholine</vt:lpstr>
      <vt:lpstr>Pilocarpine</vt:lpstr>
      <vt:lpstr>Nicotine</vt:lpstr>
      <vt:lpstr>Therapeutic Uses</vt:lpstr>
      <vt:lpstr>Adverse Effects</vt:lpstr>
      <vt:lpstr>MNEMONIC:SLUDGE</vt:lpstr>
      <vt:lpstr>Contraindications</vt:lpstr>
      <vt:lpstr>CONCLUSION OF LECTURE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3</cp:revision>
  <dcterms:created xsi:type="dcterms:W3CDTF">2026-04-27T15:05:18Z</dcterms:created>
  <dcterms:modified xsi:type="dcterms:W3CDTF">2026-04-27T15:31:04Z</dcterms:modified>
</cp:coreProperties>
</file>