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9" r:id="rId16"/>
    <p:sldId id="270" r:id="rId17"/>
    <p:sldId id="271" r:id="rId18"/>
    <p:sldId id="272" r:id="rId19"/>
    <p:sldId id="280" r:id="rId20"/>
    <p:sldId id="281" r:id="rId21"/>
    <p:sldId id="273" r:id="rId22"/>
    <p:sldId id="274" r:id="rId23"/>
    <p:sldId id="276" r:id="rId24"/>
    <p:sldId id="277" r:id="rId25"/>
    <p:sldId id="278" r:id="rId26"/>
    <p:sldId id="286" r:id="rId27"/>
    <p:sldId id="285" r:id="rId28"/>
    <p:sldId id="279" r:id="rId29"/>
    <p:sldId id="287" r:id="rId30"/>
    <p:sldId id="290" r:id="rId31"/>
    <p:sldId id="282" r:id="rId32"/>
    <p:sldId id="291" r:id="rId33"/>
    <p:sldId id="292" r:id="rId34"/>
    <p:sldId id="283" r:id="rId35"/>
    <p:sldId id="284" r:id="rId36"/>
    <p:sldId id="288" r:id="rId37"/>
    <p:sldId id="289" r:id="rId38"/>
    <p:sldId id="293" r:id="rId39"/>
    <p:sldId id="295" r:id="rId40"/>
    <p:sldId id="296" r:id="rId41"/>
    <p:sldId id="29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1" y="1407381"/>
            <a:ext cx="60429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3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77078"/>
            <a:ext cx="11227242" cy="59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RELATIONS OF THE TRACHEA (THORAX)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/>
              <a:t>Anteriorly</a:t>
            </a:r>
          </a:p>
          <a:p>
            <a:r>
              <a:rPr lang="en-US" dirty="0"/>
              <a:t>Sternum </a:t>
            </a:r>
          </a:p>
          <a:p>
            <a:r>
              <a:rPr lang="en-US" dirty="0"/>
              <a:t>Thymus (remnants) </a:t>
            </a:r>
          </a:p>
          <a:p>
            <a:r>
              <a:rPr lang="en-US" dirty="0"/>
              <a:t>Left brachiocephalic vein </a:t>
            </a:r>
          </a:p>
          <a:p>
            <a:r>
              <a:rPr lang="en-US" dirty="0"/>
              <a:t>Brachiocephalic artery </a:t>
            </a:r>
          </a:p>
          <a:p>
            <a:r>
              <a:rPr lang="en-US" dirty="0"/>
              <a:t>Beginning of the </a:t>
            </a:r>
            <a:r>
              <a:rPr lang="en-US" b="1" dirty="0"/>
              <a:t>aortic 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2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9"/>
            <a:ext cx="11243145" cy="5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/>
              <a:t>Posteriorly</a:t>
            </a:r>
          </a:p>
          <a:p>
            <a:r>
              <a:rPr lang="en-US" dirty="0"/>
              <a:t>Esophagus </a:t>
            </a:r>
          </a:p>
          <a:p>
            <a:r>
              <a:rPr lang="en-US" dirty="0"/>
              <a:t>Left recurrent laryngeal nerve</a:t>
            </a:r>
          </a:p>
        </p:txBody>
      </p:sp>
    </p:spTree>
    <p:extLst>
      <p:ext uri="{BB962C8B-B14F-4D97-AF65-F5344CB8AC3E}">
        <p14:creationId xmlns:p14="http://schemas.microsoft.com/office/powerpoint/2010/main" val="383979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77078"/>
            <a:ext cx="11227242" cy="59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477078"/>
            <a:ext cx="11179534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/>
              <a:t>Right Side</a:t>
            </a:r>
          </a:p>
          <a:p>
            <a:r>
              <a:rPr lang="en-US" dirty="0"/>
              <a:t>Right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dirty="0"/>
              <a:t>Pleura</a:t>
            </a:r>
          </a:p>
        </p:txBody>
      </p:sp>
    </p:spTree>
    <p:extLst>
      <p:ext uri="{BB962C8B-B14F-4D97-AF65-F5344CB8AC3E}">
        <p14:creationId xmlns:p14="http://schemas.microsoft.com/office/powerpoint/2010/main" val="229935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477078"/>
            <a:ext cx="11163631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Left Side</a:t>
            </a:r>
          </a:p>
          <a:p>
            <a:r>
              <a:rPr lang="en-US" dirty="0" smtClean="0"/>
              <a:t>Arch </a:t>
            </a:r>
            <a:r>
              <a:rPr lang="en-US" dirty="0"/>
              <a:t>of aorta </a:t>
            </a:r>
          </a:p>
          <a:p>
            <a:r>
              <a:rPr lang="en-US" dirty="0"/>
              <a:t>Left common carotid artery </a:t>
            </a:r>
          </a:p>
          <a:p>
            <a:r>
              <a:rPr lang="en-US" dirty="0"/>
              <a:t>Left subclavian artery </a:t>
            </a:r>
          </a:p>
          <a:p>
            <a:r>
              <a:rPr lang="en-US" dirty="0"/>
              <a:t>Left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dirty="0"/>
              <a:t>Left phrenic nerve </a:t>
            </a:r>
          </a:p>
          <a:p>
            <a:r>
              <a:rPr lang="en-US" dirty="0"/>
              <a:t>Pleura</a:t>
            </a:r>
          </a:p>
        </p:txBody>
      </p:sp>
    </p:spTree>
    <p:extLst>
      <p:ext uri="{BB962C8B-B14F-4D97-AF65-F5344CB8AC3E}">
        <p14:creationId xmlns:p14="http://schemas.microsoft.com/office/powerpoint/2010/main" val="281736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9"/>
            <a:ext cx="11243145" cy="5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LOWER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respiratory tract is the network of passages that carry air to the lungs. </a:t>
            </a:r>
          </a:p>
          <a:p>
            <a:r>
              <a:rPr lang="en-US" b="1" dirty="0"/>
              <a:t>Upper respiratory tract</a:t>
            </a:r>
            <a:r>
              <a:rPr lang="en-US" dirty="0"/>
              <a:t>: includes nasal passages and sinuses. </a:t>
            </a:r>
          </a:p>
          <a:p>
            <a:r>
              <a:rPr lang="en-US" b="1" dirty="0"/>
              <a:t>Lower respiratory tract (tracheobronchial tree)</a:t>
            </a:r>
            <a:r>
              <a:rPr lang="en-US" dirty="0"/>
              <a:t> includes: </a:t>
            </a:r>
          </a:p>
          <a:p>
            <a:pPr lvl="1"/>
            <a:r>
              <a:rPr lang="en-US" dirty="0"/>
              <a:t>Lower part of the trachea </a:t>
            </a:r>
          </a:p>
          <a:p>
            <a:pPr lvl="1"/>
            <a:r>
              <a:rPr lang="en-US" dirty="0"/>
              <a:t>Bronchi </a:t>
            </a:r>
          </a:p>
          <a:p>
            <a:pPr lvl="1"/>
            <a:r>
              <a:rPr lang="en-US" dirty="0"/>
              <a:t>Bronchioles</a:t>
            </a:r>
          </a:p>
        </p:txBody>
      </p:sp>
    </p:spTree>
    <p:extLst>
      <p:ext uri="{BB962C8B-B14F-4D97-AF65-F5344CB8AC3E}">
        <p14:creationId xmlns:p14="http://schemas.microsoft.com/office/powerpoint/2010/main" val="168666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477078"/>
            <a:ext cx="11163631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7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 smtClean="0"/>
              <a:t>Inferior </a:t>
            </a:r>
            <a:r>
              <a:rPr lang="en-US" b="1" dirty="0"/>
              <a:t>thyroid arteries</a:t>
            </a:r>
            <a:r>
              <a:rPr lang="en-US" dirty="0"/>
              <a:t> (branches of subclavian arteries): </a:t>
            </a:r>
          </a:p>
          <a:p>
            <a:pPr lvl="1"/>
            <a:r>
              <a:rPr lang="en-US" dirty="0"/>
              <a:t>Supply upper two-thirds of trachea </a:t>
            </a:r>
          </a:p>
          <a:p>
            <a:r>
              <a:rPr lang="en-US" b="1" dirty="0"/>
              <a:t>Bronchial arteries</a:t>
            </a:r>
            <a:r>
              <a:rPr lang="en-US" dirty="0"/>
              <a:t> (branches of thoracic aorta): </a:t>
            </a:r>
          </a:p>
          <a:p>
            <a:pPr lvl="1"/>
            <a:r>
              <a:rPr lang="en-US" dirty="0"/>
              <a:t>Supply lower third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477078"/>
            <a:ext cx="11235193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 err="1" smtClean="0"/>
              <a:t>Vagus</a:t>
            </a:r>
            <a:r>
              <a:rPr lang="en-US" b="1" dirty="0" smtClean="0"/>
              <a:t> </a:t>
            </a:r>
            <a:r>
              <a:rPr lang="en-US" b="1" dirty="0"/>
              <a:t>nerve</a:t>
            </a:r>
            <a:r>
              <a:rPr lang="en-US" dirty="0"/>
              <a:t> and </a:t>
            </a:r>
            <a:r>
              <a:rPr lang="en-US" b="1" dirty="0"/>
              <a:t>recurrent laryngeal nerves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Sensory innervation </a:t>
            </a:r>
          </a:p>
          <a:p>
            <a:r>
              <a:rPr lang="en-US" b="1" dirty="0"/>
              <a:t>Sympathetic nerves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Supply the trachealis muscle</a:t>
            </a:r>
          </a:p>
        </p:txBody>
      </p:sp>
    </p:spTree>
    <p:extLst>
      <p:ext uri="{BB962C8B-B14F-4D97-AF65-F5344CB8AC3E}">
        <p14:creationId xmlns:p14="http://schemas.microsoft.com/office/powerpoint/2010/main" val="180890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77078"/>
            <a:ext cx="11179534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BRONCHI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b="1" dirty="0" smtClean="0"/>
              <a:t>Formation</a:t>
            </a:r>
            <a:endParaRPr lang="en-US" b="1" dirty="0"/>
          </a:p>
          <a:p>
            <a:r>
              <a:rPr lang="en-US" dirty="0"/>
              <a:t>Trachea bifurcates behind the </a:t>
            </a:r>
            <a:r>
              <a:rPr lang="en-US" b="1" dirty="0"/>
              <a:t>arch of the aorta</a:t>
            </a:r>
            <a:r>
              <a:rPr lang="en-US" dirty="0"/>
              <a:t> into: </a:t>
            </a:r>
          </a:p>
          <a:p>
            <a:pPr lvl="1"/>
            <a:r>
              <a:rPr lang="en-US" b="1" dirty="0"/>
              <a:t>Right main (primary) bronchus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Left main (primary) bronchus</a:t>
            </a:r>
            <a:r>
              <a:rPr lang="en-US" dirty="0"/>
              <a:t> </a:t>
            </a:r>
          </a:p>
          <a:p>
            <a:r>
              <a:rPr lang="en-US" dirty="0"/>
              <a:t>The ridge at the bifurcation is called the </a:t>
            </a:r>
            <a:r>
              <a:rPr lang="en-US" b="1" dirty="0"/>
              <a:t>carina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45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27242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6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03388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6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RIGHT MAIN BRONCHUS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Wider</a:t>
            </a:r>
            <a:r>
              <a:rPr lang="en-US" b="1" dirty="0"/>
              <a:t>, shorter, and more vertical</a:t>
            </a:r>
            <a:r>
              <a:rPr lang="en-US" dirty="0"/>
              <a:t> than the left </a:t>
            </a:r>
          </a:p>
          <a:p>
            <a:r>
              <a:rPr lang="en-US" dirty="0"/>
              <a:t>About </a:t>
            </a:r>
            <a:r>
              <a:rPr lang="en-US" b="1" dirty="0"/>
              <a:t>2.5 cm long</a:t>
            </a:r>
            <a:r>
              <a:rPr lang="en-US" dirty="0"/>
              <a:t> </a:t>
            </a:r>
          </a:p>
          <a:p>
            <a:r>
              <a:rPr lang="en-US" dirty="0"/>
              <a:t>Enters the hilum of the right lung 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b="1" dirty="0"/>
              <a:t>Superior lobar bronchus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Middle lobar bronchus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Inferior lobar bronchus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9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03388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221" y="477078"/>
            <a:ext cx="11863346" cy="59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27242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LEFT MAIN BRONCHUS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Narrower</a:t>
            </a:r>
            <a:r>
              <a:rPr lang="en-US" b="1" dirty="0"/>
              <a:t>, longer, and more horizontal</a:t>
            </a:r>
            <a:r>
              <a:rPr lang="en-US" dirty="0"/>
              <a:t> </a:t>
            </a:r>
          </a:p>
          <a:p>
            <a:r>
              <a:rPr lang="en-US" dirty="0"/>
              <a:t>About </a:t>
            </a:r>
            <a:r>
              <a:rPr lang="en-US" b="1" dirty="0"/>
              <a:t>5 cm long</a:t>
            </a:r>
            <a:r>
              <a:rPr lang="en-US" dirty="0"/>
              <a:t> </a:t>
            </a:r>
          </a:p>
          <a:p>
            <a:r>
              <a:rPr lang="en-US" dirty="0"/>
              <a:t>Passes below the </a:t>
            </a:r>
            <a:r>
              <a:rPr lang="en-US" b="1" dirty="0"/>
              <a:t>arch of the aorta</a:t>
            </a:r>
            <a:r>
              <a:rPr lang="en-US" dirty="0"/>
              <a:t> and in front of the </a:t>
            </a:r>
            <a:r>
              <a:rPr lang="en-US" b="1" dirty="0"/>
              <a:t>esophagus</a:t>
            </a:r>
            <a:r>
              <a:rPr lang="en-US" dirty="0"/>
              <a:t> </a:t>
            </a:r>
          </a:p>
          <a:p>
            <a:r>
              <a:rPr lang="en-US" dirty="0"/>
              <a:t>Enters hilum of left lung 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b="1" dirty="0"/>
              <a:t>Superior lobar bronchus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Inferior lobar bronchus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7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03388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9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27242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BRONCHIAL TREE &amp; AIRWAYS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dirty="0" smtClean="0"/>
              <a:t>Bronchi </a:t>
            </a:r>
            <a:r>
              <a:rPr lang="en-US" dirty="0"/>
              <a:t>divide repeatedly </a:t>
            </a:r>
            <a:endParaRPr lang="en-US" dirty="0" smtClean="0"/>
          </a:p>
          <a:p>
            <a:r>
              <a:rPr lang="en-US" dirty="0" smtClean="0"/>
              <a:t>Form </a:t>
            </a:r>
            <a:r>
              <a:rPr lang="en-US" b="1" dirty="0"/>
              <a:t>secondary (lobar) bronchi</a:t>
            </a:r>
            <a:r>
              <a:rPr lang="en-US" dirty="0"/>
              <a:t> → supply lobes </a:t>
            </a:r>
          </a:p>
          <a:p>
            <a:pPr lvl="1"/>
            <a:r>
              <a:rPr lang="en-US" dirty="0"/>
              <a:t>Then </a:t>
            </a:r>
            <a:r>
              <a:rPr lang="en-US" b="1" dirty="0"/>
              <a:t>tertiary (segmental) bronchi</a:t>
            </a:r>
            <a:r>
              <a:rPr lang="en-US" dirty="0"/>
              <a:t> → supply bronchopulmonary segments </a:t>
            </a:r>
          </a:p>
          <a:p>
            <a:r>
              <a:rPr lang="en-US" dirty="0"/>
              <a:t>Continue branching into: </a:t>
            </a:r>
          </a:p>
          <a:p>
            <a:pPr lvl="1"/>
            <a:r>
              <a:rPr lang="en-US" b="1" dirty="0"/>
              <a:t>Bronchioles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Terminal bronchioles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40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77078"/>
            <a:ext cx="11211339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0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RESPIRATORY PORTION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Terminal </a:t>
            </a:r>
            <a:r>
              <a:rPr lang="en-US" dirty="0"/>
              <a:t>bronchioles give rise to: </a:t>
            </a:r>
          </a:p>
          <a:p>
            <a:pPr lvl="1"/>
            <a:r>
              <a:rPr lang="en-US" b="1" dirty="0"/>
              <a:t>Respiratory bronchioles</a:t>
            </a:r>
            <a:r>
              <a:rPr lang="en-US" dirty="0"/>
              <a:t> </a:t>
            </a:r>
          </a:p>
          <a:p>
            <a:r>
              <a:rPr lang="en-US" dirty="0"/>
              <a:t>These divide into: </a:t>
            </a:r>
          </a:p>
          <a:p>
            <a:pPr lvl="1"/>
            <a:r>
              <a:rPr lang="en-US" b="1" dirty="0"/>
              <a:t>2–11 alveolar ducts</a:t>
            </a:r>
            <a:r>
              <a:rPr lang="en-US" dirty="0"/>
              <a:t> </a:t>
            </a:r>
          </a:p>
          <a:p>
            <a:r>
              <a:rPr lang="en-US" dirty="0"/>
              <a:t>Alveolar ducts open into: </a:t>
            </a:r>
          </a:p>
          <a:p>
            <a:pPr lvl="1"/>
            <a:r>
              <a:rPr lang="en-US" b="1" dirty="0"/>
              <a:t>Alveolar sacs</a:t>
            </a:r>
            <a:r>
              <a:rPr lang="en-US" dirty="0"/>
              <a:t> </a:t>
            </a:r>
          </a:p>
          <a:p>
            <a:r>
              <a:rPr lang="en-US" dirty="0"/>
              <a:t>Walls of sacs contain: </a:t>
            </a:r>
          </a:p>
          <a:p>
            <a:pPr lvl="1"/>
            <a:r>
              <a:rPr lang="en-US" b="1" dirty="0"/>
              <a:t>Alveoli</a:t>
            </a:r>
            <a:r>
              <a:rPr lang="en-US" dirty="0"/>
              <a:t> (site of gas exchange)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26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477078"/>
            <a:ext cx="11219290" cy="5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1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Important CLINICAL NOTE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right main bronchus</a:t>
            </a:r>
            <a:r>
              <a:rPr lang="en-US" dirty="0"/>
              <a:t> is more vertical: </a:t>
            </a:r>
          </a:p>
          <a:p>
            <a:pPr lvl="1"/>
            <a:r>
              <a:rPr lang="en-US" dirty="0"/>
              <a:t>Inhaled foreign bodies are </a:t>
            </a:r>
            <a:r>
              <a:rPr lang="en-US" b="1" dirty="0"/>
              <a:t>more likely to enter the right lung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869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77078"/>
            <a:ext cx="11211339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03388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1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163631" cy="59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05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477078"/>
            <a:ext cx="11243144" cy="58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TRACHEA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76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/>
              <a:t>mobile cartilaginous and membranous tube</a:t>
            </a:r>
            <a:r>
              <a:rPr lang="en-US" dirty="0"/>
              <a:t>. </a:t>
            </a:r>
          </a:p>
          <a:p>
            <a:r>
              <a:rPr lang="en-US" dirty="0"/>
              <a:t>Begins as a continuation of the larynx in the neck. </a:t>
            </a:r>
          </a:p>
          <a:p>
            <a:r>
              <a:rPr lang="en-US" dirty="0"/>
              <a:t>Descends in the midline: </a:t>
            </a:r>
          </a:p>
          <a:p>
            <a:pPr lvl="1"/>
            <a:r>
              <a:rPr lang="en-US" dirty="0"/>
              <a:t>Starts around </a:t>
            </a:r>
            <a:r>
              <a:rPr lang="en-US" b="1" dirty="0"/>
              <a:t>C6 vertebral level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Ends at the </a:t>
            </a:r>
            <a:r>
              <a:rPr lang="en-US" b="1" dirty="0"/>
              <a:t>sternal angle (T4–T5 level)</a:t>
            </a:r>
            <a:r>
              <a:rPr lang="en-US" dirty="0"/>
              <a:t> </a:t>
            </a:r>
          </a:p>
          <a:p>
            <a:r>
              <a:rPr lang="en-US" dirty="0"/>
              <a:t>Passes through the </a:t>
            </a:r>
            <a:r>
              <a:rPr lang="en-US" b="1" dirty="0"/>
              <a:t>superior mediastinum</a:t>
            </a:r>
            <a:r>
              <a:rPr lang="en-US" dirty="0"/>
              <a:t>. </a:t>
            </a:r>
          </a:p>
          <a:p>
            <a:r>
              <a:rPr lang="en-US" dirty="0"/>
              <a:t>Divides into </a:t>
            </a:r>
            <a:r>
              <a:rPr lang="en-US" b="1" dirty="0"/>
              <a:t>right and left main bronchi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4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03388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r>
              <a:rPr lang="en-US" b="1" dirty="0"/>
              <a:t>Structure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Approximately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10–12 cm long</a:t>
            </a:r>
            <a:r>
              <a:rPr lang="en-US" dirty="0"/>
              <a:t> </a:t>
            </a:r>
          </a:p>
          <a:p>
            <a:pPr lvl="1"/>
            <a:r>
              <a:rPr lang="en-US" b="1" dirty="0" smtClean="0"/>
              <a:t>2.5 </a:t>
            </a:r>
            <a:r>
              <a:rPr lang="en-US" b="1" dirty="0"/>
              <a:t>cm in diameter</a:t>
            </a:r>
            <a:r>
              <a:rPr lang="en-US" dirty="0"/>
              <a:t> </a:t>
            </a:r>
          </a:p>
          <a:p>
            <a:r>
              <a:rPr lang="en-US" dirty="0"/>
              <a:t>Supported by </a:t>
            </a:r>
            <a:r>
              <a:rPr lang="en-US" b="1" dirty="0"/>
              <a:t>U-shaped (C-shaped) hyaline cartilage rings</a:t>
            </a:r>
            <a:r>
              <a:rPr lang="en-US" dirty="0"/>
              <a:t>. </a:t>
            </a:r>
          </a:p>
          <a:p>
            <a:r>
              <a:rPr lang="en-US" dirty="0"/>
              <a:t>The open posterior ends are connected by the: </a:t>
            </a:r>
          </a:p>
          <a:p>
            <a:pPr lvl="1"/>
            <a:r>
              <a:rPr lang="en-US" b="1" dirty="0"/>
              <a:t>Trachealis muscle (smooth muscle)</a:t>
            </a:r>
            <a:r>
              <a:rPr lang="en-US" dirty="0"/>
              <a:t> </a:t>
            </a:r>
          </a:p>
          <a:p>
            <a:r>
              <a:rPr lang="en-US" dirty="0"/>
              <a:t>Posterior wall: </a:t>
            </a:r>
          </a:p>
          <a:p>
            <a:pPr lvl="1"/>
            <a:r>
              <a:rPr lang="en-US" dirty="0"/>
              <a:t>Adjacent to the </a:t>
            </a:r>
            <a:r>
              <a:rPr lang="en-US" b="1" dirty="0"/>
              <a:t>esophagus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Allows esophageal expansion during swallowing</a:t>
            </a:r>
          </a:p>
        </p:txBody>
      </p:sp>
    </p:spTree>
    <p:extLst>
      <p:ext uri="{BB962C8B-B14F-4D97-AF65-F5344CB8AC3E}">
        <p14:creationId xmlns:p14="http://schemas.microsoft.com/office/powerpoint/2010/main" val="281111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77078"/>
            <a:ext cx="11227242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6" y="477078"/>
            <a:ext cx="60429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77078"/>
            <a:ext cx="1110002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7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455</Words>
  <Application>Microsoft Office PowerPoint</Application>
  <PresentationFormat>Widescreen</PresentationFormat>
  <Paragraphs>103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Garamond</vt:lpstr>
      <vt:lpstr>Organic</vt:lpstr>
      <vt:lpstr>ANATOMY THE THORAX </vt:lpstr>
      <vt:lpstr>LOWER RESPIRATORY TRACT</vt:lpstr>
      <vt:lpstr>PowerPoint Presentation</vt:lpstr>
      <vt:lpstr>PowerPoint Presentation</vt:lpstr>
      <vt:lpstr>TRACHEA</vt:lpstr>
      <vt:lpstr>PowerPoint Presentation</vt:lpstr>
      <vt:lpstr>Structure</vt:lpstr>
      <vt:lpstr>PowerPoint Presentation</vt:lpstr>
      <vt:lpstr>PowerPoint Presentation</vt:lpstr>
      <vt:lpstr>PowerPoint Presentation</vt:lpstr>
      <vt:lpstr>RELATIONS OF THE TRACHEA (THORAX)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BLOOD SUPPLY</vt:lpstr>
      <vt:lpstr>PowerPoint Presentation</vt:lpstr>
      <vt:lpstr>NERVE SUPPLY</vt:lpstr>
      <vt:lpstr>PowerPoint Presentation</vt:lpstr>
      <vt:lpstr>BRONCHI</vt:lpstr>
      <vt:lpstr>PowerPoint Presentation</vt:lpstr>
      <vt:lpstr>PowerPoint Presentation</vt:lpstr>
      <vt:lpstr>RIGHT MAIN BRONCHUS</vt:lpstr>
      <vt:lpstr>PowerPoint Presentation</vt:lpstr>
      <vt:lpstr>PowerPoint Presentation</vt:lpstr>
      <vt:lpstr>LEFT MAIN BRONCHUS</vt:lpstr>
      <vt:lpstr>PowerPoint Presentation</vt:lpstr>
      <vt:lpstr>PowerPoint Presentation</vt:lpstr>
      <vt:lpstr>BRONCHIAL TREE &amp; AIRWAYS</vt:lpstr>
      <vt:lpstr>PowerPoint Presentation</vt:lpstr>
      <vt:lpstr>RESPIRATORY PORTION</vt:lpstr>
      <vt:lpstr>PowerPoint Presentation</vt:lpstr>
      <vt:lpstr>Important CLINICAL NOTE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7</cp:revision>
  <dcterms:created xsi:type="dcterms:W3CDTF">2026-04-26T08:10:34Z</dcterms:created>
  <dcterms:modified xsi:type="dcterms:W3CDTF">2026-04-26T09:45:09Z</dcterms:modified>
</cp:coreProperties>
</file>