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BMS </a:t>
            </a:r>
            <a:br>
              <a:rPr lang="en-US" b="1" dirty="0" smtClean="0"/>
            </a:br>
            <a:r>
              <a:rPr lang="en-US" b="1" dirty="0" smtClean="0"/>
              <a:t>THE PHYSIOLOGY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1415332"/>
            <a:ext cx="591833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Cardiac Output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</a:t>
            </a:r>
            <a:r>
              <a:rPr lang="en-US" dirty="0"/>
              <a:t>rate </a:t>
            </a:r>
          </a:p>
          <a:p>
            <a:r>
              <a:rPr lang="en-US" dirty="0"/>
              <a:t>Stroke volume </a:t>
            </a:r>
          </a:p>
          <a:p>
            <a:r>
              <a:rPr lang="en-US" dirty="0"/>
              <a:t>Venous return </a:t>
            </a:r>
          </a:p>
          <a:p>
            <a:r>
              <a:rPr lang="en-US" dirty="0"/>
              <a:t>Exercise and emotions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Regulation of Heart Pumping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Nervous </a:t>
            </a:r>
            <a:r>
              <a:rPr lang="en-US" b="1" dirty="0"/>
              <a:t>system: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Sympathetic → increases HR &amp; force </a:t>
            </a:r>
          </a:p>
          <a:p>
            <a:pPr lvl="1"/>
            <a:r>
              <a:rPr lang="en-US" dirty="0"/>
              <a:t>Parasympathetic → decreases HR </a:t>
            </a:r>
          </a:p>
          <a:p>
            <a:r>
              <a:rPr lang="en-US" b="1" dirty="0"/>
              <a:t>Hormones: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Adrenaline increases cardiac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0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Sounds </a:t>
            </a:r>
            <a:r>
              <a:rPr lang="en-US" dirty="0"/>
              <a:t>produced during </a:t>
            </a:r>
            <a:r>
              <a:rPr lang="en-US" b="1" dirty="0"/>
              <a:t>heartbeat</a:t>
            </a:r>
            <a:r>
              <a:rPr lang="en-US" dirty="0"/>
              <a:t> </a:t>
            </a:r>
          </a:p>
          <a:p>
            <a:r>
              <a:rPr lang="en-US" dirty="0"/>
              <a:t>Heard using a </a:t>
            </a:r>
            <a:r>
              <a:rPr lang="en-US" b="1" dirty="0"/>
              <a:t>stethoscope</a:t>
            </a:r>
            <a:r>
              <a:rPr lang="en-US" dirty="0"/>
              <a:t> </a:t>
            </a:r>
          </a:p>
          <a:p>
            <a:r>
              <a:rPr lang="en-US" dirty="0"/>
              <a:t>Indicate proper functioning of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Heart Sounds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</a:t>
            </a:r>
            <a:r>
              <a:rPr lang="en-US" b="1" dirty="0"/>
              <a:t>heart sound (</a:t>
            </a:r>
            <a:r>
              <a:rPr lang="en-US" b="1" dirty="0" err="1"/>
              <a:t>Lub</a:t>
            </a:r>
            <a:r>
              <a:rPr lang="en-US" b="1" dirty="0"/>
              <a:t>)</a:t>
            </a:r>
            <a:r>
              <a:rPr lang="en-US" dirty="0"/>
              <a:t> </a:t>
            </a:r>
          </a:p>
          <a:p>
            <a:r>
              <a:rPr lang="en-US" b="1" dirty="0"/>
              <a:t>Second heart sound (Dub)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8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Heart Sound (</a:t>
            </a:r>
            <a:r>
              <a:rPr lang="en-US" b="1" dirty="0" err="1"/>
              <a:t>Lub</a:t>
            </a:r>
            <a:r>
              <a:rPr lang="en-US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closure of: </a:t>
            </a:r>
          </a:p>
          <a:p>
            <a:pPr lvl="1"/>
            <a:r>
              <a:rPr lang="en-US" dirty="0"/>
              <a:t>Tricuspid valve </a:t>
            </a:r>
          </a:p>
          <a:p>
            <a:pPr lvl="1"/>
            <a:r>
              <a:rPr lang="en-US" dirty="0"/>
              <a:t>Bicuspid (mitral) valve </a:t>
            </a:r>
          </a:p>
          <a:p>
            <a:r>
              <a:rPr lang="en-US" dirty="0"/>
              <a:t>Occurs at </a:t>
            </a:r>
            <a:r>
              <a:rPr lang="en-US" b="1" dirty="0"/>
              <a:t>start of ventricular systole</a:t>
            </a:r>
            <a:r>
              <a:rPr lang="en-US" dirty="0"/>
              <a:t> </a:t>
            </a:r>
          </a:p>
          <a:p>
            <a:r>
              <a:rPr lang="en-US" dirty="0"/>
              <a:t>Sound is </a:t>
            </a:r>
            <a:r>
              <a:rPr lang="en-US" b="1" dirty="0"/>
              <a:t>long and low-pitched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8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Heart Sound (Dub)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</a:t>
            </a:r>
            <a:r>
              <a:rPr lang="en-US" dirty="0"/>
              <a:t>by closure of: </a:t>
            </a:r>
          </a:p>
          <a:p>
            <a:pPr lvl="1"/>
            <a:r>
              <a:rPr lang="en-US" dirty="0"/>
              <a:t>Aortic valve </a:t>
            </a:r>
          </a:p>
          <a:p>
            <a:pPr lvl="1"/>
            <a:r>
              <a:rPr lang="en-US" dirty="0"/>
              <a:t>Pulmonary valve </a:t>
            </a:r>
          </a:p>
          <a:p>
            <a:r>
              <a:rPr lang="en-US" dirty="0"/>
              <a:t>Occurs at </a:t>
            </a:r>
            <a:r>
              <a:rPr lang="en-US" b="1" dirty="0"/>
              <a:t>start of diastole</a:t>
            </a:r>
            <a:r>
              <a:rPr lang="en-US" dirty="0"/>
              <a:t> </a:t>
            </a:r>
          </a:p>
          <a:p>
            <a:r>
              <a:rPr lang="en-US" dirty="0"/>
              <a:t>Sound is </a:t>
            </a:r>
            <a:r>
              <a:rPr lang="en-US" b="1" dirty="0"/>
              <a:t>short and sharp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3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Sequence of Heart Sounds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/>
              <a:t>pattern: </a:t>
            </a:r>
            <a:r>
              <a:rPr lang="en-US" b="1" dirty="0"/>
              <a:t>“</a:t>
            </a:r>
            <a:r>
              <a:rPr lang="en-US" b="1" dirty="0" err="1"/>
              <a:t>Lub</a:t>
            </a:r>
            <a:r>
              <a:rPr lang="en-US" b="1" dirty="0"/>
              <a:t>-Dub”</a:t>
            </a:r>
            <a:r>
              <a:rPr lang="en-US" dirty="0"/>
              <a:t> </a:t>
            </a:r>
          </a:p>
          <a:p>
            <a:r>
              <a:rPr lang="en-US" dirty="0"/>
              <a:t>Repeats with every heartbeat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At 72 bpm → you hear </a:t>
            </a:r>
            <a:r>
              <a:rPr lang="en-US" b="1" dirty="0"/>
              <a:t>72 </a:t>
            </a:r>
            <a:r>
              <a:rPr lang="en-US" b="1" dirty="0" err="1"/>
              <a:t>Lub</a:t>
            </a:r>
            <a:r>
              <a:rPr lang="en-US" b="1" dirty="0"/>
              <a:t>-Dub cycles per minute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5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 of Heart Sounds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Doctors </a:t>
            </a:r>
            <a:r>
              <a:rPr lang="en-US" dirty="0"/>
              <a:t>use stethoscope to detect: </a:t>
            </a:r>
          </a:p>
          <a:p>
            <a:pPr lvl="1"/>
            <a:r>
              <a:rPr lang="en-US" dirty="0"/>
              <a:t>Valve defects </a:t>
            </a:r>
          </a:p>
          <a:p>
            <a:pPr lvl="1"/>
            <a:r>
              <a:rPr lang="en-US" dirty="0"/>
              <a:t>Abnormal blood flow (murmurs) </a:t>
            </a:r>
          </a:p>
          <a:p>
            <a:r>
              <a:rPr lang="en-US" dirty="0"/>
              <a:t>Helps diagnose heart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8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1"/>
            <a:ext cx="11227242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1"/>
            <a:ext cx="11203388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Cycle (Heart Pumping)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dirty="0"/>
              <a:t>of events in one heartbeat </a:t>
            </a:r>
          </a:p>
          <a:p>
            <a:r>
              <a:rPr lang="en-US" dirty="0"/>
              <a:t>Duration: </a:t>
            </a:r>
            <a:r>
              <a:rPr lang="en-US" b="1" dirty="0"/>
              <a:t>~0.8 seconds</a:t>
            </a:r>
            <a:r>
              <a:rPr lang="en-US" dirty="0"/>
              <a:t> </a:t>
            </a:r>
          </a:p>
          <a:p>
            <a:r>
              <a:rPr lang="en-US" dirty="0"/>
              <a:t>Includes contraction (</a:t>
            </a:r>
            <a:r>
              <a:rPr lang="en-US" b="1" dirty="0"/>
              <a:t>systole</a:t>
            </a:r>
            <a:r>
              <a:rPr lang="en-US" dirty="0"/>
              <a:t>) and relaxation (</a:t>
            </a:r>
            <a:r>
              <a:rPr lang="en-US" b="1" dirty="0"/>
              <a:t>diastole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0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Phases of Cardiac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Atrial </a:t>
            </a:r>
            <a:r>
              <a:rPr lang="en-US" b="1" dirty="0"/>
              <a:t>systole (0.1 sec)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Atria contract → blood enters ventricles </a:t>
            </a:r>
          </a:p>
          <a:p>
            <a:r>
              <a:rPr lang="en-US" b="1" dirty="0"/>
              <a:t>Ventricular systole (0.3 sec)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Ventricles contract → blood pumped out </a:t>
            </a:r>
          </a:p>
          <a:p>
            <a:r>
              <a:rPr lang="en-US" b="1" dirty="0"/>
              <a:t>Diastole (0.4 sec)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Heart relaxes → chambers refill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Flow Through the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</a:t>
            </a:r>
            <a:r>
              <a:rPr lang="en-US" dirty="0"/>
              <a:t>→ Right atrium </a:t>
            </a:r>
          </a:p>
          <a:p>
            <a:r>
              <a:rPr lang="en-US" dirty="0"/>
              <a:t>Right atrium → Right ventricle </a:t>
            </a:r>
          </a:p>
          <a:p>
            <a:r>
              <a:rPr lang="en-US" dirty="0"/>
              <a:t>Right ventricle → Lungs </a:t>
            </a:r>
          </a:p>
          <a:p>
            <a:r>
              <a:rPr lang="en-US" dirty="0"/>
              <a:t>Lungs → Left atrium </a:t>
            </a:r>
          </a:p>
          <a:p>
            <a:r>
              <a:rPr lang="en-US" dirty="0"/>
              <a:t>Left atrium → Left ventricle </a:t>
            </a:r>
          </a:p>
          <a:p>
            <a:r>
              <a:rPr lang="en-US" dirty="0"/>
              <a:t>Left ventricle →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Stroke Volume (SV)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</a:t>
            </a:r>
            <a:r>
              <a:rPr lang="en-US" dirty="0"/>
              <a:t>of blood pumped by one ventricle per beat </a:t>
            </a:r>
          </a:p>
          <a:p>
            <a:r>
              <a:rPr lang="en-US" dirty="0"/>
              <a:t>Normal value: </a:t>
            </a:r>
            <a:r>
              <a:rPr lang="en-US" b="1" dirty="0"/>
              <a:t>~70 mL/beat</a:t>
            </a:r>
            <a:r>
              <a:rPr lang="en-US" dirty="0"/>
              <a:t>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If ventricle fills with 120 mL and ejects 70 mL </a:t>
            </a:r>
          </a:p>
          <a:p>
            <a:r>
              <a:rPr lang="en-US" dirty="0"/>
              <a:t>Remaining 50 mL stays in ventricle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 Rate (HR)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heartbeats per minute </a:t>
            </a:r>
          </a:p>
          <a:p>
            <a:r>
              <a:rPr lang="en-US" dirty="0"/>
              <a:t>Normal: </a:t>
            </a:r>
            <a:r>
              <a:rPr lang="en-US" b="1" dirty="0"/>
              <a:t>70–75 beats/min</a:t>
            </a:r>
            <a:r>
              <a:rPr lang="en-US" dirty="0"/>
              <a:t> </a:t>
            </a:r>
          </a:p>
          <a:p>
            <a:r>
              <a:rPr lang="en-US" dirty="0"/>
              <a:t>Controlled by </a:t>
            </a:r>
            <a:r>
              <a:rPr lang="en-US" b="1" dirty="0"/>
              <a:t>SA node (pacemaker)</a:t>
            </a:r>
            <a:r>
              <a:rPr lang="en-US" dirty="0"/>
              <a:t>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During exercise → HR may rise to </a:t>
            </a:r>
            <a:r>
              <a:rPr lang="en-US" b="1" dirty="0"/>
              <a:t>120–150 bpm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Output (CO)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/>
              <a:t>blood pumped by one ventricle per minute </a:t>
            </a:r>
          </a:p>
          <a:p>
            <a:r>
              <a:rPr lang="en-US" dirty="0"/>
              <a:t>Indicates efficiency of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Formula of Cardiac Output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 </a:t>
            </a:r>
            <a:r>
              <a:rPr lang="en-US" b="1" dirty="0"/>
              <a:t>= Stroke Volume × Heart Rate</a:t>
            </a:r>
            <a:r>
              <a:rPr lang="en-US" dirty="0"/>
              <a:t> </a:t>
            </a:r>
          </a:p>
          <a:p>
            <a:r>
              <a:rPr lang="en-US" b="1" dirty="0"/>
              <a:t>Example (Rest):</a:t>
            </a:r>
          </a:p>
          <a:p>
            <a:r>
              <a:rPr lang="en-US" dirty="0"/>
              <a:t>SV = 70 mL </a:t>
            </a:r>
          </a:p>
          <a:p>
            <a:r>
              <a:rPr lang="en-US" dirty="0"/>
              <a:t>HR = 72 bpm </a:t>
            </a:r>
          </a:p>
          <a:p>
            <a:r>
              <a:rPr lang="en-US" dirty="0"/>
              <a:t>CO = 70 × 72 = </a:t>
            </a:r>
            <a:r>
              <a:rPr lang="en-US" b="1" dirty="0"/>
              <a:t>5040 mL/min (~5 L/min)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Output During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 </a:t>
            </a:r>
            <a:r>
              <a:rPr lang="en-US" dirty="0"/>
              <a:t>increases </a:t>
            </a:r>
            <a:r>
              <a:rPr lang="en-US" dirty="0" smtClean="0"/>
              <a:t>significantly</a:t>
            </a:r>
          </a:p>
          <a:p>
            <a:r>
              <a:rPr lang="en-US" b="1" dirty="0" smtClean="0"/>
              <a:t>Example</a:t>
            </a:r>
            <a:r>
              <a:rPr lang="en-US" b="1" dirty="0"/>
              <a:t>:</a:t>
            </a:r>
          </a:p>
          <a:p>
            <a:r>
              <a:rPr lang="en-US" dirty="0"/>
              <a:t>SV = 100 mL </a:t>
            </a:r>
          </a:p>
          <a:p>
            <a:r>
              <a:rPr lang="en-US" dirty="0"/>
              <a:t>HR = 150 bpm </a:t>
            </a:r>
          </a:p>
          <a:p>
            <a:r>
              <a:rPr lang="en-US" dirty="0"/>
              <a:t>CO = 15,000 mL/min (15 L/min) </a:t>
            </a:r>
          </a:p>
          <a:p>
            <a:r>
              <a:rPr lang="en-US" dirty="0"/>
              <a:t>In trained athletes → up to </a:t>
            </a:r>
            <a:r>
              <a:rPr lang="en-US" b="1" dirty="0"/>
              <a:t>20–25 L/min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492981"/>
            <a:ext cx="591833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2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429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BMS  THE PHYSIOLOGY</vt:lpstr>
      <vt:lpstr>Cardiac Cycle (Heart Pumping)</vt:lpstr>
      <vt:lpstr>Phases of Cardiac Cycle</vt:lpstr>
      <vt:lpstr>Blood Flow Through the Heart</vt:lpstr>
      <vt:lpstr>Stroke Volume (SV)</vt:lpstr>
      <vt:lpstr>Heart Rate (HR)</vt:lpstr>
      <vt:lpstr>Cardiac Output (CO)</vt:lpstr>
      <vt:lpstr>Formula of Cardiac Output</vt:lpstr>
      <vt:lpstr>Cardiac Output During Exercise</vt:lpstr>
      <vt:lpstr>Factors Affecting Cardiac Output</vt:lpstr>
      <vt:lpstr>Regulation of Heart Pumping</vt:lpstr>
      <vt:lpstr>Heart Sounds</vt:lpstr>
      <vt:lpstr>Types of Heart Sounds</vt:lpstr>
      <vt:lpstr>First Heart Sound (Lub)</vt:lpstr>
      <vt:lpstr>Second Heart Sound (Dub)</vt:lpstr>
      <vt:lpstr>Sequence of Heart Sounds</vt:lpstr>
      <vt:lpstr>Clinical Importance of Heart Sounds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  THE PHYSIOLOGY</dc:title>
  <dc:creator>Moorche</dc:creator>
  <cp:lastModifiedBy>Moorche</cp:lastModifiedBy>
  <cp:revision>3</cp:revision>
  <dcterms:created xsi:type="dcterms:W3CDTF">2026-04-22T12:59:06Z</dcterms:created>
  <dcterms:modified xsi:type="dcterms:W3CDTF">2026-04-22T13:19:13Z</dcterms:modified>
</cp:coreProperties>
</file>