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81" r:id="rId10"/>
    <p:sldId id="282" r:id="rId11"/>
    <p:sldId id="264" r:id="rId12"/>
    <p:sldId id="265" r:id="rId13"/>
    <p:sldId id="266" r:id="rId14"/>
    <p:sldId id="267" r:id="rId15"/>
    <p:sldId id="283" r:id="rId16"/>
    <p:sldId id="268" r:id="rId17"/>
    <p:sldId id="284" r:id="rId18"/>
    <p:sldId id="269" r:id="rId19"/>
    <p:sldId id="270" r:id="rId20"/>
    <p:sldId id="285" r:id="rId21"/>
    <p:sldId id="286" r:id="rId22"/>
    <p:sldId id="271" r:id="rId23"/>
    <p:sldId id="287" r:id="rId24"/>
    <p:sldId id="272" r:id="rId25"/>
    <p:sldId id="273" r:id="rId26"/>
    <p:sldId id="274" r:id="rId27"/>
    <p:sldId id="288" r:id="rId28"/>
    <p:sldId id="275" r:id="rId29"/>
    <p:sldId id="289" r:id="rId30"/>
    <p:sldId id="276" r:id="rId31"/>
    <p:sldId id="290" r:id="rId32"/>
    <p:sldId id="277" r:id="rId33"/>
    <p:sldId id="27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THORAX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1415332"/>
            <a:ext cx="60773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7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Continuity of Pleura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Parietal </a:t>
            </a:r>
            <a:r>
              <a:rPr lang="en-US" dirty="0"/>
              <a:t>and visceral layers are continuous at the </a:t>
            </a:r>
            <a:r>
              <a:rPr lang="en-US" b="1" dirty="0"/>
              <a:t>hilum of the lung</a:t>
            </a:r>
            <a:r>
              <a:rPr lang="en-US" dirty="0"/>
              <a:t>. </a:t>
            </a:r>
          </a:p>
          <a:p>
            <a:r>
              <a:rPr lang="en-US" dirty="0"/>
              <a:t>Form a sleeve-like cuff around structures entering/leaving the lung. </a:t>
            </a:r>
          </a:p>
          <a:p>
            <a:r>
              <a:rPr lang="en-US" dirty="0"/>
              <a:t>This cuff extends downward as the: </a:t>
            </a:r>
          </a:p>
          <a:p>
            <a:pPr lvl="1"/>
            <a:r>
              <a:rPr lang="en-US" b="1" dirty="0"/>
              <a:t>Pulmonary ligament</a:t>
            </a:r>
            <a:r>
              <a:rPr lang="en-US" dirty="0"/>
              <a:t> </a:t>
            </a:r>
          </a:p>
          <a:p>
            <a:r>
              <a:rPr lang="en-US" dirty="0"/>
              <a:t>Allows movement of: </a:t>
            </a:r>
          </a:p>
          <a:p>
            <a:pPr lvl="1"/>
            <a:r>
              <a:rPr lang="en-US" dirty="0"/>
              <a:t>Pulmonary vessels </a:t>
            </a:r>
          </a:p>
          <a:p>
            <a:pPr lvl="1"/>
            <a:r>
              <a:rPr lang="en-US" dirty="0"/>
              <a:t>Large bronchi during respiration</a:t>
            </a:r>
          </a:p>
        </p:txBody>
      </p:sp>
    </p:spTree>
    <p:extLst>
      <p:ext uri="{BB962C8B-B14F-4D97-AF65-F5344CB8AC3E}">
        <p14:creationId xmlns:p14="http://schemas.microsoft.com/office/powerpoint/2010/main" val="160958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179533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Pleural Cavity (Pleural Space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slit-like space</a:t>
            </a:r>
            <a:r>
              <a:rPr lang="en-US" dirty="0"/>
              <a:t> between parietal and visceral pleura. </a:t>
            </a:r>
          </a:p>
          <a:p>
            <a:r>
              <a:rPr lang="en-US" dirty="0"/>
              <a:t>Contains a small amount of </a:t>
            </a:r>
            <a:r>
              <a:rPr lang="en-US" b="1" dirty="0"/>
              <a:t>pleural fluid</a:t>
            </a:r>
            <a:r>
              <a:rPr lang="en-US" dirty="0"/>
              <a:t>.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Reduces friction </a:t>
            </a:r>
          </a:p>
          <a:p>
            <a:pPr lvl="1"/>
            <a:r>
              <a:rPr lang="en-US" dirty="0"/>
              <a:t>Allows smooth movement of pleural layers </a:t>
            </a:r>
          </a:p>
          <a:p>
            <a:r>
              <a:rPr lang="en-US" dirty="0"/>
              <a:t>Normally a </a:t>
            </a:r>
            <a:r>
              <a:rPr lang="en-US" b="1" dirty="0"/>
              <a:t>potential space</a:t>
            </a:r>
            <a:r>
              <a:rPr lang="en-US" dirty="0"/>
              <a:t> (not visible unless abnormal).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Regions of Parietal Pleura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Cervical Pleura </a:t>
            </a:r>
            <a:endParaRPr lang="en-US" b="1" dirty="0" smtClean="0"/>
          </a:p>
          <a:p>
            <a:r>
              <a:rPr lang="en-US" dirty="0" smtClean="0"/>
              <a:t>Extends </a:t>
            </a:r>
            <a:r>
              <a:rPr lang="en-US" dirty="0"/>
              <a:t>into the neck. </a:t>
            </a:r>
          </a:p>
          <a:p>
            <a:r>
              <a:rPr lang="en-US" dirty="0"/>
              <a:t>Lines </a:t>
            </a:r>
            <a:r>
              <a:rPr lang="en-US" dirty="0" err="1"/>
              <a:t>suprapleural</a:t>
            </a:r>
            <a:r>
              <a:rPr lang="en-US" dirty="0"/>
              <a:t> membrane. </a:t>
            </a:r>
          </a:p>
          <a:p>
            <a:r>
              <a:rPr lang="en-US" dirty="0"/>
              <a:t>Reaches ~2.5–4 cm above medial third of clavicle.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71582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Costal Pleura</a:t>
            </a:r>
            <a:endParaRPr lang="en-US" dirty="0"/>
          </a:p>
          <a:p>
            <a:r>
              <a:rPr lang="en-US" dirty="0"/>
              <a:t>Lines: </a:t>
            </a:r>
          </a:p>
          <a:p>
            <a:pPr lvl="1"/>
            <a:r>
              <a:rPr lang="en-US" dirty="0"/>
              <a:t>Inner surfaces of ribs </a:t>
            </a:r>
          </a:p>
          <a:p>
            <a:pPr lvl="1"/>
            <a:r>
              <a:rPr lang="en-US" dirty="0"/>
              <a:t>Costal cartilages </a:t>
            </a:r>
          </a:p>
          <a:p>
            <a:pPr lvl="1"/>
            <a:r>
              <a:rPr lang="en-US" dirty="0"/>
              <a:t>Intercostal spaces </a:t>
            </a:r>
          </a:p>
          <a:p>
            <a:pPr lvl="1"/>
            <a:r>
              <a:rPr lang="en-US" dirty="0"/>
              <a:t>Sides of vertebral bodies </a:t>
            </a:r>
          </a:p>
          <a:p>
            <a:pPr lvl="1"/>
            <a:r>
              <a:rPr lang="en-US" dirty="0"/>
              <a:t>Back of sternum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PLEURAE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/>
              <a:t>pleurae</a:t>
            </a:r>
            <a:r>
              <a:rPr lang="en-US" dirty="0"/>
              <a:t> are paired membranes surrounding the lungs. </a:t>
            </a:r>
          </a:p>
          <a:p>
            <a:r>
              <a:rPr lang="en-US" dirty="0"/>
              <a:t>Located on either side of the </a:t>
            </a:r>
            <a:r>
              <a:rPr lang="en-US" b="1" dirty="0"/>
              <a:t>mediastinum</a:t>
            </a:r>
            <a:r>
              <a:rPr lang="en-US" dirty="0"/>
              <a:t> within the thoracic cavity. </a:t>
            </a:r>
          </a:p>
          <a:p>
            <a:r>
              <a:rPr lang="en-US" dirty="0"/>
              <a:t>Each pleura consists of: </a:t>
            </a:r>
          </a:p>
          <a:p>
            <a:pPr lvl="1"/>
            <a:r>
              <a:rPr lang="en-US" b="1" dirty="0"/>
              <a:t>Parietal layer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Visceral layer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84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71582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1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Diaphragmatic </a:t>
            </a:r>
            <a:r>
              <a:rPr lang="en-US" b="1" dirty="0"/>
              <a:t>Pleura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Covers thoracic surface of the diaphragm. </a:t>
            </a:r>
          </a:p>
          <a:p>
            <a:r>
              <a:rPr lang="en-US" b="1" dirty="0"/>
              <a:t>Mediastinal Pleura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Covers lateral boundary of mediastinum. </a:t>
            </a:r>
          </a:p>
          <a:p>
            <a:pPr lvl="1"/>
            <a:r>
              <a:rPr lang="en-US" dirty="0"/>
              <a:t>Reflects at hilum to become visceral pleura.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71582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5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Pleural Recesses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Costodiaphragmatic</a:t>
            </a:r>
            <a:r>
              <a:rPr lang="en-US" b="1" dirty="0" smtClean="0"/>
              <a:t> </a:t>
            </a:r>
            <a:r>
              <a:rPr lang="en-US" b="1" dirty="0"/>
              <a:t>Recess</a:t>
            </a:r>
          </a:p>
          <a:p>
            <a:r>
              <a:rPr lang="en-US" dirty="0"/>
              <a:t>Between costal and diaphragmatic pleura. </a:t>
            </a:r>
          </a:p>
          <a:p>
            <a:r>
              <a:rPr lang="en-US" dirty="0"/>
              <a:t>Largest recess. </a:t>
            </a:r>
          </a:p>
          <a:p>
            <a:r>
              <a:rPr lang="en-US" dirty="0"/>
              <a:t>Lung expands into it during inspiration. </a:t>
            </a:r>
          </a:p>
          <a:p>
            <a:r>
              <a:rPr lang="en-US" dirty="0"/>
              <a:t>Contains only pleural fluid at rest. </a:t>
            </a:r>
          </a:p>
          <a:p>
            <a:r>
              <a:rPr lang="en-US" b="1" dirty="0" err="1"/>
              <a:t>Costomediastinal</a:t>
            </a:r>
            <a:r>
              <a:rPr lang="en-US" b="1" dirty="0"/>
              <a:t> Recess</a:t>
            </a:r>
          </a:p>
          <a:p>
            <a:r>
              <a:rPr lang="en-US" dirty="0"/>
              <a:t>Between costal and mediastinal pleura. </a:t>
            </a:r>
          </a:p>
          <a:p>
            <a:r>
              <a:rPr lang="en-US" dirty="0"/>
              <a:t>Located along anterior margins.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17158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 During 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</a:t>
            </a:r>
            <a:r>
              <a:rPr lang="en-US" b="1" dirty="0"/>
              <a:t>inspiration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Lungs expand into recesses. </a:t>
            </a:r>
          </a:p>
          <a:p>
            <a:r>
              <a:rPr lang="en-US" dirty="0"/>
              <a:t>During </a:t>
            </a:r>
            <a:r>
              <a:rPr lang="en-US" b="1" dirty="0"/>
              <a:t>expiration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Lungs recoil and leave recess spaces. </a:t>
            </a:r>
          </a:p>
          <a:p>
            <a:r>
              <a:rPr lang="en-US" dirty="0"/>
              <a:t>In quiet breathing: </a:t>
            </a:r>
          </a:p>
          <a:p>
            <a:pPr lvl="1"/>
            <a:r>
              <a:rPr lang="en-US" dirty="0"/>
              <a:t>Pleural layers remain closely apposed.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31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17158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1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somatic nerves</a:t>
            </a:r>
            <a:r>
              <a:rPr lang="en-US" dirty="0"/>
              <a:t> (pain sensitive): </a:t>
            </a:r>
          </a:p>
          <a:p>
            <a:pPr lvl="1"/>
            <a:r>
              <a:rPr lang="en-US" b="1" dirty="0"/>
              <a:t>Intercostal nerves</a:t>
            </a:r>
            <a:r>
              <a:rPr lang="en-US" dirty="0"/>
              <a:t> → costal pleura </a:t>
            </a:r>
          </a:p>
          <a:p>
            <a:pPr lvl="1"/>
            <a:r>
              <a:rPr lang="en-US" b="1" dirty="0"/>
              <a:t>Phrenic nerve</a:t>
            </a:r>
            <a:r>
              <a:rPr lang="en-US" dirty="0"/>
              <a:t> → mediastinal pleura </a:t>
            </a:r>
          </a:p>
          <a:p>
            <a:pPr lvl="1"/>
            <a:r>
              <a:rPr lang="en-US" b="1" dirty="0"/>
              <a:t>Phrenic nerve</a:t>
            </a:r>
            <a:r>
              <a:rPr lang="en-US" dirty="0"/>
              <a:t> → central diaphragmatic pleura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7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8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Visceral Pleura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visceral afferent nerves</a:t>
            </a:r>
            <a:r>
              <a:rPr lang="en-US" dirty="0"/>
              <a:t>. </a:t>
            </a:r>
          </a:p>
          <a:p>
            <a:r>
              <a:rPr lang="en-US" dirty="0"/>
              <a:t>Sensitive to </a:t>
            </a:r>
            <a:r>
              <a:rPr lang="en-US" b="1" dirty="0"/>
              <a:t>stretch only</a:t>
            </a:r>
            <a:r>
              <a:rPr lang="en-US" dirty="0"/>
              <a:t>. </a:t>
            </a:r>
          </a:p>
          <a:p>
            <a:r>
              <a:rPr lang="en-US" dirty="0"/>
              <a:t>Insensitive to: </a:t>
            </a:r>
          </a:p>
          <a:p>
            <a:pPr lvl="1"/>
            <a:r>
              <a:rPr lang="en-US" dirty="0"/>
              <a:t>Pain </a:t>
            </a:r>
          </a:p>
          <a:p>
            <a:pPr lvl="1"/>
            <a:r>
              <a:rPr lang="en-US" dirty="0"/>
              <a:t>Temperature </a:t>
            </a:r>
          </a:p>
          <a:p>
            <a:pPr lvl="1"/>
            <a:r>
              <a:rPr lang="en-US" dirty="0"/>
              <a:t>Touch </a:t>
            </a:r>
          </a:p>
          <a:p>
            <a:r>
              <a:rPr lang="en-US" dirty="0"/>
              <a:t>Innervation via </a:t>
            </a:r>
            <a:r>
              <a:rPr lang="en-US" b="1" dirty="0"/>
              <a:t>pulmonary plexus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27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6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0929"/>
            <a:ext cx="11235193" cy="594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3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0929"/>
            <a:ext cx="11251095" cy="5919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Parietal Pleura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Lines </a:t>
            </a:r>
            <a:r>
              <a:rPr lang="en-US" dirty="0"/>
              <a:t>the </a:t>
            </a:r>
            <a:r>
              <a:rPr lang="en-US" b="1" dirty="0"/>
              <a:t>thoracic wall</a:t>
            </a:r>
            <a:r>
              <a:rPr lang="en-US" dirty="0"/>
              <a:t>. </a:t>
            </a:r>
          </a:p>
          <a:p>
            <a:r>
              <a:rPr lang="en-US" dirty="0"/>
              <a:t>Covers: </a:t>
            </a:r>
          </a:p>
          <a:p>
            <a:pPr lvl="1"/>
            <a:r>
              <a:rPr lang="en-US" dirty="0"/>
              <a:t>Thoracic surface of the diaphragm </a:t>
            </a:r>
          </a:p>
          <a:p>
            <a:pPr lvl="1"/>
            <a:r>
              <a:rPr lang="en-US" dirty="0"/>
              <a:t>Lateral aspect of the mediastinum </a:t>
            </a:r>
          </a:p>
          <a:p>
            <a:r>
              <a:rPr lang="en-US" dirty="0"/>
              <a:t>Extends into the </a:t>
            </a:r>
            <a:r>
              <a:rPr lang="en-US" b="1" dirty="0"/>
              <a:t>root of the neck</a:t>
            </a:r>
            <a:r>
              <a:rPr lang="en-US" dirty="0"/>
              <a:t>. </a:t>
            </a:r>
          </a:p>
          <a:p>
            <a:r>
              <a:rPr lang="en-US" dirty="0"/>
              <a:t>Lines the undersurface of the </a:t>
            </a:r>
            <a:r>
              <a:rPr lang="en-US" b="1" dirty="0" err="1"/>
              <a:t>suprapleural</a:t>
            </a:r>
            <a:r>
              <a:rPr lang="en-US" b="1" dirty="0"/>
              <a:t> membrane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7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0929"/>
            <a:ext cx="11235192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Visceral Pleura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Covers </a:t>
            </a:r>
            <a:r>
              <a:rPr lang="en-US" dirty="0"/>
              <a:t>the </a:t>
            </a:r>
            <a:r>
              <a:rPr lang="en-US" b="1" dirty="0"/>
              <a:t>outer surface of the lung</a:t>
            </a:r>
            <a:r>
              <a:rPr lang="en-US" dirty="0"/>
              <a:t>. </a:t>
            </a:r>
          </a:p>
          <a:p>
            <a:r>
              <a:rPr lang="en-US" dirty="0" smtClean="0"/>
              <a:t>Thinner </a:t>
            </a:r>
            <a:r>
              <a:rPr lang="en-US" dirty="0"/>
              <a:t>than the parietal pleura.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3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0929"/>
            <a:ext cx="11274949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0929"/>
            <a:ext cx="60773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0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371</Words>
  <Application>Microsoft Office PowerPoint</Application>
  <PresentationFormat>Widescreen</PresentationFormat>
  <Paragraphs>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Garamond</vt:lpstr>
      <vt:lpstr>Organic</vt:lpstr>
      <vt:lpstr>ANATOMY  THE THORAX</vt:lpstr>
      <vt:lpstr>PLEURAE</vt:lpstr>
      <vt:lpstr>PowerPoint Presentation</vt:lpstr>
      <vt:lpstr>Parietal Pleura</vt:lpstr>
      <vt:lpstr>PowerPoint Presentation</vt:lpstr>
      <vt:lpstr>PowerPoint Presentation</vt:lpstr>
      <vt:lpstr>PowerPoint Presentation</vt:lpstr>
      <vt:lpstr>Visceral Pleura</vt:lpstr>
      <vt:lpstr>PowerPoint Presentation</vt:lpstr>
      <vt:lpstr>PowerPoint Presentation</vt:lpstr>
      <vt:lpstr>Continuity of Pleura</vt:lpstr>
      <vt:lpstr>PowerPoint Presentation</vt:lpstr>
      <vt:lpstr>PowerPoint Presentation</vt:lpstr>
      <vt:lpstr>Pleural Cavity (Pleural Space)</vt:lpstr>
      <vt:lpstr>PowerPoint Presentation</vt:lpstr>
      <vt:lpstr>Regions of Parietal Pleura</vt:lpstr>
      <vt:lpstr>PowerPoint Presentation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Pleural Recesses</vt:lpstr>
      <vt:lpstr>PowerPoint Presentation</vt:lpstr>
      <vt:lpstr>Movement During Breathing</vt:lpstr>
      <vt:lpstr>PowerPoint Presentation</vt:lpstr>
      <vt:lpstr>Nerve Supply</vt:lpstr>
      <vt:lpstr>PowerPoint Presentation</vt:lpstr>
      <vt:lpstr>Visceral Pleura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THORAX</dc:title>
  <dc:creator>Moorche</dc:creator>
  <cp:lastModifiedBy>Moorche</cp:lastModifiedBy>
  <cp:revision>6</cp:revision>
  <dcterms:created xsi:type="dcterms:W3CDTF">2026-04-20T15:50:30Z</dcterms:created>
  <dcterms:modified xsi:type="dcterms:W3CDTF">2026-04-20T16:50:00Z</dcterms:modified>
</cp:coreProperties>
</file>