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42" y="1415333"/>
            <a:ext cx="583881" cy="4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Full </a:t>
            </a:r>
            <a:r>
              <a:rPr lang="en-US" b="1" dirty="0"/>
              <a:t>agonist:</a:t>
            </a:r>
            <a:r>
              <a:rPr lang="en-US" dirty="0"/>
              <a:t> reaches maximum response. </a:t>
            </a:r>
          </a:p>
          <a:p>
            <a:r>
              <a:rPr lang="en-US" b="1" dirty="0"/>
              <a:t>Partial agonist:</a:t>
            </a:r>
            <a:r>
              <a:rPr lang="en-US" dirty="0"/>
              <a:t> lower maximum response. </a:t>
            </a:r>
          </a:p>
          <a:p>
            <a:r>
              <a:rPr lang="en-US" b="1" dirty="0"/>
              <a:t>Competitive antagonist:</a:t>
            </a:r>
            <a:r>
              <a:rPr lang="en-US" dirty="0"/>
              <a:t> rightward shift, same max effect. </a:t>
            </a:r>
          </a:p>
          <a:p>
            <a:r>
              <a:rPr lang="en-US" b="1" dirty="0"/>
              <a:t>Irreversible antagonist:</a:t>
            </a:r>
            <a:r>
              <a:rPr lang="en-US" dirty="0"/>
              <a:t> reduced maximum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35193" cy="591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Agonists and Antagonists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Full Agonists</a:t>
            </a:r>
          </a:p>
          <a:p>
            <a:r>
              <a:rPr lang="en-US" dirty="0"/>
              <a:t>Bind to receptors and produce a </a:t>
            </a:r>
            <a:r>
              <a:rPr lang="en-US" b="1" dirty="0"/>
              <a:t>maximal biological response</a:t>
            </a:r>
            <a:r>
              <a:rPr lang="en-US" dirty="0"/>
              <a:t>. </a:t>
            </a:r>
          </a:p>
          <a:p>
            <a:r>
              <a:rPr lang="en-US" dirty="0"/>
              <a:t>Have </a:t>
            </a:r>
            <a:r>
              <a:rPr lang="en-US" b="1" dirty="0"/>
              <a:t>high intrinsic </a:t>
            </a:r>
            <a:r>
              <a:rPr lang="en-US" b="1" dirty="0" smtClean="0"/>
              <a:t>activity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 The relative ability of a drug-receptor complex to produce a maximum functional </a:t>
            </a:r>
            <a:r>
              <a:rPr lang="en-US" dirty="0" smtClean="0"/>
              <a:t>response).</a:t>
            </a:r>
            <a:endParaRPr lang="en-US" dirty="0"/>
          </a:p>
          <a:p>
            <a:r>
              <a:rPr lang="en-US" dirty="0"/>
              <a:t>Response increases with dose until </a:t>
            </a:r>
            <a:r>
              <a:rPr lang="en-US" b="1" dirty="0" err="1"/>
              <a:t>Emax</a:t>
            </a:r>
            <a:r>
              <a:rPr lang="en-US" b="1" dirty="0"/>
              <a:t> (maximum effect)</a:t>
            </a:r>
            <a:r>
              <a:rPr lang="en-US" dirty="0"/>
              <a:t> is reached. </a:t>
            </a:r>
          </a:p>
          <a:p>
            <a:r>
              <a:rPr lang="en-US" dirty="0"/>
              <a:t>Example concept: </a:t>
            </a:r>
          </a:p>
          <a:p>
            <a:pPr lvl="1"/>
            <a:r>
              <a:rPr lang="en-US" dirty="0"/>
              <a:t>Increasing drug concentration → increasing receptor activation → maximal effect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8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Partial 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Bind </a:t>
            </a:r>
            <a:r>
              <a:rPr lang="en-US" dirty="0"/>
              <a:t>to receptors but produce a </a:t>
            </a:r>
            <a:r>
              <a:rPr lang="en-US" b="1" dirty="0"/>
              <a:t>submaximal response</a:t>
            </a:r>
            <a:r>
              <a:rPr lang="en-US" dirty="0"/>
              <a:t>, even when all receptors are occupied. </a:t>
            </a:r>
          </a:p>
          <a:p>
            <a:r>
              <a:rPr lang="en-US" dirty="0"/>
              <a:t>Have </a:t>
            </a:r>
            <a:r>
              <a:rPr lang="en-US" b="1" dirty="0"/>
              <a:t>intrinsic activity greater than zero but less than full agonists</a:t>
            </a:r>
            <a:r>
              <a:rPr lang="en-US" dirty="0"/>
              <a:t>. </a:t>
            </a:r>
          </a:p>
          <a:p>
            <a:r>
              <a:rPr lang="en-US" dirty="0"/>
              <a:t>Can act as: </a:t>
            </a:r>
          </a:p>
          <a:p>
            <a:pPr lvl="1"/>
            <a:r>
              <a:rPr lang="en-US" b="1" dirty="0"/>
              <a:t>Agonists</a:t>
            </a:r>
            <a:r>
              <a:rPr lang="en-US" dirty="0"/>
              <a:t> (when no full agonist is present). </a:t>
            </a:r>
          </a:p>
          <a:p>
            <a:pPr lvl="1"/>
            <a:r>
              <a:rPr lang="en-US" b="1" dirty="0"/>
              <a:t>Antagonists</a:t>
            </a:r>
            <a:r>
              <a:rPr lang="en-US" dirty="0"/>
              <a:t> (in presence of full agonists, they reduce overall effect). </a:t>
            </a:r>
          </a:p>
          <a:p>
            <a:r>
              <a:rPr lang="en-US" dirty="0"/>
              <a:t>Reduce the effect of full agonists by competing for receptor binding. </a:t>
            </a:r>
          </a:p>
          <a:p>
            <a:r>
              <a:rPr lang="en-US" dirty="0"/>
              <a:t>Clinical relevance: </a:t>
            </a:r>
          </a:p>
          <a:p>
            <a:pPr lvl="1"/>
            <a:r>
              <a:rPr lang="en-US" dirty="0"/>
              <a:t>May result in </a:t>
            </a:r>
            <a:r>
              <a:rPr lang="en-US" b="1" dirty="0"/>
              <a:t>lower efficacy but safer profile</a:t>
            </a:r>
            <a:r>
              <a:rPr lang="en-US" dirty="0"/>
              <a:t> (less overstimulation).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Inverse 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</a:t>
            </a:r>
            <a:r>
              <a:rPr lang="en-US" dirty="0"/>
              <a:t>to the same receptor as agonists but produce the </a:t>
            </a:r>
            <a:r>
              <a:rPr lang="en-US" b="1" dirty="0"/>
              <a:t>opposite effect</a:t>
            </a:r>
            <a:r>
              <a:rPr lang="en-US" dirty="0"/>
              <a:t>. </a:t>
            </a:r>
          </a:p>
          <a:p>
            <a:r>
              <a:rPr lang="en-US" dirty="0"/>
              <a:t>Reduce receptor activity below its </a:t>
            </a:r>
            <a:r>
              <a:rPr lang="en-US" b="1" dirty="0"/>
              <a:t>basal (constitutive) level</a:t>
            </a:r>
            <a:r>
              <a:rPr lang="en-US" dirty="0"/>
              <a:t>. </a:t>
            </a:r>
          </a:p>
          <a:p>
            <a:r>
              <a:rPr lang="en-US" dirty="0"/>
              <a:t>Stabilize the receptor in its </a:t>
            </a:r>
            <a:r>
              <a:rPr lang="en-US" b="1" dirty="0"/>
              <a:t>inactive form</a:t>
            </a:r>
            <a:r>
              <a:rPr lang="en-US" dirty="0"/>
              <a:t>. </a:t>
            </a:r>
          </a:p>
          <a:p>
            <a:r>
              <a:rPr lang="en-US" dirty="0"/>
              <a:t>Have </a:t>
            </a:r>
            <a:r>
              <a:rPr lang="en-US" b="1" dirty="0"/>
              <a:t>negative intrinsic activity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</a:t>
            </a:r>
            <a:r>
              <a:rPr lang="en-US" dirty="0"/>
              <a:t>to receptors but </a:t>
            </a:r>
            <a:r>
              <a:rPr lang="en-US" b="1" dirty="0"/>
              <a:t>do not activate them</a:t>
            </a:r>
            <a:r>
              <a:rPr lang="en-US" dirty="0"/>
              <a:t> (zero intrinsic activity). </a:t>
            </a:r>
          </a:p>
          <a:p>
            <a:r>
              <a:rPr lang="en-US" dirty="0"/>
              <a:t>Block or reduce the effect of agonists.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Competitive Antagonists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Bind </a:t>
            </a:r>
            <a:r>
              <a:rPr lang="en-US" b="1" dirty="0"/>
              <a:t>reversibly</a:t>
            </a:r>
            <a:r>
              <a:rPr lang="en-US" dirty="0"/>
              <a:t> to the same site as the agonist. </a:t>
            </a:r>
          </a:p>
          <a:p>
            <a:r>
              <a:rPr lang="en-US" dirty="0"/>
              <a:t>Compete directly with agonists for receptor binding. </a:t>
            </a:r>
          </a:p>
          <a:p>
            <a:r>
              <a:rPr lang="en-US" dirty="0"/>
              <a:t>Effects: </a:t>
            </a:r>
          </a:p>
          <a:p>
            <a:pPr lvl="1"/>
            <a:r>
              <a:rPr lang="en-US" dirty="0"/>
              <a:t>Shift dose-response curve </a:t>
            </a:r>
            <a:r>
              <a:rPr lang="en-US" b="1" dirty="0"/>
              <a:t>to the right</a:t>
            </a:r>
            <a:r>
              <a:rPr lang="en-US" dirty="0"/>
              <a:t>. </a:t>
            </a:r>
          </a:p>
          <a:p>
            <a:pPr lvl="1"/>
            <a:r>
              <a:rPr lang="en-US" b="1" dirty="0" err="1"/>
              <a:t>Emax</a:t>
            </a:r>
            <a:r>
              <a:rPr lang="en-US" b="1" dirty="0"/>
              <a:t> remains unchanged</a:t>
            </a:r>
            <a:r>
              <a:rPr lang="en-US" dirty="0"/>
              <a:t>. </a:t>
            </a:r>
          </a:p>
          <a:p>
            <a:r>
              <a:rPr lang="en-US" dirty="0"/>
              <a:t>Can be overcome by increasing agonist concentration.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Irreversible Antagonists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</a:t>
            </a:r>
            <a:r>
              <a:rPr lang="en-US" b="1" dirty="0"/>
              <a:t>covalently</a:t>
            </a:r>
            <a:r>
              <a:rPr lang="en-US" dirty="0"/>
              <a:t> (permanently) to receptors. </a:t>
            </a:r>
          </a:p>
          <a:p>
            <a:r>
              <a:rPr lang="en-US" dirty="0"/>
              <a:t>Reduce the number of available receptors. </a:t>
            </a:r>
          </a:p>
          <a:p>
            <a:r>
              <a:rPr lang="en-US" dirty="0"/>
              <a:t>Effects: </a:t>
            </a:r>
          </a:p>
          <a:p>
            <a:pPr lvl="1"/>
            <a:r>
              <a:rPr lang="en-US" b="1" dirty="0"/>
              <a:t>Decrease in </a:t>
            </a:r>
            <a:r>
              <a:rPr lang="en-US" b="1" dirty="0" err="1"/>
              <a:t>Emax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Cannot be overcome by increasing agonist concentration.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9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Allosteric Antagonists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</a:t>
            </a:r>
            <a:r>
              <a:rPr lang="en-US" dirty="0"/>
              <a:t>to a </a:t>
            </a:r>
            <a:r>
              <a:rPr lang="en-US" b="1" dirty="0"/>
              <a:t>different (allosteric) site</a:t>
            </a:r>
            <a:r>
              <a:rPr lang="en-US" dirty="0"/>
              <a:t> on the receptor. </a:t>
            </a:r>
          </a:p>
          <a:p>
            <a:r>
              <a:rPr lang="en-US" dirty="0"/>
              <a:t>Modify receptor shape → reduce agonist binding or response. </a:t>
            </a:r>
          </a:p>
          <a:p>
            <a:r>
              <a:rPr lang="en-US" dirty="0"/>
              <a:t>Effects: </a:t>
            </a:r>
          </a:p>
          <a:p>
            <a:pPr lvl="1"/>
            <a:r>
              <a:rPr lang="en-US" dirty="0"/>
              <a:t>Decrease efficacy (</a:t>
            </a:r>
            <a:r>
              <a:rPr lang="en-US" b="1" dirty="0"/>
              <a:t>lower </a:t>
            </a:r>
            <a:r>
              <a:rPr lang="en-US" b="1" dirty="0" err="1"/>
              <a:t>Emax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Cannot be reversed by increasing agonist dose.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(Physiological) Antagonism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drugs act on </a:t>
            </a:r>
            <a:r>
              <a:rPr lang="en-US" b="1" dirty="0"/>
              <a:t>different receptors</a:t>
            </a:r>
            <a:r>
              <a:rPr lang="en-US" dirty="0"/>
              <a:t> but produce </a:t>
            </a:r>
            <a:r>
              <a:rPr lang="en-US" b="1" dirty="0"/>
              <a:t>opposing physiological effects</a:t>
            </a:r>
            <a:r>
              <a:rPr lang="en-US" dirty="0"/>
              <a:t>. </a:t>
            </a:r>
          </a:p>
          <a:p>
            <a:r>
              <a:rPr lang="en-US" dirty="0"/>
              <a:t>Example concept: </a:t>
            </a:r>
          </a:p>
          <a:p>
            <a:pPr lvl="1"/>
            <a:r>
              <a:rPr lang="en-US" dirty="0"/>
              <a:t>One drug causes </a:t>
            </a:r>
            <a:r>
              <a:rPr lang="en-US" b="1" dirty="0"/>
              <a:t>bronchodilation</a:t>
            </a:r>
            <a:r>
              <a:rPr lang="en-US" dirty="0"/>
              <a:t>, another causes </a:t>
            </a:r>
            <a:r>
              <a:rPr lang="en-US" b="1" dirty="0"/>
              <a:t>bronchoconstriction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8881"/>
            <a:ext cx="58388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87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349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PHARMACOLOGY</vt:lpstr>
      <vt:lpstr>Agonists and Antagonists </vt:lpstr>
      <vt:lpstr>B. Partial Agonists</vt:lpstr>
      <vt:lpstr>Inverse Agonists</vt:lpstr>
      <vt:lpstr>Antagonists</vt:lpstr>
      <vt:lpstr>Competitive Antagonists</vt:lpstr>
      <vt:lpstr>Irreversible Antagonists</vt:lpstr>
      <vt:lpstr>Allosteric Antagonists</vt:lpstr>
      <vt:lpstr>Functional (Physiological) Antagonism</vt:lpstr>
      <vt:lpstr>Key Concepts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2</cp:revision>
  <dcterms:created xsi:type="dcterms:W3CDTF">2026-04-20T17:01:34Z</dcterms:created>
  <dcterms:modified xsi:type="dcterms:W3CDTF">2026-04-20T17:14:52Z</dcterms:modified>
</cp:coreProperties>
</file>