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1407381"/>
            <a:ext cx="571559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9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6833"/>
            <a:ext cx="11179532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6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6832"/>
            <a:ext cx="11211338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Synovial Membrane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Lines </a:t>
            </a:r>
            <a:r>
              <a:rPr lang="en-US" dirty="0"/>
              <a:t>inner surface of capsule </a:t>
            </a:r>
          </a:p>
          <a:p>
            <a:r>
              <a:rPr lang="en-US" dirty="0"/>
              <a:t>Covers: </a:t>
            </a:r>
          </a:p>
          <a:p>
            <a:pPr lvl="1"/>
            <a:r>
              <a:rPr lang="en-US" dirty="0"/>
              <a:t>Neck of femur </a:t>
            </a:r>
          </a:p>
          <a:p>
            <a:pPr lvl="1"/>
            <a:r>
              <a:rPr lang="en-US" dirty="0"/>
              <a:t>Ligament of head of femur </a:t>
            </a:r>
          </a:p>
          <a:p>
            <a:r>
              <a:rPr lang="en-US" dirty="0"/>
              <a:t>Produces synovial fluid: </a:t>
            </a:r>
          </a:p>
          <a:p>
            <a:pPr lvl="1"/>
            <a:r>
              <a:rPr lang="en-US" dirty="0"/>
              <a:t>Lubrication </a:t>
            </a:r>
          </a:p>
          <a:p>
            <a:pPr lvl="1"/>
            <a:r>
              <a:rPr lang="en-US" dirty="0"/>
              <a:t>Nutrition of cartilage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4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3"/>
            <a:ext cx="11179534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Ligaments of Hip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Iliofemoral</a:t>
            </a:r>
            <a:r>
              <a:rPr lang="en-US" dirty="0" smtClean="0"/>
              <a:t> </a:t>
            </a:r>
            <a:r>
              <a:rPr lang="en-US" dirty="0"/>
              <a:t>ligament </a:t>
            </a:r>
          </a:p>
          <a:p>
            <a:r>
              <a:rPr lang="en-US" dirty="0" err="1"/>
              <a:t>Pubofemoral</a:t>
            </a:r>
            <a:r>
              <a:rPr lang="en-US" dirty="0"/>
              <a:t> ligament </a:t>
            </a:r>
          </a:p>
          <a:p>
            <a:r>
              <a:rPr lang="en-US" dirty="0" err="1"/>
              <a:t>Ischiofemoral</a:t>
            </a:r>
            <a:r>
              <a:rPr lang="en-US" dirty="0"/>
              <a:t> ligament </a:t>
            </a:r>
          </a:p>
          <a:p>
            <a:r>
              <a:rPr lang="en-US" dirty="0"/>
              <a:t>Ligament of head of femur </a:t>
            </a:r>
          </a:p>
          <a:p>
            <a:r>
              <a:rPr lang="en-US" dirty="0"/>
              <a:t>Transverse acetabular ligament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5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Iliofemoral</a:t>
            </a:r>
            <a:r>
              <a:rPr lang="en-US" b="1" dirty="0"/>
              <a:t> Ligament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Strongest </a:t>
            </a:r>
            <a:r>
              <a:rPr lang="en-US" dirty="0"/>
              <a:t>ligament in body </a:t>
            </a:r>
          </a:p>
          <a:p>
            <a:r>
              <a:rPr lang="en-US" dirty="0"/>
              <a:t>Y-shaped </a:t>
            </a:r>
          </a:p>
          <a:p>
            <a:r>
              <a:rPr lang="en-US" dirty="0"/>
              <a:t>Prevents hyperextension </a:t>
            </a:r>
          </a:p>
          <a:p>
            <a:r>
              <a:rPr lang="en-US" dirty="0"/>
              <a:t>Maintains upright posture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0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3"/>
            <a:ext cx="11203388" cy="583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4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Pubofemoral</a:t>
            </a:r>
            <a:r>
              <a:rPr lang="en-US" b="1" dirty="0"/>
              <a:t> Ligament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 err="1"/>
              <a:t>anteroinferiorly</a:t>
            </a:r>
            <a:r>
              <a:rPr lang="en-US" dirty="0"/>
              <a:t> </a:t>
            </a:r>
          </a:p>
          <a:p>
            <a:r>
              <a:rPr lang="en-US" dirty="0"/>
              <a:t>Limits: </a:t>
            </a:r>
          </a:p>
          <a:p>
            <a:pPr lvl="1"/>
            <a:r>
              <a:rPr lang="en-US" dirty="0"/>
              <a:t>Abduction </a:t>
            </a:r>
          </a:p>
          <a:p>
            <a:pPr lvl="1"/>
            <a:r>
              <a:rPr lang="en-US" dirty="0"/>
              <a:t>Extension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0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96832"/>
            <a:ext cx="11163630" cy="5919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61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Ischiofemoral</a:t>
            </a:r>
            <a:r>
              <a:rPr lang="en-US" b="1" dirty="0"/>
              <a:t> Ligament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posteriorly </a:t>
            </a:r>
          </a:p>
          <a:p>
            <a:r>
              <a:rPr lang="en-US" dirty="0"/>
              <a:t>Spiral orientation </a:t>
            </a:r>
          </a:p>
          <a:p>
            <a:r>
              <a:rPr lang="en-US" dirty="0"/>
              <a:t>Limits: </a:t>
            </a:r>
          </a:p>
          <a:p>
            <a:pPr lvl="1"/>
            <a:r>
              <a:rPr lang="en-US" dirty="0"/>
              <a:t>Medial rotation </a:t>
            </a:r>
          </a:p>
          <a:p>
            <a:pPr lvl="1"/>
            <a:r>
              <a:rPr lang="en-US" dirty="0"/>
              <a:t>Extension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0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Hip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Synovial </a:t>
            </a:r>
            <a:r>
              <a:rPr lang="en-US" b="1" dirty="0"/>
              <a:t>ball-and-socket joint</a:t>
            </a:r>
            <a:r>
              <a:rPr lang="en-US" dirty="0"/>
              <a:t> </a:t>
            </a:r>
          </a:p>
          <a:p>
            <a:r>
              <a:rPr lang="en-US" dirty="0"/>
              <a:t>Articulation between: </a:t>
            </a:r>
          </a:p>
          <a:p>
            <a:pPr lvl="1"/>
            <a:r>
              <a:rPr lang="en-US" dirty="0"/>
              <a:t>Head of femur </a:t>
            </a:r>
          </a:p>
          <a:p>
            <a:pPr lvl="1"/>
            <a:r>
              <a:rPr lang="en-US" dirty="0"/>
              <a:t>Acetabulum of hip bone </a:t>
            </a:r>
          </a:p>
          <a:p>
            <a:r>
              <a:rPr lang="en-US" dirty="0"/>
              <a:t>Designed for: </a:t>
            </a:r>
          </a:p>
          <a:p>
            <a:pPr lvl="1"/>
            <a:r>
              <a:rPr lang="en-US" dirty="0"/>
              <a:t>Stability (weight-bearing) </a:t>
            </a:r>
          </a:p>
          <a:p>
            <a:pPr lvl="1"/>
            <a:r>
              <a:rPr lang="en-US" dirty="0"/>
              <a:t>Mobility (wide range of motion)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5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3"/>
            <a:ext cx="11203388" cy="583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Mainly </a:t>
            </a:r>
            <a:r>
              <a:rPr lang="en-US" dirty="0"/>
              <a:t>from: </a:t>
            </a:r>
          </a:p>
          <a:p>
            <a:pPr lvl="1"/>
            <a:r>
              <a:rPr lang="en-US" dirty="0"/>
              <a:t>Medial circumflex femoral artery </a:t>
            </a:r>
          </a:p>
          <a:p>
            <a:pPr lvl="1"/>
            <a:r>
              <a:rPr lang="en-US" dirty="0"/>
              <a:t>Lateral circumflex femoral artery </a:t>
            </a:r>
          </a:p>
          <a:p>
            <a:r>
              <a:rPr lang="en-US" dirty="0" err="1"/>
              <a:t>Retinacular</a:t>
            </a:r>
            <a:r>
              <a:rPr lang="en-US" dirty="0"/>
              <a:t> arteries supply head and neck </a:t>
            </a:r>
          </a:p>
          <a:p>
            <a:r>
              <a:rPr lang="en-US" dirty="0"/>
              <a:t>Artery of ligament (minor role) </a:t>
            </a:r>
          </a:p>
        </p:txBody>
      </p:sp>
    </p:spTree>
    <p:extLst>
      <p:ext uri="{BB962C8B-B14F-4D97-AF65-F5344CB8AC3E}">
        <p14:creationId xmlns:p14="http://schemas.microsoft.com/office/powerpoint/2010/main" val="87830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211339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83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227242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85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Femoral </a:t>
            </a:r>
            <a:r>
              <a:rPr lang="en-US" dirty="0"/>
              <a:t>nerve </a:t>
            </a:r>
          </a:p>
          <a:p>
            <a:r>
              <a:rPr lang="en-US" dirty="0"/>
              <a:t>Obturator nerve </a:t>
            </a:r>
          </a:p>
          <a:p>
            <a:r>
              <a:rPr lang="en-US" dirty="0"/>
              <a:t>Nerve to quadratus </a:t>
            </a:r>
            <a:r>
              <a:rPr lang="en-US" dirty="0" err="1"/>
              <a:t>femoris</a:t>
            </a:r>
            <a:r>
              <a:rPr lang="en-US" dirty="0"/>
              <a:t> </a:t>
            </a:r>
          </a:p>
          <a:p>
            <a:r>
              <a:rPr lang="en-US" dirty="0"/>
              <a:t>Superior gluteal nerve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79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2"/>
            <a:ext cx="11227242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3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 at Hip Joint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Flexion </a:t>
            </a:r>
            <a:endParaRPr lang="en-US" dirty="0"/>
          </a:p>
          <a:p>
            <a:r>
              <a:rPr lang="en-US" dirty="0"/>
              <a:t>Extension </a:t>
            </a:r>
          </a:p>
          <a:p>
            <a:r>
              <a:rPr lang="en-US" dirty="0"/>
              <a:t>Abduction </a:t>
            </a:r>
          </a:p>
          <a:p>
            <a:r>
              <a:rPr lang="en-US" dirty="0"/>
              <a:t>Adduction </a:t>
            </a:r>
          </a:p>
          <a:p>
            <a:r>
              <a:rPr lang="en-US" dirty="0"/>
              <a:t>Medial rotation </a:t>
            </a:r>
          </a:p>
          <a:p>
            <a:r>
              <a:rPr lang="en-US" dirty="0"/>
              <a:t>Lateral rotation </a:t>
            </a:r>
          </a:p>
          <a:p>
            <a:r>
              <a:rPr lang="en-US" dirty="0"/>
              <a:t>Circumduction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59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Stability of Hip Joint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</a:t>
            </a:r>
            <a:r>
              <a:rPr lang="en-US" dirty="0"/>
              <a:t>contributing: </a:t>
            </a:r>
          </a:p>
          <a:p>
            <a:pPr lvl="1"/>
            <a:r>
              <a:rPr lang="en-US" dirty="0"/>
              <a:t>Deep acetabulum </a:t>
            </a:r>
          </a:p>
          <a:p>
            <a:pPr lvl="1"/>
            <a:r>
              <a:rPr lang="en-US" dirty="0"/>
              <a:t>Acetabular labrum </a:t>
            </a:r>
          </a:p>
          <a:p>
            <a:pPr lvl="1"/>
            <a:r>
              <a:rPr lang="en-US" dirty="0"/>
              <a:t>Strong ligaments </a:t>
            </a:r>
          </a:p>
          <a:p>
            <a:pPr lvl="1"/>
            <a:r>
              <a:rPr lang="en-US" dirty="0"/>
              <a:t>Surrounding muscles </a:t>
            </a:r>
          </a:p>
          <a:p>
            <a:r>
              <a:rPr lang="en-US" dirty="0"/>
              <a:t>Stability &gt; mobility compared to shoulder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6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– Referred Pain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</a:t>
            </a:r>
            <a:r>
              <a:rPr lang="en-US" dirty="0"/>
              <a:t>may be felt in: </a:t>
            </a:r>
          </a:p>
          <a:p>
            <a:pPr lvl="1"/>
            <a:r>
              <a:rPr lang="en-US" dirty="0"/>
              <a:t>Knee (via obturator nerve) </a:t>
            </a:r>
          </a:p>
          <a:p>
            <a:r>
              <a:rPr lang="en-US" dirty="0"/>
              <a:t>Important in diagnosis of hip pathology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16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96832"/>
            <a:ext cx="11227242" cy="5935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6832"/>
            <a:ext cx="11211338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81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Congenital Hip Dislocation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Developmental </a:t>
            </a:r>
            <a:r>
              <a:rPr lang="en-US" dirty="0"/>
              <a:t>abnormality </a:t>
            </a:r>
          </a:p>
          <a:p>
            <a:r>
              <a:rPr lang="en-US" dirty="0"/>
              <a:t>Shallow acetabulum </a:t>
            </a:r>
          </a:p>
          <a:p>
            <a:r>
              <a:rPr lang="en-US" dirty="0"/>
              <a:t>Head of femur easily displaced </a:t>
            </a:r>
          </a:p>
          <a:p>
            <a:r>
              <a:rPr lang="en-US" dirty="0"/>
              <a:t>Requires early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Traumatic </a:t>
            </a:r>
            <a:r>
              <a:rPr lang="en-US" b="1" dirty="0"/>
              <a:t>Dislocation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 </a:t>
            </a:r>
            <a:r>
              <a:rPr lang="en-US" dirty="0"/>
              <a:t>posterior </a:t>
            </a:r>
          </a:p>
          <a:p>
            <a:r>
              <a:rPr lang="en-US" dirty="0"/>
              <a:t>Causes: </a:t>
            </a:r>
          </a:p>
          <a:p>
            <a:pPr lvl="1"/>
            <a:r>
              <a:rPr lang="en-US" dirty="0"/>
              <a:t>High-force injuries </a:t>
            </a:r>
          </a:p>
          <a:p>
            <a:r>
              <a:rPr lang="en-US" dirty="0"/>
              <a:t>May damage: </a:t>
            </a:r>
          </a:p>
          <a:p>
            <a:pPr lvl="1"/>
            <a:r>
              <a:rPr lang="en-US" dirty="0"/>
              <a:t>Sciatic nerve </a:t>
            </a:r>
          </a:p>
          <a:p>
            <a:pPr lvl="1"/>
            <a:r>
              <a:rPr lang="en-US" dirty="0"/>
              <a:t>Blood supply to femoral head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92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2"/>
            <a:ext cx="11195437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48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Trendelenburg 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Indicates </a:t>
            </a:r>
            <a:r>
              <a:rPr lang="en-US" dirty="0"/>
              <a:t>weak hip abductors </a:t>
            </a:r>
          </a:p>
          <a:p>
            <a:r>
              <a:rPr lang="en-US" dirty="0"/>
              <a:t>Pelvis drops on opposite side </a:t>
            </a:r>
          </a:p>
          <a:p>
            <a:r>
              <a:rPr lang="en-US" dirty="0"/>
              <a:t>Caused by: </a:t>
            </a:r>
          </a:p>
          <a:p>
            <a:pPr lvl="1"/>
            <a:r>
              <a:rPr lang="en-US" dirty="0"/>
              <a:t>Gluteus </a:t>
            </a:r>
            <a:r>
              <a:rPr lang="en-US" dirty="0" err="1"/>
              <a:t>medius</a:t>
            </a:r>
            <a:r>
              <a:rPr lang="en-US" dirty="0"/>
              <a:t>/</a:t>
            </a:r>
            <a:r>
              <a:rPr lang="en-US" dirty="0" err="1"/>
              <a:t>minimus</a:t>
            </a:r>
            <a:r>
              <a:rPr lang="en-US" dirty="0"/>
              <a:t> weakness </a:t>
            </a:r>
          </a:p>
          <a:p>
            <a:pPr lvl="1"/>
            <a:r>
              <a:rPr lang="en-US" dirty="0"/>
              <a:t>Superior gluteal nerve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92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96832"/>
            <a:ext cx="11219290" cy="583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14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Hip Joint Arthritis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Degeneration </a:t>
            </a:r>
            <a:r>
              <a:rPr lang="en-US" dirty="0"/>
              <a:t>of joint </a:t>
            </a:r>
          </a:p>
          <a:p>
            <a:r>
              <a:rPr lang="en-US" dirty="0"/>
              <a:t>Symptoms: </a:t>
            </a:r>
          </a:p>
          <a:p>
            <a:pPr lvl="1"/>
            <a:r>
              <a:rPr lang="en-US" dirty="0"/>
              <a:t>Pain </a:t>
            </a:r>
          </a:p>
          <a:p>
            <a:pPr lvl="1"/>
            <a:r>
              <a:rPr lang="en-US" dirty="0"/>
              <a:t>Stiffness </a:t>
            </a:r>
          </a:p>
          <a:p>
            <a:pPr lvl="1"/>
            <a:r>
              <a:rPr lang="en-US" dirty="0"/>
              <a:t>Reduced movement </a:t>
            </a:r>
          </a:p>
          <a:p>
            <a:r>
              <a:rPr lang="en-US" dirty="0"/>
              <a:t>Common in elderly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06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2"/>
            <a:ext cx="11203388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8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3"/>
            <a:ext cx="11219290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Articular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Head </a:t>
            </a:r>
            <a:r>
              <a:rPr lang="en-US" b="1" dirty="0"/>
              <a:t>of femur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Covered with hyaline cartilage </a:t>
            </a:r>
          </a:p>
          <a:p>
            <a:pPr lvl="1"/>
            <a:r>
              <a:rPr lang="en-US" dirty="0"/>
              <a:t>Except at fovea </a:t>
            </a:r>
          </a:p>
          <a:p>
            <a:r>
              <a:rPr lang="en-US" b="1" dirty="0"/>
              <a:t>Acetabulum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Horseshoe-shaped articular surface </a:t>
            </a:r>
          </a:p>
          <a:p>
            <a:pPr lvl="1"/>
            <a:r>
              <a:rPr lang="en-US" dirty="0"/>
              <a:t>Deepened by acetabular labrum </a:t>
            </a:r>
          </a:p>
          <a:p>
            <a:r>
              <a:rPr lang="en-US" b="1" dirty="0"/>
              <a:t>Acetabular labrum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Fibrocartilaginous</a:t>
            </a:r>
            <a:r>
              <a:rPr lang="en-US" dirty="0"/>
              <a:t> rim </a:t>
            </a:r>
          </a:p>
          <a:p>
            <a:pPr lvl="1"/>
            <a:r>
              <a:rPr lang="en-US" dirty="0"/>
              <a:t>Increases depth and stability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2"/>
            <a:ext cx="11203388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6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Structures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Acetabular </a:t>
            </a:r>
            <a:r>
              <a:rPr lang="en-US" b="1" dirty="0"/>
              <a:t>notch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Bridged by transverse acetabular ligament </a:t>
            </a:r>
          </a:p>
          <a:p>
            <a:r>
              <a:rPr lang="en-US" b="1" dirty="0"/>
              <a:t>Ligament of head of femur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Connects fovea to acetabulum </a:t>
            </a:r>
          </a:p>
          <a:p>
            <a:pPr lvl="1"/>
            <a:r>
              <a:rPr lang="en-US" dirty="0"/>
              <a:t>Carries blood vessels to femoral 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2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96832"/>
            <a:ext cx="11211338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7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96832"/>
            <a:ext cx="11171583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7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Joint Capsule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Strong </a:t>
            </a:r>
            <a:r>
              <a:rPr lang="en-US" dirty="0"/>
              <a:t>fibrous capsule </a:t>
            </a:r>
          </a:p>
          <a:p>
            <a:r>
              <a:rPr lang="en-US" dirty="0"/>
              <a:t>Attachments: </a:t>
            </a:r>
          </a:p>
          <a:p>
            <a:pPr lvl="1"/>
            <a:r>
              <a:rPr lang="en-US" dirty="0"/>
              <a:t>Proximally → acetabular margin </a:t>
            </a:r>
          </a:p>
          <a:p>
            <a:pPr lvl="1"/>
            <a:r>
              <a:rPr lang="en-US" dirty="0"/>
              <a:t>Distally → intertrochanteric line (anteriorly) </a:t>
            </a:r>
          </a:p>
          <a:p>
            <a:pPr lvl="1"/>
            <a:r>
              <a:rPr lang="en-US" dirty="0"/>
              <a:t>Neck of femur (posteriorly)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Encloses joint </a:t>
            </a:r>
          </a:p>
          <a:p>
            <a:pPr lvl="1"/>
            <a:r>
              <a:rPr lang="en-US" dirty="0"/>
              <a:t>Provides stability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496832"/>
            <a:ext cx="671346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9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356</Words>
  <Application>Microsoft Office PowerPoint</Application>
  <PresentationFormat>Widescreen</PresentationFormat>
  <Paragraphs>122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Garamond</vt:lpstr>
      <vt:lpstr>Organic</vt:lpstr>
      <vt:lpstr>ANATOMY THE LOWER LIMB</vt:lpstr>
      <vt:lpstr>Hip Joint</vt:lpstr>
      <vt:lpstr>PowerPoint Presentation</vt:lpstr>
      <vt:lpstr>Articular Surfaces</vt:lpstr>
      <vt:lpstr>PowerPoint Presentation</vt:lpstr>
      <vt:lpstr>Other Structures</vt:lpstr>
      <vt:lpstr>PowerPoint Presentation</vt:lpstr>
      <vt:lpstr>PowerPoint Presentation</vt:lpstr>
      <vt:lpstr>Joint Capsule</vt:lpstr>
      <vt:lpstr>PowerPoint Presentation</vt:lpstr>
      <vt:lpstr>PowerPoint Presentation</vt:lpstr>
      <vt:lpstr>Synovial Membrane</vt:lpstr>
      <vt:lpstr>PowerPoint Presentation</vt:lpstr>
      <vt:lpstr>Major Ligaments of Hip Joint</vt:lpstr>
      <vt:lpstr>Iliofemoral Ligament</vt:lpstr>
      <vt:lpstr>PowerPoint Presentation</vt:lpstr>
      <vt:lpstr>Pubofemoral Ligament</vt:lpstr>
      <vt:lpstr>PowerPoint Presentation</vt:lpstr>
      <vt:lpstr>Ischiofemoral Ligament</vt:lpstr>
      <vt:lpstr>PowerPoint Presentation</vt:lpstr>
      <vt:lpstr>Blood Supply</vt:lpstr>
      <vt:lpstr>PowerPoint Presentation</vt:lpstr>
      <vt:lpstr>PowerPoint Presentation</vt:lpstr>
      <vt:lpstr>Nerve Supply</vt:lpstr>
      <vt:lpstr>PowerPoint Presentation</vt:lpstr>
      <vt:lpstr>Movements at Hip Joint</vt:lpstr>
      <vt:lpstr>Stability of Hip Joint</vt:lpstr>
      <vt:lpstr>Clinical – Referred Pain</vt:lpstr>
      <vt:lpstr>PowerPoint Presentation</vt:lpstr>
      <vt:lpstr>Congenital Hip Dislocation</vt:lpstr>
      <vt:lpstr>Traumatic Dislocation</vt:lpstr>
      <vt:lpstr>PowerPoint Presentation</vt:lpstr>
      <vt:lpstr>Trendelenburg Sign</vt:lpstr>
      <vt:lpstr>PowerPoint Presentation</vt:lpstr>
      <vt:lpstr>Hip Joint Arthritis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10</cp:revision>
  <dcterms:created xsi:type="dcterms:W3CDTF">2026-04-15T13:49:01Z</dcterms:created>
  <dcterms:modified xsi:type="dcterms:W3CDTF">2026-04-15T15:34:35Z</dcterms:modified>
</cp:coreProperties>
</file>