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70" r:id="rId12"/>
    <p:sldId id="271" r:id="rId13"/>
    <p:sldId id="265" r:id="rId14"/>
    <p:sldId id="268" r:id="rId15"/>
    <p:sldId id="266" r:id="rId16"/>
    <p:sldId id="276" r:id="rId17"/>
    <p:sldId id="267" r:id="rId18"/>
    <p:sldId id="277" r:id="rId19"/>
    <p:sldId id="273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4" y="1407381"/>
            <a:ext cx="655444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1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29"/>
            <a:ext cx="11179533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29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Inferior Mediastinum Subdivisions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Anterior </a:t>
            </a:r>
            <a:r>
              <a:rPr lang="en-US" b="1" dirty="0"/>
              <a:t>mediastinum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Between sternum and pericardium </a:t>
            </a:r>
          </a:p>
          <a:p>
            <a:r>
              <a:rPr lang="en-US" b="1" dirty="0"/>
              <a:t>Middle mediastinum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Contains pericardium and heart </a:t>
            </a:r>
          </a:p>
          <a:p>
            <a:r>
              <a:rPr lang="en-US" b="1" dirty="0"/>
              <a:t>Posterior mediastinum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Between pericardium and vertebral column</a:t>
            </a:r>
          </a:p>
        </p:txBody>
      </p:sp>
    </p:spTree>
    <p:extLst>
      <p:ext uri="{BB962C8B-B14F-4D97-AF65-F5344CB8AC3E}">
        <p14:creationId xmlns:p14="http://schemas.microsoft.com/office/powerpoint/2010/main" val="1140302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29"/>
            <a:ext cx="11179533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60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Superior Mediastinum (Anterior → Posterior Order)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Thymus </a:t>
            </a:r>
            <a:endParaRPr lang="en-US" dirty="0"/>
          </a:p>
          <a:p>
            <a:r>
              <a:rPr lang="en-US" dirty="0"/>
              <a:t>Large veins </a:t>
            </a:r>
          </a:p>
          <a:p>
            <a:r>
              <a:rPr lang="en-US" dirty="0"/>
              <a:t>Large arteries </a:t>
            </a:r>
          </a:p>
          <a:p>
            <a:r>
              <a:rPr lang="en-US" dirty="0"/>
              <a:t>Trachea </a:t>
            </a:r>
          </a:p>
          <a:p>
            <a:r>
              <a:rPr lang="en-US" dirty="0"/>
              <a:t>Esophagus &amp; thoracic duct </a:t>
            </a:r>
          </a:p>
          <a:p>
            <a:r>
              <a:rPr lang="en-US" dirty="0"/>
              <a:t>Sympathetic trunks </a:t>
            </a:r>
          </a:p>
          <a:p>
            <a:r>
              <a:rPr lang="en-US" b="1" dirty="0"/>
              <a:t>Boundaries</a:t>
            </a:r>
          </a:p>
          <a:p>
            <a:r>
              <a:rPr lang="en-US" dirty="0"/>
              <a:t>Anterior → manubrium </a:t>
            </a:r>
            <a:r>
              <a:rPr lang="en-US" dirty="0" err="1"/>
              <a:t>sterni</a:t>
            </a:r>
            <a:r>
              <a:rPr lang="en-US" dirty="0"/>
              <a:t> </a:t>
            </a:r>
          </a:p>
          <a:p>
            <a:r>
              <a:rPr lang="en-US" dirty="0"/>
              <a:t>Posterior → T1–T4 vertebrae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13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5029"/>
            <a:ext cx="11243144" cy="5907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79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5" y="485029"/>
            <a:ext cx="11171584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1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29"/>
            <a:ext cx="11179533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97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Inferior Mediastinum (Anterior → Posterior Order)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Thymus </a:t>
            </a:r>
            <a:endParaRPr lang="en-US" dirty="0"/>
          </a:p>
          <a:p>
            <a:r>
              <a:rPr lang="en-US" dirty="0"/>
              <a:t>Heart (within pericardium) + phrenic nerves </a:t>
            </a:r>
          </a:p>
          <a:p>
            <a:r>
              <a:rPr lang="en-US" dirty="0"/>
              <a:t>Esophagus &amp; thoracic duct </a:t>
            </a:r>
          </a:p>
          <a:p>
            <a:r>
              <a:rPr lang="en-US" dirty="0"/>
              <a:t>Descending aorta </a:t>
            </a:r>
          </a:p>
          <a:p>
            <a:r>
              <a:rPr lang="en-US" dirty="0"/>
              <a:t>Sympathetic trunks </a:t>
            </a:r>
          </a:p>
          <a:p>
            <a:r>
              <a:rPr lang="en-US" b="1" dirty="0"/>
              <a:t>Boundaries</a:t>
            </a:r>
          </a:p>
          <a:p>
            <a:r>
              <a:rPr lang="en-US" dirty="0"/>
              <a:t>Anterior → body of sternum </a:t>
            </a:r>
          </a:p>
          <a:p>
            <a:r>
              <a:rPr lang="en-US" dirty="0"/>
              <a:t>Posterior → T5–T12 vertebrae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771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29"/>
            <a:ext cx="11179533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94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0"/>
            <a:ext cx="11171582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6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Mediastinum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b="1" dirty="0"/>
              <a:t>mediastinum</a:t>
            </a:r>
            <a:r>
              <a:rPr lang="en-US" dirty="0"/>
              <a:t> is the central compartment of the thoracic cavity </a:t>
            </a:r>
          </a:p>
          <a:p>
            <a:r>
              <a:rPr lang="en-US" dirty="0"/>
              <a:t>Located between: </a:t>
            </a:r>
          </a:p>
          <a:p>
            <a:pPr lvl="1"/>
            <a:r>
              <a:rPr lang="en-US" dirty="0"/>
              <a:t>Sternum (anteriorly) </a:t>
            </a:r>
          </a:p>
          <a:p>
            <a:pPr lvl="1"/>
            <a:r>
              <a:rPr lang="en-US" dirty="0"/>
              <a:t>Vertebral column (posteriorly) </a:t>
            </a:r>
          </a:p>
          <a:p>
            <a:pPr lvl="1"/>
            <a:r>
              <a:rPr lang="en-US" dirty="0"/>
              <a:t>Two pleural cavities (laterally) </a:t>
            </a:r>
          </a:p>
          <a:p>
            <a:r>
              <a:rPr lang="en-US" dirty="0"/>
              <a:t>Extends: </a:t>
            </a:r>
          </a:p>
          <a:p>
            <a:pPr lvl="1"/>
            <a:r>
              <a:rPr lang="en-US" dirty="0"/>
              <a:t>Superiorly → thoracic outlet/root of neck </a:t>
            </a:r>
          </a:p>
          <a:p>
            <a:pPr lvl="1"/>
            <a:r>
              <a:rPr lang="en-US" dirty="0"/>
              <a:t>Inferiorly → diaphragm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30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5029"/>
            <a:ext cx="11259047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5029"/>
            <a:ext cx="11259047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7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Contains:</a:t>
            </a:r>
          </a:p>
          <a:p>
            <a:r>
              <a:rPr lang="en-US" dirty="0"/>
              <a:t>Heart and great vessels </a:t>
            </a:r>
          </a:p>
          <a:p>
            <a:r>
              <a:rPr lang="en-US" dirty="0"/>
              <a:t>Trachea and esophagus </a:t>
            </a:r>
          </a:p>
          <a:p>
            <a:r>
              <a:rPr lang="en-US" dirty="0"/>
              <a:t>Thymus (remnants in adults) </a:t>
            </a:r>
          </a:p>
          <a:p>
            <a:r>
              <a:rPr lang="en-US" dirty="0"/>
              <a:t>Thoracic duct and lymph nodes </a:t>
            </a:r>
          </a:p>
          <a:p>
            <a:r>
              <a:rPr lang="en-US" dirty="0" err="1"/>
              <a:t>Vagus</a:t>
            </a:r>
            <a:r>
              <a:rPr lang="en-US" dirty="0"/>
              <a:t> and phrenic nerves </a:t>
            </a:r>
          </a:p>
          <a:p>
            <a:r>
              <a:rPr lang="en-US" dirty="0"/>
              <a:t>Sympathetic trunks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31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2379" y="982132"/>
            <a:ext cx="11227242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1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Division of Mediastinum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Divided </a:t>
            </a:r>
            <a:r>
              <a:rPr lang="en-US" dirty="0"/>
              <a:t>into </a:t>
            </a:r>
            <a:r>
              <a:rPr lang="en-US" b="1" dirty="0"/>
              <a:t>superior</a:t>
            </a:r>
            <a:r>
              <a:rPr lang="en-US" dirty="0"/>
              <a:t> and </a:t>
            </a:r>
            <a:r>
              <a:rPr lang="en-US" b="1" dirty="0"/>
              <a:t>inferior mediastinum</a:t>
            </a:r>
            <a:r>
              <a:rPr lang="en-US" dirty="0"/>
              <a:t> </a:t>
            </a:r>
          </a:p>
          <a:p>
            <a:r>
              <a:rPr lang="en-US" dirty="0"/>
              <a:t>Division plane: </a:t>
            </a:r>
          </a:p>
          <a:p>
            <a:pPr lvl="1"/>
            <a:r>
              <a:rPr lang="en-US" dirty="0"/>
              <a:t>From </a:t>
            </a:r>
            <a:r>
              <a:rPr lang="en-US" b="1" dirty="0"/>
              <a:t>sternal angle</a:t>
            </a:r>
            <a:r>
              <a:rPr lang="en-US" dirty="0"/>
              <a:t> → to </a:t>
            </a:r>
            <a:r>
              <a:rPr lang="en-US" b="1" dirty="0"/>
              <a:t>T4 vertebra</a:t>
            </a:r>
            <a:r>
              <a:rPr lang="en-US" dirty="0"/>
              <a:t> (intervertebral disc)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8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5029"/>
            <a:ext cx="11243144" cy="5907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3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Landmarks at This Plane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Manubriosternal</a:t>
            </a:r>
            <a:r>
              <a:rPr lang="en-US" dirty="0" smtClean="0"/>
              <a:t> </a:t>
            </a:r>
            <a:r>
              <a:rPr lang="en-US" dirty="0"/>
              <a:t>joint </a:t>
            </a:r>
          </a:p>
          <a:p>
            <a:r>
              <a:rPr lang="en-US" dirty="0"/>
              <a:t>Second </a:t>
            </a:r>
            <a:r>
              <a:rPr lang="en-US" dirty="0" err="1"/>
              <a:t>costosternal</a:t>
            </a:r>
            <a:r>
              <a:rPr lang="en-US" dirty="0"/>
              <a:t> joint </a:t>
            </a:r>
          </a:p>
          <a:p>
            <a:r>
              <a:rPr lang="en-US" dirty="0"/>
              <a:t>Transition: </a:t>
            </a:r>
          </a:p>
          <a:p>
            <a:pPr lvl="1"/>
            <a:r>
              <a:rPr lang="en-US" dirty="0"/>
              <a:t>Ascending aorta → arch of aorta </a:t>
            </a:r>
          </a:p>
          <a:p>
            <a:pPr lvl="1"/>
            <a:r>
              <a:rPr lang="en-US" dirty="0"/>
              <a:t>Arch of aorta → descending aorta </a:t>
            </a:r>
          </a:p>
          <a:p>
            <a:r>
              <a:rPr lang="en-US" dirty="0"/>
              <a:t>Bifurcation of trachea </a:t>
            </a:r>
          </a:p>
          <a:p>
            <a:r>
              <a:rPr lang="en-US" dirty="0"/>
              <a:t>Beginning of left primary bronchus </a:t>
            </a:r>
          </a:p>
          <a:p>
            <a:r>
              <a:rPr lang="en-US" dirty="0"/>
              <a:t>Level of T4 intervertebral disc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90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5029"/>
            <a:ext cx="11243144" cy="5907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29"/>
            <a:ext cx="655444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3827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220</Words>
  <Application>Microsoft Office PowerPoint</Application>
  <PresentationFormat>Widescreen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ANATOMY THE THORAX</vt:lpstr>
      <vt:lpstr>Mediastinum</vt:lpstr>
      <vt:lpstr>PowerPoint Presentation</vt:lpstr>
      <vt:lpstr>Continued </vt:lpstr>
      <vt:lpstr>PowerPoint Presentation</vt:lpstr>
      <vt:lpstr>Division of Mediastinum</vt:lpstr>
      <vt:lpstr>PowerPoint Presentation</vt:lpstr>
      <vt:lpstr>Key Landmarks at This Plane</vt:lpstr>
      <vt:lpstr>PowerPoint Presentation</vt:lpstr>
      <vt:lpstr>PowerPoint Presentation</vt:lpstr>
      <vt:lpstr>Inferior Mediastinum Subdivisions</vt:lpstr>
      <vt:lpstr>PowerPoint Presentation</vt:lpstr>
      <vt:lpstr>Superior Mediastinum (Anterior → Posterior Order)</vt:lpstr>
      <vt:lpstr>PowerPoint Presentation</vt:lpstr>
      <vt:lpstr>PowerPoint Presentation</vt:lpstr>
      <vt:lpstr>PowerPoint Presentation</vt:lpstr>
      <vt:lpstr>Inferior Mediastinum (Anterior → Posterior Order)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5</cp:revision>
  <dcterms:created xsi:type="dcterms:W3CDTF">2026-04-19T15:30:01Z</dcterms:created>
  <dcterms:modified xsi:type="dcterms:W3CDTF">2026-04-19T16:21:23Z</dcterms:modified>
</cp:coreProperties>
</file>