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0" r:id="rId10"/>
    <p:sldId id="263" r:id="rId11"/>
    <p:sldId id="271" r:id="rId12"/>
    <p:sldId id="264" r:id="rId13"/>
    <p:sldId id="265" r:id="rId14"/>
    <p:sldId id="267" r:id="rId15"/>
    <p:sldId id="266" r:id="rId16"/>
    <p:sldId id="268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1415332"/>
            <a:ext cx="631589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5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Efficacy (Intrinsic Activity)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</a:t>
            </a:r>
            <a:r>
              <a:rPr lang="en-US" dirty="0"/>
              <a:t>effect a drug can produce (</a:t>
            </a:r>
            <a:r>
              <a:rPr lang="en-US" dirty="0" err="1"/>
              <a:t>Emax</a:t>
            </a:r>
            <a:r>
              <a:rPr lang="en-US" dirty="0"/>
              <a:t>) </a:t>
            </a:r>
          </a:p>
          <a:p>
            <a:r>
              <a:rPr lang="en-US" dirty="0"/>
              <a:t>Independent of potency </a:t>
            </a:r>
          </a:p>
          <a:p>
            <a:r>
              <a:rPr lang="en-US" b="1" dirty="0"/>
              <a:t>Important:</a:t>
            </a:r>
            <a:endParaRPr lang="en-US" dirty="0"/>
          </a:p>
          <a:p>
            <a:r>
              <a:rPr lang="en-US" dirty="0"/>
              <a:t>A less potent drug can be more efficacious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8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1"/>
            <a:ext cx="11219290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9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Therapeutic Index (TI)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</a:t>
            </a:r>
            <a:r>
              <a:rPr lang="en-US" dirty="0"/>
              <a:t>of drug safety </a:t>
            </a:r>
          </a:p>
          <a:p>
            <a:r>
              <a:rPr lang="en-US" dirty="0" smtClean="0"/>
              <a:t>TI=TD50/ED50</a:t>
            </a:r>
          </a:p>
          <a:p>
            <a:r>
              <a:rPr lang="en-US" dirty="0"/>
              <a:t>Higher TI → safer drug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1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Shape of Dose–Response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Linear Scale</a:t>
            </a:r>
          </a:p>
          <a:p>
            <a:r>
              <a:rPr lang="en-US" dirty="0"/>
              <a:t>Hyperbolic curve </a:t>
            </a:r>
          </a:p>
          <a:p>
            <a:r>
              <a:rPr lang="en-US" dirty="0"/>
              <a:t>Harder to interpret </a:t>
            </a:r>
          </a:p>
          <a:p>
            <a:r>
              <a:rPr lang="en-US" b="1" dirty="0"/>
              <a:t>Log Scale</a:t>
            </a:r>
          </a:p>
          <a:p>
            <a:r>
              <a:rPr lang="en-US" dirty="0"/>
              <a:t>Sigmoid (S-shaped curve) </a:t>
            </a:r>
          </a:p>
          <a:p>
            <a:r>
              <a:rPr lang="en-US" dirty="0"/>
              <a:t>Easier to compare drugs: </a:t>
            </a:r>
          </a:p>
          <a:p>
            <a:pPr lvl="1"/>
            <a:r>
              <a:rPr lang="en-US" dirty="0"/>
              <a:t>Middle portion is linear </a:t>
            </a:r>
          </a:p>
          <a:p>
            <a:pPr lvl="1"/>
            <a:r>
              <a:rPr lang="en-US" dirty="0"/>
              <a:t>Highlights EC50 clearly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2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1"/>
            <a:ext cx="11235193" cy="5872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8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96831"/>
            <a:ext cx="11211339" cy="5872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Affecting Dose–Response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 </a:t>
            </a:r>
            <a:endParaRPr lang="en-US" dirty="0"/>
          </a:p>
          <a:p>
            <a:r>
              <a:rPr lang="en-US" dirty="0"/>
              <a:t>Body weight </a:t>
            </a:r>
          </a:p>
          <a:p>
            <a:r>
              <a:rPr lang="en-US" dirty="0"/>
              <a:t>Genetics </a:t>
            </a:r>
          </a:p>
          <a:p>
            <a:r>
              <a:rPr lang="en-US" dirty="0"/>
              <a:t>Disease conditions </a:t>
            </a:r>
          </a:p>
          <a:p>
            <a:r>
              <a:rPr lang="en-US" dirty="0"/>
              <a:t>Drug interactions </a:t>
            </a:r>
          </a:p>
          <a:p>
            <a:r>
              <a:rPr lang="en-US" dirty="0"/>
              <a:t>Tolerance (reduced response over time)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12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(Clinical)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Paracetamol </a:t>
            </a:r>
            <a:r>
              <a:rPr lang="en-US" b="1" dirty="0"/>
              <a:t>(Acetaminophen)</a:t>
            </a:r>
          </a:p>
          <a:p>
            <a:r>
              <a:rPr lang="en-US" dirty="0"/>
              <a:t>Low dose → analgesic and antipyretic effect </a:t>
            </a:r>
          </a:p>
          <a:p>
            <a:r>
              <a:rPr lang="en-US" dirty="0"/>
              <a:t>Increasing dose → greater pain relief (graded response) </a:t>
            </a:r>
          </a:p>
          <a:p>
            <a:r>
              <a:rPr lang="en-US" dirty="0"/>
              <a:t>Very high dose → toxicity (liver damage) </a:t>
            </a:r>
          </a:p>
          <a:p>
            <a:r>
              <a:rPr lang="en-US" b="1" dirty="0"/>
              <a:t>Illustrates:</a:t>
            </a:r>
            <a:endParaRPr lang="en-US" dirty="0"/>
          </a:p>
          <a:p>
            <a:r>
              <a:rPr lang="en-US" dirty="0"/>
              <a:t>Graded dose-response </a:t>
            </a:r>
          </a:p>
          <a:p>
            <a:r>
              <a:rPr lang="en-US" dirty="0"/>
              <a:t>Therapeutic window </a:t>
            </a:r>
          </a:p>
          <a:p>
            <a:r>
              <a:rPr lang="en-US" dirty="0"/>
              <a:t>Toxicity at high doses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5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 OF LECTURE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Dose–response </a:t>
            </a:r>
            <a:r>
              <a:rPr lang="en-US" dirty="0"/>
              <a:t>relationship is central to pharmacology </a:t>
            </a:r>
          </a:p>
          <a:p>
            <a:r>
              <a:rPr lang="en-US" dirty="0"/>
              <a:t>Distinguishes </a:t>
            </a:r>
            <a:r>
              <a:rPr lang="en-US" b="1" dirty="0"/>
              <a:t>potency vs efficacy</a:t>
            </a:r>
            <a:r>
              <a:rPr lang="en-US" dirty="0"/>
              <a:t> </a:t>
            </a:r>
          </a:p>
          <a:p>
            <a:r>
              <a:rPr lang="en-US" dirty="0"/>
              <a:t>Helps determine </a:t>
            </a:r>
            <a:r>
              <a:rPr lang="en-US" b="1" dirty="0"/>
              <a:t>safe and effective drug use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97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96831"/>
            <a:ext cx="11227241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Dose–Response Relationship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</a:t>
            </a:r>
            <a:endParaRPr lang="en-US" b="1" dirty="0"/>
          </a:p>
          <a:p>
            <a:r>
              <a:rPr lang="en-US" dirty="0"/>
              <a:t>Relationship between the </a:t>
            </a:r>
            <a:r>
              <a:rPr lang="en-US" b="1" dirty="0"/>
              <a:t>dose of a drug</a:t>
            </a:r>
            <a:r>
              <a:rPr lang="en-US" dirty="0"/>
              <a:t> and the </a:t>
            </a:r>
            <a:r>
              <a:rPr lang="en-US" b="1" dirty="0"/>
              <a:t>magnitude of its effect</a:t>
            </a:r>
            <a:r>
              <a:rPr lang="en-US" dirty="0"/>
              <a:t> </a:t>
            </a:r>
          </a:p>
          <a:p>
            <a:r>
              <a:rPr lang="en-US" dirty="0"/>
              <a:t>Fundamental for: </a:t>
            </a:r>
          </a:p>
          <a:p>
            <a:pPr lvl="1"/>
            <a:r>
              <a:rPr lang="en-US" dirty="0"/>
              <a:t>Determining safe doses </a:t>
            </a:r>
          </a:p>
          <a:p>
            <a:pPr lvl="1"/>
            <a:r>
              <a:rPr lang="en-US" dirty="0"/>
              <a:t>Comparing drug potency and efficacy </a:t>
            </a:r>
          </a:p>
          <a:p>
            <a:pPr lvl="1"/>
            <a:r>
              <a:rPr lang="en-US" dirty="0"/>
              <a:t>Understanding therapeutic vs toxic effects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5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96831"/>
            <a:ext cx="11203387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7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96831"/>
            <a:ext cx="11163630" cy="5840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2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Dose–Response Relationships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A. Graded </a:t>
            </a:r>
            <a:r>
              <a:rPr lang="en-US" b="1" dirty="0" smtClean="0"/>
              <a:t>Dose–Response:</a:t>
            </a:r>
            <a:endParaRPr lang="en-US" b="1" dirty="0"/>
          </a:p>
          <a:p>
            <a:r>
              <a:rPr lang="en-US" dirty="0"/>
              <a:t>Measures </a:t>
            </a:r>
            <a:r>
              <a:rPr lang="en-US" b="1" dirty="0"/>
              <a:t>continuous response</a:t>
            </a:r>
            <a:r>
              <a:rPr lang="en-US" dirty="0"/>
              <a:t> in an individual (e.g., BP reduction, enzyme inhibition) </a:t>
            </a:r>
          </a:p>
          <a:p>
            <a:r>
              <a:rPr lang="en-US" dirty="0"/>
              <a:t>Response increases proportionally with dose (up to a maximum) </a:t>
            </a:r>
          </a:p>
          <a:p>
            <a:r>
              <a:rPr lang="en-US" b="1" dirty="0"/>
              <a:t>Key features:</a:t>
            </a:r>
            <a:endParaRPr lang="en-US" dirty="0"/>
          </a:p>
          <a:p>
            <a:r>
              <a:rPr lang="en-US" dirty="0"/>
              <a:t>Smooth curve (often plotted on log scale → sigmoidal curve) </a:t>
            </a:r>
          </a:p>
          <a:p>
            <a:r>
              <a:rPr lang="en-US" dirty="0"/>
              <a:t>Shows: </a:t>
            </a:r>
          </a:p>
          <a:p>
            <a:pPr lvl="1"/>
            <a:r>
              <a:rPr lang="en-US" b="1" dirty="0" err="1"/>
              <a:t>Emax</a:t>
            </a:r>
            <a:r>
              <a:rPr lang="en-US" b="1" dirty="0"/>
              <a:t> (Maximum efficacy)</a:t>
            </a:r>
            <a:r>
              <a:rPr lang="en-US" dirty="0"/>
              <a:t> → maximum effect drug can produce </a:t>
            </a:r>
          </a:p>
          <a:p>
            <a:pPr lvl="1"/>
            <a:r>
              <a:rPr lang="en-US" b="1" dirty="0"/>
              <a:t>EC50 (Half-maximal effective concentration)</a:t>
            </a:r>
            <a:r>
              <a:rPr lang="en-US" dirty="0"/>
              <a:t> → dose producing 50% of max effect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8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1"/>
            <a:ext cx="11219290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6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B. Quantal Dose–Response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</a:t>
            </a:r>
            <a:r>
              <a:rPr lang="en-US" b="1" dirty="0"/>
              <a:t>all-or-none response</a:t>
            </a:r>
            <a:r>
              <a:rPr lang="en-US" dirty="0"/>
              <a:t> in a population </a:t>
            </a:r>
          </a:p>
          <a:p>
            <a:r>
              <a:rPr lang="en-US" dirty="0"/>
              <a:t>Used to determine: </a:t>
            </a:r>
          </a:p>
          <a:p>
            <a:pPr lvl="1"/>
            <a:r>
              <a:rPr lang="en-US" b="1" dirty="0"/>
              <a:t>ED50 (Median effective dose)</a:t>
            </a:r>
            <a:r>
              <a:rPr lang="en-US" dirty="0"/>
              <a:t> → effective in 50% of population </a:t>
            </a:r>
          </a:p>
          <a:p>
            <a:pPr lvl="1"/>
            <a:r>
              <a:rPr lang="en-US" b="1" dirty="0"/>
              <a:t>TD50 (Median toxic dose)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LD50 (Median lethal dose)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9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1"/>
            <a:ext cx="11219290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7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Parameters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</a:t>
            </a:r>
            <a:r>
              <a:rPr lang="en-US" b="1" dirty="0"/>
              <a:t>. Potency</a:t>
            </a:r>
          </a:p>
          <a:p>
            <a:r>
              <a:rPr lang="en-US" dirty="0"/>
              <a:t>Amount of drug needed to produce a given effect </a:t>
            </a:r>
          </a:p>
          <a:p>
            <a:r>
              <a:rPr lang="en-US" dirty="0"/>
              <a:t>More potent drug → lower dose required 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Drug A produces effect at 5 mg </a:t>
            </a:r>
          </a:p>
          <a:p>
            <a:r>
              <a:rPr lang="en-US" dirty="0"/>
              <a:t>Drug B produces same effect at 50 mg</a:t>
            </a:r>
            <a:br>
              <a:rPr lang="en-US" dirty="0"/>
            </a:br>
            <a:r>
              <a:rPr lang="en-US" dirty="0"/>
              <a:t>→ Drug A is </a:t>
            </a:r>
            <a:r>
              <a:rPr lang="en-US" b="1" dirty="0"/>
              <a:t>more potent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7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1"/>
            <a:ext cx="11219290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7" y="496831"/>
            <a:ext cx="63158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07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348</Words>
  <Application>Microsoft Office PowerPoint</Application>
  <PresentationFormat>Widescreen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PHARMACOLOGY</vt:lpstr>
      <vt:lpstr>Dose–Response Relationship </vt:lpstr>
      <vt:lpstr>PowerPoint Presentation</vt:lpstr>
      <vt:lpstr>Types of Dose–Response Relationships</vt:lpstr>
      <vt:lpstr>PowerPoint Presentation</vt:lpstr>
      <vt:lpstr>B. Quantal Dose–Response</vt:lpstr>
      <vt:lpstr>PowerPoint Presentation</vt:lpstr>
      <vt:lpstr>Key Parameters</vt:lpstr>
      <vt:lpstr>PowerPoint Presentation</vt:lpstr>
      <vt:lpstr>Efficacy (Intrinsic Activity)</vt:lpstr>
      <vt:lpstr>PowerPoint Presentation</vt:lpstr>
      <vt:lpstr>Therapeutic Index (TI)</vt:lpstr>
      <vt:lpstr>Shape of Dose–Response Curve</vt:lpstr>
      <vt:lpstr>PowerPoint Presentation</vt:lpstr>
      <vt:lpstr>PowerPoint Presentation</vt:lpstr>
      <vt:lpstr>Factors Affecting Dose–Response</vt:lpstr>
      <vt:lpstr>Example (Clinical)</vt:lpstr>
      <vt:lpstr>CONCLUSION OF LECTURE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4</cp:revision>
  <dcterms:created xsi:type="dcterms:W3CDTF">2026-04-19T16:25:47Z</dcterms:created>
  <dcterms:modified xsi:type="dcterms:W3CDTF">2026-04-19T17:01:31Z</dcterms:modified>
</cp:coreProperties>
</file>