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90" r:id="rId5"/>
    <p:sldId id="302" r:id="rId6"/>
    <p:sldId id="275" r:id="rId7"/>
    <p:sldId id="291" r:id="rId8"/>
    <p:sldId id="276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5" r:id="rId19"/>
    <p:sldId id="301" r:id="rId20"/>
    <p:sldId id="303" r:id="rId21"/>
    <p:sldId id="30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261F-C00C-63E5-03E1-9680567A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en-US" sz="4000" dirty="0"/>
              <a:t>Proofreading &amp; Peer Review </a:t>
            </a:r>
            <a:br>
              <a:rPr lang="en-US" sz="4000" b="1" dirty="0"/>
            </a:br>
            <a:r>
              <a:rPr lang="en-US" sz="2400" b="1" dirty="0"/>
              <a:t>Process of Writing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C0283-C152-1A54-0B9F-48A976AB7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Expository Writing</a:t>
            </a:r>
            <a:br>
              <a:rPr lang="en-US" b="1" dirty="0"/>
            </a:br>
            <a:r>
              <a:rPr lang="en-US" b="1" dirty="0"/>
              <a:t>BS </a:t>
            </a:r>
            <a:r>
              <a:rPr lang="en-US" b="1" dirty="0" err="1"/>
              <a:t>Psy</a:t>
            </a:r>
            <a:r>
              <a:rPr lang="en-US" b="1" dirty="0"/>
              <a:t> &amp; DPT</a:t>
            </a:r>
            <a:br>
              <a:rPr lang="en-US" b="1" dirty="0"/>
            </a:br>
            <a:r>
              <a:rPr lang="en-US" b="1" dirty="0"/>
              <a:t>Hafsa Rasheed</a:t>
            </a:r>
          </a:p>
        </p:txBody>
      </p:sp>
    </p:spTree>
    <p:extLst>
      <p:ext uri="{BB962C8B-B14F-4D97-AF65-F5344CB8AC3E}">
        <p14:creationId xmlns:p14="http://schemas.microsoft.com/office/powerpoint/2010/main" val="246802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B93C-5D8D-ED1D-25DD-1AB5AFE6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DASHES AND HYPHENS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F7AF-0B5A-331B-BC42-22487073D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Common</a:t>
            </a:r>
            <a:r>
              <a:rPr lang="en-US" dirty="0"/>
              <a:t> </a:t>
            </a:r>
            <a:r>
              <a:rPr lang="en-US" b="1" dirty="0"/>
              <a:t>confusion</a:t>
            </a:r>
            <a:r>
              <a:rPr lang="en-US" dirty="0"/>
              <a:t>:</a:t>
            </a:r>
          </a:p>
          <a:p>
            <a:r>
              <a:rPr lang="en-US" dirty="0"/>
              <a:t>hyphen (-) = connects words (well-known)</a:t>
            </a:r>
          </a:p>
          <a:p>
            <a:r>
              <a:rPr lang="en-US" dirty="0"/>
              <a:t>dash (—) = interruption or emphasis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r>
              <a:rPr lang="en-US" dirty="0"/>
              <a:t>“She was late—again.”</a:t>
            </a:r>
          </a:p>
          <a:p>
            <a:r>
              <a:rPr lang="en-US" dirty="0"/>
              <a:t>“well-known author”</a:t>
            </a:r>
            <a:br>
              <a:rPr lang="en-US" dirty="0"/>
            </a:br>
            <a:r>
              <a:rPr lang="en-US" dirty="0"/>
              <a:t>Incorrect usage can make writing unclear or informal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E34D-DC9A-069D-D021-2C0421D2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PROOFREAD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18F1-BD7E-FD4A-3321-296966264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Proofreading is a skill-based process, not random reading.</a:t>
            </a:r>
          </a:p>
          <a:p>
            <a:pPr marL="0" indent="0">
              <a:buNone/>
            </a:pPr>
            <a:r>
              <a:rPr lang="en-US" dirty="0"/>
              <a:t>📌 STEP 1: </a:t>
            </a:r>
            <a:r>
              <a:rPr lang="en-US" b="1" dirty="0"/>
              <a:t>DISTANCE YOURSELF FROM THE TEXT</a:t>
            </a:r>
          </a:p>
          <a:p>
            <a:pPr marL="0" indent="0">
              <a:buNone/>
            </a:pPr>
            <a:r>
              <a:rPr lang="en-US" dirty="0"/>
              <a:t>Wait before proofreading (10–24 hours if possible).</a:t>
            </a:r>
          </a:p>
          <a:p>
            <a:pPr marL="0" indent="0">
              <a:buNone/>
            </a:pPr>
            <a:r>
              <a:rPr lang="en-US" dirty="0"/>
              <a:t>👉 This helps you read like a new reader.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📌 STEP 2: </a:t>
            </a:r>
            <a:r>
              <a:rPr lang="en-US" b="1" dirty="0"/>
              <a:t>READ SLOWLY AND LINE BY LINE</a:t>
            </a:r>
          </a:p>
          <a:p>
            <a:r>
              <a:rPr lang="en-US" dirty="0"/>
              <a:t>Do not skim. Focus on:</a:t>
            </a:r>
          </a:p>
          <a:p>
            <a:r>
              <a:rPr lang="en-US" dirty="0"/>
              <a:t>each word</a:t>
            </a:r>
          </a:p>
          <a:p>
            <a:r>
              <a:rPr lang="en-US" dirty="0"/>
              <a:t>each punctuation mark</a:t>
            </a:r>
          </a:p>
        </p:txBody>
      </p:sp>
    </p:spTree>
    <p:extLst>
      <p:ext uri="{BB962C8B-B14F-4D97-AF65-F5344CB8AC3E}">
        <p14:creationId xmlns:p14="http://schemas.microsoft.com/office/powerpoint/2010/main" val="275812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EC03-BAFA-F3E2-87ED-A1DB2C4A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BB6BF-0EDD-9F2E-E267-FF67F958E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📌 STEP 3: </a:t>
            </a:r>
            <a:r>
              <a:rPr lang="en-US" sz="2000" b="1" dirty="0"/>
              <a:t>READ OUT LOUD</a:t>
            </a:r>
          </a:p>
          <a:p>
            <a:r>
              <a:rPr lang="en-US" sz="2000" dirty="0"/>
              <a:t>This helps detect:</a:t>
            </a:r>
          </a:p>
          <a:p>
            <a:r>
              <a:rPr lang="en-US" sz="2000" dirty="0"/>
              <a:t>missing words</a:t>
            </a:r>
          </a:p>
          <a:p>
            <a:r>
              <a:rPr lang="en-US" sz="2000" dirty="0"/>
              <a:t>awkward rhythm</a:t>
            </a:r>
          </a:p>
          <a:p>
            <a:r>
              <a:rPr lang="en-US" sz="2000" dirty="0"/>
              <a:t>sentence errors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65681-49CD-5400-7A06-6EB17D802D52}"/>
              </a:ext>
            </a:extLst>
          </p:cNvPr>
          <p:cNvSpPr txBox="1"/>
          <p:nvPr/>
        </p:nvSpPr>
        <p:spPr>
          <a:xfrm>
            <a:off x="4537495" y="3566571"/>
            <a:ext cx="7152733" cy="3031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Segoe UI Emoji" panose="020B0502040204020203" pitchFamily="34" charset="0"/>
              </a:rPr>
              <a:t>📌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STEP 4: </a:t>
            </a: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ON ONE ERROR TYPE AT A TIME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first check grammar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 punctuation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 spelling</a:t>
            </a:r>
            <a:b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/>
              <a:t>👉 Avoid multitasking during proofreading.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8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C8C1-716C-7ACF-ACA1-38F1A664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Continued.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E12F-C84E-4D8D-B512-12338918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084" y="2611408"/>
            <a:ext cx="1000951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📌 STEP 5: USE DIGITAL + MANUAL COMBINATION</a:t>
            </a:r>
          </a:p>
          <a:p>
            <a:pPr marL="0" indent="0">
              <a:buNone/>
            </a:pPr>
            <a:r>
              <a:rPr lang="en-US" sz="2000" dirty="0"/>
              <a:t>Do not rely only on tools.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🧰 6. TOOLS FOR PROOFREADING IN THE DIGITAL AGE</a:t>
            </a:r>
          </a:p>
          <a:p>
            <a:pPr marL="0" indent="0">
              <a:buNone/>
            </a:pPr>
            <a:r>
              <a:rPr lang="en-US" sz="2000" dirty="0"/>
              <a:t>Modern proofreading uses both AI and traditional tools.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498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E104-4CEA-7E6F-AD8C-DF94600C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PEER AND INSTRUCTOR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772AC-0CAF-D02F-6ED9-A217E5ABA47D}"/>
              </a:ext>
            </a:extLst>
          </p:cNvPr>
          <p:cNvSpPr txBox="1"/>
          <p:nvPr/>
        </p:nvSpPr>
        <p:spPr>
          <a:xfrm>
            <a:off x="1295401" y="2459548"/>
            <a:ext cx="45015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A. DIGITAL TOOLS</a:t>
            </a:r>
          </a:p>
          <a:p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Grammarly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grammar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tone 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clarity improvements</a:t>
            </a:r>
          </a:p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Microsoft Word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built-in grammar and spelling check</a:t>
            </a:r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Google Docs Suggestion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collaboration feedback</a:t>
            </a:r>
          </a:p>
          <a:p>
            <a:r>
              <a:rPr lang="en-US" dirty="0"/>
              <a:t>4. </a:t>
            </a:r>
            <a:r>
              <a:rPr lang="en-US" b="1" dirty="0">
                <a:solidFill>
                  <a:schemeClr val="accent1"/>
                </a:solidFill>
              </a:rPr>
              <a:t>Hemingway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readability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highlights complex sentences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8D594-EE18-1A5D-E5E4-FC5C794E206A}"/>
              </a:ext>
            </a:extLst>
          </p:cNvPr>
          <p:cNvSpPr txBox="1"/>
          <p:nvPr/>
        </p:nvSpPr>
        <p:spPr>
          <a:xfrm>
            <a:off x="5796951" y="2535723"/>
            <a:ext cx="6116128" cy="334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 ASSISTED TOOLS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ChatGPT-style proofreading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paraphrasing assistants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 grammar correction systems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Segoe UI Emoji" panose="020B0502040204020203" pitchFamily="34" charset="0"/>
              </a:rPr>
              <a:t>📚</a:t>
            </a: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C. </a:t>
            </a:r>
            <a:r>
              <a:rPr lang="en-US" sz="1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TRADITIONAL METHODS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printed proofreading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reading aloud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reverse reading (sentence-by-sentence backward checking)</a:t>
            </a:r>
          </a:p>
        </p:txBody>
      </p:sp>
    </p:spTree>
    <p:extLst>
      <p:ext uri="{BB962C8B-B14F-4D97-AF65-F5344CB8AC3E}">
        <p14:creationId xmlns:p14="http://schemas.microsoft.com/office/powerpoint/2010/main" val="138125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427D-1DEC-BCC9-8CAA-BDBFC012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PROOFREADING DIFFERENT TYPES OF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FF68-967A-54F2-B9D7-E273B3B9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92" y="2556932"/>
            <a:ext cx="579551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Different writing types require different focus</a:t>
            </a:r>
          </a:p>
          <a:p>
            <a:pPr marL="0" indent="0">
              <a:buNone/>
            </a:pPr>
            <a:r>
              <a:rPr lang="en-US" b="1" dirty="0"/>
              <a:t>A. ACADEMIC ESSAYS</a:t>
            </a:r>
          </a:p>
          <a:p>
            <a:pPr marL="0" indent="0">
              <a:buNone/>
            </a:pPr>
            <a:r>
              <a:rPr lang="en-US" dirty="0"/>
              <a:t>Focus on:</a:t>
            </a:r>
          </a:p>
          <a:p>
            <a:r>
              <a:rPr lang="en-US" dirty="0"/>
              <a:t>grammar accuracy</a:t>
            </a:r>
          </a:p>
          <a:p>
            <a:r>
              <a:rPr lang="en-US" dirty="0"/>
              <a:t>formal tone</a:t>
            </a:r>
          </a:p>
          <a:p>
            <a:r>
              <a:rPr lang="en-US" dirty="0"/>
              <a:t>citation formatting</a:t>
            </a:r>
          </a:p>
          <a:p>
            <a:r>
              <a:rPr lang="en-US" dirty="0"/>
              <a:t>coherence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12CE1-4D83-F3CC-F98C-4BFCEF8B555C}"/>
              </a:ext>
            </a:extLst>
          </p:cNvPr>
          <p:cNvSpPr txBox="1"/>
          <p:nvPr/>
        </p:nvSpPr>
        <p:spPr>
          <a:xfrm>
            <a:off x="6096000" y="3062238"/>
            <a:ext cx="6116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D. CREATIVE WRITING</a:t>
            </a:r>
          </a:p>
          <a:p>
            <a:r>
              <a:rPr lang="en-US" sz="2400" dirty="0"/>
              <a:t>Focus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rhythm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dialogue punctuation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stylistic 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emotional tone</a:t>
            </a:r>
          </a:p>
        </p:txBody>
      </p:sp>
    </p:spTree>
    <p:extLst>
      <p:ext uri="{BB962C8B-B14F-4D97-AF65-F5344CB8AC3E}">
        <p14:creationId xmlns:p14="http://schemas.microsoft.com/office/powerpoint/2010/main" val="272617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92AD-AE0D-1888-F358-39645389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62A3-87A4-5053-83DC-DA8BC1399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✂️ 4. </a:t>
            </a:r>
            <a:r>
              <a:rPr lang="en-US" b="1" dirty="0"/>
              <a:t>Conciseness</a:t>
            </a:r>
          </a:p>
          <a:p>
            <a:r>
              <a:rPr lang="en-US" dirty="0"/>
              <a:t>Avoid unnecessary words.</a:t>
            </a:r>
          </a:p>
          <a:p>
            <a:pPr marL="0" indent="0">
              <a:buNone/>
            </a:pPr>
            <a:r>
              <a:rPr lang="en-US" dirty="0"/>
              <a:t>🎯 5. </a:t>
            </a:r>
            <a:r>
              <a:rPr lang="en-US" b="1" dirty="0"/>
              <a:t>Precision</a:t>
            </a:r>
          </a:p>
          <a:p>
            <a:r>
              <a:rPr lang="en-US" dirty="0"/>
              <a:t>Say exactly what you mean.</a:t>
            </a:r>
          </a:p>
          <a:p>
            <a:pPr marL="0" indent="0">
              <a:buNone/>
            </a:pPr>
            <a:r>
              <a:rPr lang="en-US" dirty="0"/>
              <a:t>📊 6. </a:t>
            </a:r>
            <a:r>
              <a:rPr lang="en-US" b="1" dirty="0"/>
              <a:t>Structure symmetry</a:t>
            </a:r>
          </a:p>
          <a:p>
            <a:r>
              <a:rPr lang="en-US" dirty="0"/>
              <a:t>introduction → body → conclusion</a:t>
            </a:r>
          </a:p>
          <a:p>
            <a:r>
              <a:rPr lang="en-US" dirty="0"/>
              <a:t>logical progression of ideas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D50E55-A0FA-CEA5-45B2-3F3BDA361B39}"/>
              </a:ext>
            </a:extLst>
          </p:cNvPr>
          <p:cNvSpPr txBox="1"/>
          <p:nvPr/>
        </p:nvSpPr>
        <p:spPr>
          <a:xfrm>
            <a:off x="6750169" y="2556932"/>
            <a:ext cx="6116128" cy="3133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Segoe UI Emoji" panose="020B0502040204020203" pitchFamily="34" charset="0"/>
              </a:rPr>
              <a:t>🎨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Consistency</a:t>
            </a:r>
          </a:p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Maintain: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tone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tense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voice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16489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67CB-D512-36B9-9543-58386EAC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PEER REVIEW: MEANING AND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A801-3BFB-3698-4BDA-DCA9B070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2" y="2418908"/>
            <a:ext cx="10817524" cy="3861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Peer review is the process in which writers evaluate each other’s work to improve clarity, structure, and effectiveness</a:t>
            </a:r>
          </a:p>
          <a:p>
            <a:pPr marL="0" indent="0">
              <a:buNone/>
            </a:pPr>
            <a:r>
              <a:rPr lang="en-US" dirty="0"/>
              <a:t>🎯 Why peer review is important:</a:t>
            </a:r>
          </a:p>
          <a:p>
            <a:r>
              <a:rPr lang="en-US" dirty="0"/>
              <a:t>gives a reader’s perspective</a:t>
            </a:r>
          </a:p>
          <a:p>
            <a:r>
              <a:rPr lang="en-US" dirty="0"/>
              <a:t>identifies blind spots</a:t>
            </a:r>
          </a:p>
          <a:p>
            <a:r>
              <a:rPr lang="en-US" dirty="0"/>
              <a:t>improves clarity</a:t>
            </a:r>
          </a:p>
          <a:p>
            <a:r>
              <a:rPr lang="en-US" dirty="0"/>
              <a:t>strengthens argument</a:t>
            </a:r>
          </a:p>
          <a:p>
            <a:r>
              <a:rPr lang="en-US" dirty="0"/>
              <a:t>enhances academic quality</a:t>
            </a:r>
          </a:p>
          <a:p>
            <a:pPr marL="0" indent="0">
              <a:buNone/>
            </a:pPr>
            <a:r>
              <a:rPr lang="en-US" dirty="0"/>
              <a:t>👉 Writing is communication:  It must be tested on real readers.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0526A-E20F-6532-01AF-79B624E8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10818" r="2089" b="19245"/>
          <a:stretch>
            <a:fillRect/>
          </a:stretch>
        </p:blipFill>
        <p:spPr>
          <a:xfrm>
            <a:off x="4917057" y="2812210"/>
            <a:ext cx="6412301" cy="30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33E3-588C-A833-596F-7522C403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D521AC-3383-70C8-32A3-A88229FBC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3962"/>
          <a:stretch>
            <a:fillRect/>
          </a:stretch>
        </p:blipFill>
        <p:spPr>
          <a:xfrm>
            <a:off x="631827" y="552091"/>
            <a:ext cx="5337652" cy="575381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D2E7BB-62E3-EF02-4DBB-A806BC4F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358" b="8051"/>
          <a:stretch>
            <a:fillRect/>
          </a:stretch>
        </p:blipFill>
        <p:spPr>
          <a:xfrm>
            <a:off x="5624423" y="552091"/>
            <a:ext cx="5935750" cy="5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8B350-E522-ACB4-F76D-1A05BAB9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GIVE EFFECTIVE PEER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DF23-790D-55CF-C997-1EAAEF847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293739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Good peer feedback is:</a:t>
            </a:r>
          </a:p>
          <a:p>
            <a:pPr marL="0" indent="0">
              <a:buNone/>
            </a:pPr>
            <a:r>
              <a:rPr lang="en-US" dirty="0"/>
              <a:t>✔ </a:t>
            </a:r>
            <a:r>
              <a:rPr lang="en-US" b="1" dirty="0"/>
              <a:t>Constructive</a:t>
            </a:r>
          </a:p>
          <a:p>
            <a:pPr marL="0" indent="0">
              <a:buNone/>
            </a:pPr>
            <a:r>
              <a:rPr lang="en-US" dirty="0"/>
              <a:t>“This paragraph is unclear because…”</a:t>
            </a:r>
          </a:p>
          <a:p>
            <a:pPr marL="0" indent="0">
              <a:buNone/>
            </a:pPr>
            <a:r>
              <a:rPr lang="en-US" dirty="0"/>
              <a:t>✔ </a:t>
            </a:r>
            <a:r>
              <a:rPr lang="en-US" b="1" dirty="0"/>
              <a:t>Specific</a:t>
            </a:r>
          </a:p>
          <a:p>
            <a:pPr marL="0" indent="0">
              <a:buNone/>
            </a:pPr>
            <a:r>
              <a:rPr lang="en-US" dirty="0"/>
              <a:t>not “this is bad” but “this sentence needs clarity”</a:t>
            </a:r>
          </a:p>
          <a:p>
            <a:pPr marL="0" indent="0">
              <a:buNone/>
            </a:pPr>
            <a:r>
              <a:rPr lang="en-US" dirty="0"/>
              <a:t>✔ </a:t>
            </a:r>
            <a:r>
              <a:rPr lang="en-US" b="1" dirty="0"/>
              <a:t>Balanced</a:t>
            </a:r>
          </a:p>
          <a:p>
            <a:pPr marL="0" indent="0">
              <a:buNone/>
            </a:pPr>
            <a:r>
              <a:rPr lang="en-US" dirty="0"/>
              <a:t>mention strengths + weaknesses</a:t>
            </a:r>
          </a:p>
          <a:p>
            <a:pPr marL="0" indent="0">
              <a:buNone/>
            </a:pPr>
            <a:r>
              <a:rPr lang="en-US" dirty="0"/>
              <a:t>✔ </a:t>
            </a:r>
            <a:r>
              <a:rPr lang="en-US" b="1" dirty="0"/>
              <a:t>Respectful</a:t>
            </a:r>
          </a:p>
          <a:p>
            <a:pPr marL="0" indent="0">
              <a:buNone/>
            </a:pPr>
            <a:r>
              <a:rPr lang="en-US" dirty="0"/>
              <a:t>focus on writing, not the writer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EC65C-3855-0931-84A6-16D1EA3903BC}"/>
              </a:ext>
            </a:extLst>
          </p:cNvPr>
          <p:cNvSpPr txBox="1"/>
          <p:nvPr/>
        </p:nvSpPr>
        <p:spPr>
          <a:xfrm>
            <a:off x="6589140" y="2860778"/>
            <a:ext cx="6116128" cy="2255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000" b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over-correct grammar unnecessarily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rewrite everything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impose personal style preferences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give vague comments</a:t>
            </a:r>
          </a:p>
        </p:txBody>
      </p:sp>
    </p:spTree>
    <p:extLst>
      <p:ext uri="{BB962C8B-B14F-4D97-AF65-F5344CB8AC3E}">
        <p14:creationId xmlns:p14="http://schemas.microsoft.com/office/powerpoint/2010/main" val="33494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5F36-5F12-BA7C-6022-45401BC4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Proofreading?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0D30D-F762-1B1F-92BF-3EEB1DA60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675" y="2582810"/>
            <a:ext cx="10052649" cy="32930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Proofreading is the final stage of the writing process, occurring after drafting and revision.</a:t>
            </a:r>
          </a:p>
          <a:p>
            <a:r>
              <a:rPr lang="en-US" dirty="0"/>
              <a:t>Proofreading is the careful, systematic checking of a written text to identify and correct surface-level errors in grammar, spelling, punctuation, formatting, and word usage.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Unlike revision (which deals with ideas), proofreading focuses on:</a:t>
            </a:r>
          </a:p>
          <a:p>
            <a:pPr marL="0" indent="0">
              <a:buNone/>
            </a:pPr>
            <a:r>
              <a:rPr lang="en-US" dirty="0"/>
              <a:t>- Accuracy  -  correctness   - mechanical precision</a:t>
            </a:r>
          </a:p>
          <a:p>
            <a:pPr marL="0" indent="0">
              <a:buNone/>
            </a:pPr>
            <a:r>
              <a:rPr lang="en-US" dirty="0"/>
              <a:t>👉 In simple terms: Proofreading is the process of “</a:t>
            </a:r>
            <a:r>
              <a:rPr lang="en-US" b="1" dirty="0"/>
              <a:t>cleaning the final version of your writing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9368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CFC3-9358-5493-7FBA-61CA636E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RECEIVE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11F8-E002-6DBA-A5FD-B705FBBE0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Receiving feedback is a skill.</a:t>
            </a:r>
          </a:p>
          <a:p>
            <a:r>
              <a:rPr lang="en-US" dirty="0"/>
              <a:t>🧠 Best approach:</a:t>
            </a:r>
          </a:p>
          <a:p>
            <a:r>
              <a:rPr lang="en-US" dirty="0"/>
              <a:t>stay open-minded</a:t>
            </a:r>
          </a:p>
          <a:p>
            <a:r>
              <a:rPr lang="en-US" dirty="0"/>
              <a:t>avoid defensive reaction</a:t>
            </a:r>
          </a:p>
          <a:p>
            <a:r>
              <a:rPr lang="en-US" dirty="0"/>
              <a:t>look for patterns in comments</a:t>
            </a:r>
          </a:p>
          <a:p>
            <a:r>
              <a:rPr lang="en-US" dirty="0"/>
              <a:t>decide what improves meaning</a:t>
            </a:r>
          </a:p>
          <a:p>
            <a:pPr marL="0" indent="0">
              <a:buNone/>
            </a:pPr>
            <a:r>
              <a:rPr lang="en-US" dirty="0"/>
              <a:t>👉 Important idea:   Feedback is data, not judgment.</a:t>
            </a:r>
          </a:p>
        </p:txBody>
      </p:sp>
    </p:spTree>
    <p:extLst>
      <p:ext uri="{BB962C8B-B14F-4D97-AF65-F5344CB8AC3E}">
        <p14:creationId xmlns:p14="http://schemas.microsoft.com/office/powerpoint/2010/main" val="236347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A365-9C1C-B9EB-D256-ED151E74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PEER REVIEW IN THE DIGITAL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AD934-B367-6C9D-240C-689F5E44B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622984" cy="3318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Modern peer review is increasingly online.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Google Doc</a:t>
            </a:r>
          </a:p>
          <a:p>
            <a:r>
              <a:rPr lang="en-US" dirty="0"/>
              <a:t>real-time comments</a:t>
            </a:r>
          </a:p>
          <a:p>
            <a:r>
              <a:rPr lang="en-US" dirty="0"/>
              <a:t>suggestion mode</a:t>
            </a:r>
          </a:p>
          <a:p>
            <a:r>
              <a:rPr lang="en-US" dirty="0"/>
              <a:t>collaborative editing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Microsoft Word Track Changes</a:t>
            </a:r>
          </a:p>
          <a:p>
            <a:r>
              <a:rPr lang="en-US" dirty="0"/>
              <a:t>visible revision history</a:t>
            </a:r>
          </a:p>
          <a:p>
            <a:r>
              <a:rPr lang="en-US" dirty="0"/>
              <a:t>structured feedback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CEC41-BC2D-DDBB-19A5-1109FE7B18A5}"/>
              </a:ext>
            </a:extLst>
          </p:cNvPr>
          <p:cNvSpPr txBox="1"/>
          <p:nvPr/>
        </p:nvSpPr>
        <p:spPr>
          <a:xfrm>
            <a:off x="6249838" y="2967832"/>
            <a:ext cx="6116128" cy="2079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Notion / collaborative platforms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shared writing spaces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Email + annotated PDFs</a:t>
            </a:r>
          </a:p>
          <a:p>
            <a:pPr marL="342900" marR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formal academic feedback</a:t>
            </a:r>
          </a:p>
        </p:txBody>
      </p:sp>
    </p:spTree>
    <p:extLst>
      <p:ext uri="{BB962C8B-B14F-4D97-AF65-F5344CB8AC3E}">
        <p14:creationId xmlns:p14="http://schemas.microsoft.com/office/powerpoint/2010/main" val="3243046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6994-0064-E93D-9731-11E2E121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7E1BF-3D92-B713-87A1-E40B81A98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74" y="483079"/>
            <a:ext cx="11283351" cy="5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6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4498-DCC6-52BB-36A0-655DAD21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PROOFREADING IMPORTANT?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A7943-C9BD-0AFF-45EE-2FD6D8B8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35" y="2484408"/>
            <a:ext cx="5267866" cy="38473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Proofreading is essential because even strong ideas can lose credibility if presented with errors.</a:t>
            </a:r>
            <a:endParaRPr lang="en-US" sz="2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1. </a:t>
            </a:r>
            <a:r>
              <a:rPr lang="en-US" sz="2000" b="1" dirty="0"/>
              <a:t>Professionalism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Errors reduce the writer’s authority and academic credibility.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2. </a:t>
            </a:r>
            <a:r>
              <a:rPr lang="en-US" sz="2000" b="1" dirty="0"/>
              <a:t>Clarity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Mistakes can distort meaning.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3. </a:t>
            </a:r>
            <a:r>
              <a:rPr lang="en-US" sz="2000" b="1" dirty="0"/>
              <a:t>Precision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dirty="0"/>
              <a:t>Ensures every sentence communicates exactly what is intended.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7EBB1-3E6A-2672-A9E2-17895E477633}"/>
              </a:ext>
            </a:extLst>
          </p:cNvPr>
          <p:cNvSpPr txBox="1"/>
          <p:nvPr/>
        </p:nvSpPr>
        <p:spPr>
          <a:xfrm>
            <a:off x="6285782" y="3099934"/>
            <a:ext cx="5267866" cy="215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Reader experience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Clean writing is easier to read and more persuasive.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 Academic standards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universities and exams, marks are often lost due to avoidable errors.</a:t>
            </a:r>
          </a:p>
        </p:txBody>
      </p:sp>
    </p:spTree>
    <p:extLst>
      <p:ext uri="{BB962C8B-B14F-4D97-AF65-F5344CB8AC3E}">
        <p14:creationId xmlns:p14="http://schemas.microsoft.com/office/powerpoint/2010/main" val="64458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9A9B06-4BF9-EE23-6E64-332F3560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“FINE-TUNING” A DRAFT?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7A973-BE9A-2917-2F39-E2A518E81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026" y="2859053"/>
            <a:ext cx="4718304" cy="26326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involves</a:t>
            </a:r>
          </a:p>
          <a:p>
            <a:r>
              <a:rPr lang="en-US" dirty="0"/>
              <a:t>improving sentence flow</a:t>
            </a:r>
          </a:p>
          <a:p>
            <a:r>
              <a:rPr lang="en-US" dirty="0"/>
              <a:t>adjusting ton</a:t>
            </a:r>
          </a:p>
          <a:p>
            <a:r>
              <a:rPr lang="en-US" dirty="0"/>
              <a:t>removing awkward phrasing</a:t>
            </a:r>
          </a:p>
          <a:p>
            <a:r>
              <a:rPr lang="en-US" dirty="0"/>
              <a:t>refining word choice</a:t>
            </a:r>
          </a:p>
          <a:p>
            <a:r>
              <a:rPr lang="en-US" dirty="0"/>
              <a:t>smoothing transitions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AA2050-0F7B-8CCE-4BD8-3AD79F1A50B4}"/>
              </a:ext>
            </a:extLst>
          </p:cNvPr>
          <p:cNvSpPr txBox="1"/>
          <p:nvPr/>
        </p:nvSpPr>
        <p:spPr>
          <a:xfrm>
            <a:off x="1293026" y="2372471"/>
            <a:ext cx="6988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Fine-tuning is the bridge between revision and proofreading.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42FBE-A625-BA2C-0F2A-1AE6974E1592}"/>
              </a:ext>
            </a:extLst>
          </p:cNvPr>
          <p:cNvSpPr txBox="1"/>
          <p:nvPr/>
        </p:nvSpPr>
        <p:spPr>
          <a:xfrm>
            <a:off x="509458" y="5550027"/>
            <a:ext cx="10387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                    Think of it as: “making the writing sound natural, elegant, and effortless.”</a:t>
            </a:r>
          </a:p>
        </p:txBody>
      </p:sp>
    </p:spTree>
    <p:extLst>
      <p:ext uri="{BB962C8B-B14F-4D97-AF65-F5344CB8AC3E}">
        <p14:creationId xmlns:p14="http://schemas.microsoft.com/office/powerpoint/2010/main" val="198068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9B924E-A853-8BCE-1CFD-EE2BC334E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COMMON ERRORS DETECTED IN PROOFREADING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79AA0-F131-4A67-F142-F29BB805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508" y="2556932"/>
            <a:ext cx="1047462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Proofreading focuses on specific error categories:</a:t>
            </a:r>
          </a:p>
          <a:p>
            <a:pPr marL="0" indent="0" algn="ctr">
              <a:buNone/>
            </a:pPr>
            <a:r>
              <a:rPr lang="en-US" dirty="0"/>
              <a:t>🧩 A. </a:t>
            </a:r>
            <a:r>
              <a:rPr lang="en-US" b="1" dirty="0"/>
              <a:t>HOMOPHONES</a:t>
            </a:r>
            <a:r>
              <a:rPr lang="en-US" dirty="0"/>
              <a:t> (SOUND-SIMILAR WORDS)</a:t>
            </a:r>
          </a:p>
          <a:p>
            <a:pPr marL="0" indent="0">
              <a:buNone/>
            </a:pPr>
            <a:r>
              <a:rPr lang="en-US" dirty="0"/>
              <a:t>These are words that sound the same but have different meanings.</a:t>
            </a:r>
          </a:p>
          <a:p>
            <a:pPr marL="0" indent="0">
              <a:buNone/>
            </a:pPr>
            <a:r>
              <a:rPr lang="en-US" b="1" dirty="0"/>
              <a:t>Common examples:</a:t>
            </a:r>
          </a:p>
          <a:p>
            <a:pPr marL="0" indent="0">
              <a:buNone/>
            </a:pPr>
            <a:r>
              <a:rPr lang="en-US" sz="2000" dirty="0"/>
              <a:t>--their / there / they’re        --your / you’re     -- its / it’s    --accept / except     --affect / effect</a:t>
            </a:r>
          </a:p>
          <a:p>
            <a:pPr marL="0" indent="0">
              <a:buNone/>
            </a:pPr>
            <a:r>
              <a:rPr lang="en-US" dirty="0"/>
              <a:t>👉 Problem: Spellcheck cannot detect these errors because both words are correct.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FE13C-0FB2-0207-46E4-4FE0C4D2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98BA-F74D-39EB-F9D2-8594E041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B. MISSING OR REPEATED WORDS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6E925-4A8E-D013-FF1C-8CA7CB827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These occur when:</a:t>
            </a:r>
          </a:p>
          <a:p>
            <a:r>
              <a:rPr lang="en-US" dirty="0"/>
              <a:t>a word is accidentally omitted</a:t>
            </a:r>
          </a:p>
          <a:p>
            <a:r>
              <a:rPr lang="en-US" dirty="0"/>
              <a:t>a word is repeated twice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❌ “She went to </a:t>
            </a:r>
            <a:r>
              <a:rPr lang="en-US" dirty="0" err="1"/>
              <a:t>to</a:t>
            </a:r>
            <a:r>
              <a:rPr lang="en-US" dirty="0"/>
              <a:t> the market.”</a:t>
            </a:r>
          </a:p>
          <a:p>
            <a:r>
              <a:rPr lang="en-US" dirty="0"/>
              <a:t>❌ He is </a:t>
            </a:r>
            <a:r>
              <a:rPr lang="en-US" dirty="0" err="1"/>
              <a:t>is</a:t>
            </a:r>
            <a:r>
              <a:rPr lang="en-US" dirty="0"/>
              <a:t> very intelligent.”</a:t>
            </a:r>
          </a:p>
          <a:p>
            <a:r>
              <a:rPr lang="en-US" dirty="0"/>
              <a:t>❌ “She went market.” (missing word: to the)</a:t>
            </a:r>
          </a:p>
          <a:p>
            <a:pPr marL="0" indent="0">
              <a:buNone/>
            </a:pPr>
            <a:r>
              <a:rPr lang="en-US" dirty="0"/>
              <a:t>👉 These are often caused by fast typing or fatigue.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A4122-16F7-E9E9-5FB0-EB00F838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C. PUNCTUATION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05111-AAEB-4152-32F5-C51C2A82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85" y="2556932"/>
            <a:ext cx="10643558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Punctuation controls meaning and rhythm.</a:t>
            </a:r>
          </a:p>
          <a:p>
            <a:pPr marL="0" indent="0">
              <a:buNone/>
            </a:pPr>
            <a:r>
              <a:rPr lang="en-US" b="1" dirty="0"/>
              <a:t>Common issues:</a:t>
            </a:r>
          </a:p>
          <a:p>
            <a:r>
              <a:rPr lang="en-US" dirty="0"/>
              <a:t>missing commas</a:t>
            </a:r>
          </a:p>
          <a:p>
            <a:r>
              <a:rPr lang="en-US" dirty="0"/>
              <a:t>incorrect apostrophes</a:t>
            </a:r>
          </a:p>
          <a:p>
            <a:r>
              <a:rPr lang="en-US" dirty="0"/>
              <a:t>misuse of semicolons</a:t>
            </a:r>
          </a:p>
          <a:p>
            <a:r>
              <a:rPr lang="en-US" dirty="0"/>
              <a:t>incorrect full stops</a:t>
            </a:r>
          </a:p>
          <a:p>
            <a:r>
              <a:rPr lang="en-US" dirty="0"/>
              <a:t>run-on sentence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14D62E-D0AA-7932-A761-D3A58288B615}"/>
              </a:ext>
            </a:extLst>
          </p:cNvPr>
          <p:cNvSpPr txBox="1"/>
          <p:nvPr/>
        </p:nvSpPr>
        <p:spPr>
          <a:xfrm>
            <a:off x="3886199" y="4946472"/>
            <a:ext cx="76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</a:t>
            </a:r>
          </a:p>
          <a:p>
            <a:r>
              <a:rPr lang="en-US" sz="2400" dirty="0"/>
              <a:t>❌ “Let’s eat grandpa” vs “Let’s eat, grandpa”</a:t>
            </a:r>
          </a:p>
          <a:p>
            <a:r>
              <a:rPr lang="en-US" sz="2400" dirty="0"/>
              <a:t>👉 Punctuation is not decoration—it is meaning control.</a:t>
            </a:r>
          </a:p>
        </p:txBody>
      </p:sp>
    </p:spTree>
    <p:extLst>
      <p:ext uri="{BB962C8B-B14F-4D97-AF65-F5344CB8AC3E}">
        <p14:creationId xmlns:p14="http://schemas.microsoft.com/office/powerpoint/2010/main" val="227494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EB7E5-54CA-5915-C855-7CFC8D573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Includes</a:t>
            </a:r>
            <a:r>
              <a:rPr lang="en-US" dirty="0"/>
              <a:t>:</a:t>
            </a:r>
          </a:p>
          <a:p>
            <a:r>
              <a:rPr lang="en-US" dirty="0"/>
              <a:t>subject–verb agreement</a:t>
            </a:r>
          </a:p>
          <a:p>
            <a:r>
              <a:rPr lang="en-US" dirty="0"/>
              <a:t>tense inconsistency</a:t>
            </a:r>
          </a:p>
          <a:p>
            <a:r>
              <a:rPr lang="en-US" dirty="0"/>
              <a:t>sentence fragments</a:t>
            </a:r>
          </a:p>
          <a:p>
            <a:r>
              <a:rPr lang="en-US" dirty="0"/>
              <a:t>incorrect word order</a:t>
            </a:r>
          </a:p>
          <a:p>
            <a:r>
              <a:rPr lang="en-US" dirty="0"/>
              <a:t>article misuse (a/an/the)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DD8A94-8150-5873-A711-4B42BFC7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D. GRAMMATICAL ERRORS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1AE16-6D53-39AA-2C55-DB38C00CDBB9}"/>
              </a:ext>
            </a:extLst>
          </p:cNvPr>
          <p:cNvSpPr txBox="1"/>
          <p:nvPr/>
        </p:nvSpPr>
        <p:spPr>
          <a:xfrm>
            <a:off x="6232585" y="4216400"/>
            <a:ext cx="6116128" cy="15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Segoe UI Emoji" panose="020B0502040204020203" pitchFamily="34" charset="0"/>
              </a:rPr>
              <a:t>❌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“He go to school every day.”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Segoe UI Symbol" panose="020B0502040204020203" pitchFamily="34" charset="0"/>
              </a:rPr>
              <a:t>✔</a:t>
            </a:r>
            <a:r>
              <a:rPr lang="en-US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“He goes to school every day.”</a:t>
            </a:r>
          </a:p>
        </p:txBody>
      </p:sp>
    </p:spTree>
    <p:extLst>
      <p:ext uri="{BB962C8B-B14F-4D97-AF65-F5344CB8AC3E}">
        <p14:creationId xmlns:p14="http://schemas.microsoft.com/office/powerpoint/2010/main" val="259092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DEA1-B533-9836-99DE-1B1BF5F0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1B80-16B1-5A46-63E7-2018F148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687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Pairing or parallel structure ensures grammatical symmetry.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❌ “She likes reading, to write, and swimming.”</a:t>
            </a:r>
          </a:p>
          <a:p>
            <a:pPr marL="0" indent="0">
              <a:buNone/>
            </a:pPr>
            <a:r>
              <a:rPr lang="en-US" dirty="0"/>
              <a:t>✔ “She likes reading, writing, and swimming.”</a:t>
            </a:r>
          </a:p>
          <a:p>
            <a:pPr marL="0" indent="0">
              <a:buNone/>
            </a:pPr>
            <a:r>
              <a:rPr lang="en-US" dirty="0"/>
              <a:t>👉 Writing must maintain structural balance.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50E117-E2CD-5AC0-AC7A-5F5B3FFC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E. PAIRING ERRORS (PARALLELISM ISSUES)</a:t>
            </a:r>
          </a:p>
        </p:txBody>
      </p:sp>
    </p:spTree>
    <p:extLst>
      <p:ext uri="{BB962C8B-B14F-4D97-AF65-F5344CB8AC3E}">
        <p14:creationId xmlns:p14="http://schemas.microsoft.com/office/powerpoint/2010/main" val="197799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1096</Words>
  <Application>Microsoft Office PowerPoint</Application>
  <PresentationFormat>Widescreen</PresentationFormat>
  <Paragraphs>201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Proofreading &amp; Peer Review  Process of Writing</vt:lpstr>
      <vt:lpstr>What is the Proofreading?</vt:lpstr>
      <vt:lpstr>WHY IS PROOFREADING IMPORTANT?</vt:lpstr>
      <vt:lpstr>WHAT IS “FINE-TUNING” A DRAFT?</vt:lpstr>
      <vt:lpstr>COMMON ERRORS DETECTED IN PROOFREADING</vt:lpstr>
      <vt:lpstr>B. MISSING OR REPEATED WORDS</vt:lpstr>
      <vt:lpstr>C. PUNCTUATION ERRORS</vt:lpstr>
      <vt:lpstr>D. GRAMMATICAL ERRORS</vt:lpstr>
      <vt:lpstr>E. PAIRING ERRORS (PARALLELISM ISSUES)</vt:lpstr>
      <vt:lpstr>F. DASHES AND HYPHENS</vt:lpstr>
      <vt:lpstr>HOW TO PROOFREAD EFFECTIVELY</vt:lpstr>
      <vt:lpstr>Continued. . .</vt:lpstr>
      <vt:lpstr>Continued. . .</vt:lpstr>
      <vt:lpstr>PEER AND INSTRUCTOR FEEDBACK</vt:lpstr>
      <vt:lpstr>PROOFREADING DIFFERENT TYPES OF TEXTS</vt:lpstr>
      <vt:lpstr>Continued. . . </vt:lpstr>
      <vt:lpstr>PEER REVIEW: MEANING AND IMPORTANCE</vt:lpstr>
      <vt:lpstr>PowerPoint Presentation</vt:lpstr>
      <vt:lpstr>HOW TO GIVE EFFECTIVE PEER FEEDBACK</vt:lpstr>
      <vt:lpstr>HOW TO RECEIVE FEEDBACK</vt:lpstr>
      <vt:lpstr>PEER REVIEW IN THE DIGITAL 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Danish Nadeem</dc:creator>
  <cp:lastModifiedBy>Administrator</cp:lastModifiedBy>
  <cp:revision>174</cp:revision>
  <dcterms:created xsi:type="dcterms:W3CDTF">2025-10-16T09:52:35Z</dcterms:created>
  <dcterms:modified xsi:type="dcterms:W3CDTF">2026-04-09T09:49:40Z</dcterms:modified>
</cp:coreProperties>
</file>