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68" r:id="rId4"/>
    <p:sldId id="269" r:id="rId5"/>
    <p:sldId id="292" r:id="rId6"/>
    <p:sldId id="290" r:id="rId7"/>
    <p:sldId id="291" r:id="rId8"/>
    <p:sldId id="270" r:id="rId9"/>
    <p:sldId id="271" r:id="rId10"/>
    <p:sldId id="272" r:id="rId11"/>
    <p:sldId id="273" r:id="rId12"/>
    <p:sldId id="293" r:id="rId13"/>
    <p:sldId id="274" r:id="rId14"/>
    <p:sldId id="275" r:id="rId15"/>
    <p:sldId id="276" r:id="rId16"/>
    <p:sldId id="277" r:id="rId17"/>
    <p:sldId id="294" r:id="rId18"/>
    <p:sldId id="295" r:id="rId19"/>
    <p:sldId id="278" r:id="rId20"/>
    <p:sldId id="279" r:id="rId21"/>
    <p:sldId id="296" r:id="rId22"/>
    <p:sldId id="280" r:id="rId23"/>
    <p:sldId id="281" r:id="rId24"/>
    <p:sldId id="282" r:id="rId25"/>
    <p:sldId id="284" r:id="rId26"/>
    <p:sldId id="285" r:id="rId27"/>
    <p:sldId id="286" r:id="rId28"/>
    <p:sldId id="287" r:id="rId29"/>
    <p:sldId id="288" r:id="rId30"/>
    <p:sldId id="297" r:id="rId31"/>
    <p:sldId id="289" r:id="rId32"/>
    <p:sldId id="267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90" y="1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869784-8C0D-40A7-87E5-954FABF6C48F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C0388F-2D78-4E14-948A-C2720C842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844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0388F-2D78-4E14-948A-C2720C8429E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81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eb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eb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eb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f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f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f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ebp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3261F-C00C-63E5-03E1-9680567A86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2142064"/>
            <a:ext cx="6815669" cy="1515533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Art and Everyday Life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5C0283-C152-1A54-0B9F-48A976AB7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Introduction to Visual Arts</a:t>
            </a:r>
            <a:br>
              <a:rPr lang="en-US" b="1" dirty="0"/>
            </a:br>
            <a:r>
              <a:rPr lang="en-US" b="1" dirty="0"/>
              <a:t>DPT</a:t>
            </a:r>
            <a:br>
              <a:rPr lang="en-US" b="1" dirty="0"/>
            </a:br>
            <a:r>
              <a:rPr lang="en-US" b="1" dirty="0"/>
              <a:t>Hafsa Rasheed</a:t>
            </a:r>
          </a:p>
        </p:txBody>
      </p:sp>
    </p:spTree>
    <p:extLst>
      <p:ext uri="{BB962C8B-B14F-4D97-AF65-F5344CB8AC3E}">
        <p14:creationId xmlns:p14="http://schemas.microsoft.com/office/powerpoint/2010/main" val="2468027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124682-514E-B4A2-90DA-3F20A95A6A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9A8AF-FCEE-A7C4-B5D6-28013E740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F200F9E-C99A-E280-94D2-A6D7B73C97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322" y="379562"/>
            <a:ext cx="11369614" cy="6021238"/>
          </a:xfrm>
        </p:spPr>
      </p:pic>
    </p:spTree>
    <p:extLst>
      <p:ext uri="{BB962C8B-B14F-4D97-AF65-F5344CB8AC3E}">
        <p14:creationId xmlns:p14="http://schemas.microsoft.com/office/powerpoint/2010/main" val="418531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306917-6DB4-2BD7-0D2B-B56720AF4D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01516-90E6-A9C8-7CAD-178355F6B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B6941EB-3BB5-9130-59A2-BD7CD1EA1E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320" y="465826"/>
            <a:ext cx="11283351" cy="5969479"/>
          </a:xfrm>
        </p:spPr>
      </p:pic>
    </p:spTree>
    <p:extLst>
      <p:ext uri="{BB962C8B-B14F-4D97-AF65-F5344CB8AC3E}">
        <p14:creationId xmlns:p14="http://schemas.microsoft.com/office/powerpoint/2010/main" val="2835926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48FB6-C1A5-2997-7AC6-50A6C5ED0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F667AA-B5D4-831B-4A2F-60022F5EBE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068" y="349101"/>
            <a:ext cx="11352362" cy="6034446"/>
          </a:xfrm>
        </p:spPr>
      </p:pic>
    </p:spTree>
    <p:extLst>
      <p:ext uri="{BB962C8B-B14F-4D97-AF65-F5344CB8AC3E}">
        <p14:creationId xmlns:p14="http://schemas.microsoft.com/office/powerpoint/2010/main" val="2349291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BDC6FD-AF6F-5CAA-7CF7-132D0C67A6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057B2-4EA2-15DD-BB87-FE29DF64D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Scientific Illustration — Art for 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9FD9D-5C6A-7168-63B8-66D70F60D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10522788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accent1"/>
                </a:solidFill>
              </a:rPr>
              <a:t>Leonardo da Vinci</a:t>
            </a:r>
            <a:br>
              <a:rPr lang="en-US" dirty="0"/>
            </a:br>
            <a:r>
              <a:rPr lang="en-US" dirty="0"/>
              <a:t>-- Anatomical sketches   -- Scientific observation</a:t>
            </a:r>
            <a:br>
              <a:rPr lang="en-US" dirty="0"/>
            </a:br>
            <a:br>
              <a:rPr lang="en-US" dirty="0"/>
            </a:br>
            <a:r>
              <a:rPr lang="en-US" b="1" dirty="0"/>
              <a:t>Purpose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- Understand body, nature, universe</a:t>
            </a:r>
            <a:br>
              <a:rPr lang="en-US" dirty="0"/>
            </a:br>
            <a:r>
              <a:rPr lang="en-US" dirty="0"/>
              <a:t>- Make the invisible visible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💡 </a:t>
            </a:r>
            <a:r>
              <a:rPr lang="en-US" b="1" dirty="0"/>
              <a:t>Meaning</a:t>
            </a:r>
            <a:r>
              <a:rPr lang="en-US" dirty="0"/>
              <a:t> | Art becomes a tool to understand/enhance perception of reality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05D0BC-454B-BBC2-42B9-5C86EB0FE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7648" y="2556932"/>
            <a:ext cx="3028950" cy="239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715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2AB325-0DBF-515F-CC60-98CE1E8B4A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FA764A-C16A-324C-CA2A-7565D466E1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7812" r="3971"/>
          <a:stretch>
            <a:fillRect/>
          </a:stretch>
        </p:blipFill>
        <p:spPr>
          <a:xfrm>
            <a:off x="379563" y="173223"/>
            <a:ext cx="5716437" cy="651155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E51F59-4529-58C1-50DC-54047D69F6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73222"/>
            <a:ext cx="5716437" cy="651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18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959EC4-91D6-FCC7-F369-D903F7B25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D7597-5B51-8A15-8554-B91AD5A84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Decorative Art — Beautifying Everyday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F6500-F408-CCD3-4DC2-0BF6744CA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Uses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-- Homes  -- Clothes  -- Architecture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👉 </a:t>
            </a:r>
            <a:r>
              <a:rPr lang="en-US" b="1" dirty="0"/>
              <a:t>Example</a:t>
            </a:r>
            <a:r>
              <a:rPr lang="en-US" dirty="0"/>
              <a:t>: -- Islamic geometric patterns -- Mughal decoration</a:t>
            </a:r>
            <a:br>
              <a:rPr lang="en-US" dirty="0"/>
            </a:br>
            <a:br>
              <a:rPr lang="en-US" dirty="0"/>
            </a:br>
            <a:r>
              <a:rPr lang="en-US" dirty="0"/>
              <a:t>💡 </a:t>
            </a:r>
            <a:r>
              <a:rPr lang="en-US" b="1" dirty="0"/>
              <a:t>Meaning</a:t>
            </a:r>
            <a:r>
              <a:rPr lang="en-US" dirty="0"/>
              <a:t> | Humans have a natural urge to beautify their surroundings</a:t>
            </a:r>
          </a:p>
        </p:txBody>
      </p:sp>
    </p:spTree>
    <p:extLst>
      <p:ext uri="{BB962C8B-B14F-4D97-AF65-F5344CB8AC3E}">
        <p14:creationId xmlns:p14="http://schemas.microsoft.com/office/powerpoint/2010/main" val="3829316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ED57D1-082D-8577-5CB2-521DE34F46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1A82E-22D0-B218-DEA3-5B653041F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847E76E-56F8-6A5B-D99C-AAE9D42FF8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332" y="414068"/>
            <a:ext cx="11197087" cy="5934973"/>
          </a:xfrm>
        </p:spPr>
      </p:pic>
    </p:spTree>
    <p:extLst>
      <p:ext uri="{BB962C8B-B14F-4D97-AF65-F5344CB8AC3E}">
        <p14:creationId xmlns:p14="http://schemas.microsoft.com/office/powerpoint/2010/main" val="40508992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229CC-9FE1-7BEF-2C55-89BE7AB14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7BFBAC7-B7B5-21E6-6A51-6BC2BB5B59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7042"/>
          <a:stretch>
            <a:fillRect/>
          </a:stretch>
        </p:blipFill>
        <p:spPr>
          <a:xfrm>
            <a:off x="465826" y="504376"/>
            <a:ext cx="11266099" cy="5844666"/>
          </a:xfrm>
        </p:spPr>
      </p:pic>
    </p:spTree>
    <p:extLst>
      <p:ext uri="{BB962C8B-B14F-4D97-AF65-F5344CB8AC3E}">
        <p14:creationId xmlns:p14="http://schemas.microsoft.com/office/powerpoint/2010/main" val="1237858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01739-B14A-D58E-9843-444DEA08A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0CA6F50-12A0-21EB-F8EC-3FB78581D0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6083" y="470139"/>
            <a:ext cx="11179834" cy="5917721"/>
          </a:xfrm>
        </p:spPr>
      </p:pic>
    </p:spTree>
    <p:extLst>
      <p:ext uri="{BB962C8B-B14F-4D97-AF65-F5344CB8AC3E}">
        <p14:creationId xmlns:p14="http://schemas.microsoft.com/office/powerpoint/2010/main" val="23063572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0B9119-A4E0-A5FC-28A0-2C46193A3D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77642-11F7-A282-921D-DBFDBC154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Narrative Art — Stories, Ethics, 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18E02-9EC2-6A25-E80B-6212A13979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Uses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-- Storytelling  -- Teaching morality -- Preserving history</a:t>
            </a:r>
            <a:br>
              <a:rPr lang="en-US" dirty="0"/>
            </a:br>
            <a:br>
              <a:rPr lang="en-US" dirty="0"/>
            </a:br>
            <a:r>
              <a:rPr lang="en-US" dirty="0"/>
              <a:t>👉 </a:t>
            </a:r>
            <a:r>
              <a:rPr lang="en-US" b="1" dirty="0"/>
              <a:t>Example</a:t>
            </a:r>
            <a:r>
              <a:rPr lang="en-US" dirty="0"/>
              <a:t>: -- Ajanta Caves (India) -- Biblical Renaissance paintings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💡 </a:t>
            </a:r>
            <a:r>
              <a:rPr lang="en-US" b="1" dirty="0"/>
              <a:t>Meaning</a:t>
            </a:r>
            <a:r>
              <a:rPr lang="en-US" dirty="0"/>
              <a:t> | Art becomes a visual language of culture and values</a:t>
            </a:r>
          </a:p>
        </p:txBody>
      </p:sp>
    </p:spTree>
    <p:extLst>
      <p:ext uri="{BB962C8B-B14F-4D97-AF65-F5344CB8AC3E}">
        <p14:creationId xmlns:p14="http://schemas.microsoft.com/office/powerpoint/2010/main" val="2857731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4F6DE9-1840-84D9-4E0D-E1DD07C2A6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866" t="18329" r="19763" b="18059"/>
          <a:stretch>
            <a:fillRect/>
          </a:stretch>
        </p:blipFill>
        <p:spPr>
          <a:xfrm>
            <a:off x="8367623" y="3019245"/>
            <a:ext cx="3036498" cy="31745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3B5F36-5F12-BA7C-6022-45401BC4C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Art?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42714B-C523-FD1A-DDF5-DC474707A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10108720" cy="3318936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>
                <a:solidFill>
                  <a:schemeClr val="accent1"/>
                </a:solidFill>
              </a:rPr>
              <a:t>Art is human expression shaped into a meaningful or aesthetic form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It can be: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- A painting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- A poem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- A dance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Or even… the way you arrange your desk, your outfit,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your Instagram feed</a:t>
            </a:r>
          </a:p>
        </p:txBody>
      </p:sp>
    </p:spTree>
    <p:extLst>
      <p:ext uri="{BB962C8B-B14F-4D97-AF65-F5344CB8AC3E}">
        <p14:creationId xmlns:p14="http://schemas.microsoft.com/office/powerpoint/2010/main" val="2859368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076307-C284-6612-8DB8-CA1738B680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F0321-69D8-5860-2B9E-DE0FBCE36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5B89B42-B7D5-7978-390E-5E8E7F64C4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2089" y="582702"/>
            <a:ext cx="10765767" cy="5611063"/>
          </a:xfrm>
        </p:spPr>
      </p:pic>
    </p:spTree>
    <p:extLst>
      <p:ext uri="{BB962C8B-B14F-4D97-AF65-F5344CB8AC3E}">
        <p14:creationId xmlns:p14="http://schemas.microsoft.com/office/powerpoint/2010/main" val="17322508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68B7F25-48ED-19FB-33DD-F30CB78DC9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19910" y="504645"/>
            <a:ext cx="4448624" cy="5848709"/>
          </a:xfrm>
        </p:spPr>
      </p:pic>
    </p:spTree>
    <p:extLst>
      <p:ext uri="{BB962C8B-B14F-4D97-AF65-F5344CB8AC3E}">
        <p14:creationId xmlns:p14="http://schemas.microsoft.com/office/powerpoint/2010/main" val="36798946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19A566-B812-67B0-D798-B9053990B0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C5B4A-59FD-D493-7F31-0512F6E96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as Performance &amp; Culture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9AF9E-DC2C-5D99-DAF7-8DA9CEE8B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Forms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-- Dance  -- Theatre  -- Music</a:t>
            </a:r>
            <a:br>
              <a:rPr lang="en-US" dirty="0"/>
            </a:br>
            <a:br>
              <a:rPr lang="en-US" dirty="0"/>
            </a:br>
            <a:r>
              <a:rPr lang="en-US" b="1" dirty="0"/>
              <a:t>Purpose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-- Ritual  -- Celebration  -- Identity---💡 </a:t>
            </a:r>
            <a:br>
              <a:rPr lang="en-US" dirty="0"/>
            </a:br>
            <a:br>
              <a:rPr lang="en-US" dirty="0"/>
            </a:br>
            <a:r>
              <a:rPr lang="en-US" b="1" dirty="0"/>
              <a:t>Meaning</a:t>
            </a:r>
            <a:r>
              <a:rPr lang="en-US" dirty="0"/>
              <a:t> | Art lives in movement, body, and collective experience of a culture</a:t>
            </a:r>
          </a:p>
        </p:txBody>
      </p:sp>
    </p:spTree>
    <p:extLst>
      <p:ext uri="{BB962C8B-B14F-4D97-AF65-F5344CB8AC3E}">
        <p14:creationId xmlns:p14="http://schemas.microsoft.com/office/powerpoint/2010/main" val="12475508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02BC14-6256-D0C1-FCBE-D73E0DEC0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72FF1-75F0-2519-E6E1-E8AC96C06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F36396-83BF-1477-0F5D-A4A785A303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095" y="536485"/>
            <a:ext cx="6399047" cy="574354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F18324-E8C0-97E0-3105-38395BC12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0142" y="536484"/>
            <a:ext cx="4865300" cy="574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423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5013D-C27C-6309-8BB5-74518E14C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as Human Instinct &amp; Mystery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4C18B-FCB3-9FA4-6F05-3653A47F2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255" y="2556932"/>
            <a:ext cx="10229489" cy="3318936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“The most beautiful thing we can experience is the mysterious. It is the source of all true art and science.” –</a:t>
            </a:r>
            <a:r>
              <a:rPr lang="en-US" dirty="0"/>
              <a:t>Albert Einstein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br>
              <a:rPr lang="en-US" dirty="0"/>
            </a:br>
            <a:br>
              <a:rPr lang="en-US" dirty="0"/>
            </a:br>
            <a:r>
              <a:rPr lang="en-US" b="1" dirty="0"/>
              <a:t>Meaning</a:t>
            </a:r>
            <a:r>
              <a:rPr lang="en-US" dirty="0"/>
              <a:t>: Humans are drawn to</a:t>
            </a:r>
            <a:br>
              <a:rPr lang="en-US" dirty="0"/>
            </a:br>
            <a:r>
              <a:rPr lang="en-US" dirty="0"/>
              <a:t>-- Unknown   -- Wonder   -- Curiosity</a:t>
            </a:r>
            <a:br>
              <a:rPr lang="en-US" dirty="0"/>
            </a:br>
            <a:br>
              <a:rPr lang="en-US" dirty="0"/>
            </a:br>
            <a:r>
              <a:rPr lang="en-US" dirty="0"/>
              <a:t>💡 </a:t>
            </a:r>
            <a:r>
              <a:rPr lang="en-US" b="1" dirty="0"/>
              <a:t>Insight</a:t>
            </a:r>
            <a:r>
              <a:rPr lang="en-US" dirty="0"/>
              <a:t> | Art begins where logic ends</a:t>
            </a:r>
          </a:p>
        </p:txBody>
      </p:sp>
    </p:spTree>
    <p:extLst>
      <p:ext uri="{BB962C8B-B14F-4D97-AF65-F5344CB8AC3E}">
        <p14:creationId xmlns:p14="http://schemas.microsoft.com/office/powerpoint/2010/main" val="36343672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EBF28C-9EC4-E150-7644-3E736F46C8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D653B-49E4-48C0-547F-A2BAF57C3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Expression &amp; Imagination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A1BE1-591A-C4F3-6004-FDD30E31E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👤 Salvador Dalí’s </a:t>
            </a:r>
            <a:r>
              <a:rPr lang="en-US" b="1" dirty="0">
                <a:solidFill>
                  <a:schemeClr val="accent1"/>
                </a:solidFill>
              </a:rPr>
              <a:t>The Persistence of Memory (1931)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336D57-B8C3-F2CF-DD1F-65287D87B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537" y="2967487"/>
            <a:ext cx="8331677" cy="317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0810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A179A5-55A8-5DE9-A3F0-81C563352C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4C952-4C70-7B49-726A-2D9FE0DC7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6E606-0209-8301-ADB2-989CB9378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470365" cy="35850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👤 Edvard Munch’s </a:t>
            </a:r>
            <a:r>
              <a:rPr lang="en-US" b="1" dirty="0">
                <a:solidFill>
                  <a:schemeClr val="accent1"/>
                </a:solidFill>
              </a:rPr>
              <a:t>The Scream (1893)</a:t>
            </a:r>
            <a:br>
              <a:rPr lang="en-US" b="1" dirty="0">
                <a:solidFill>
                  <a:schemeClr val="accent1"/>
                </a:solidFill>
              </a:rPr>
            </a:br>
            <a:endParaRPr lang="en-US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br>
              <a:rPr lang="en-US" b="1" dirty="0">
                <a:solidFill>
                  <a:schemeClr val="accent1"/>
                </a:solidFill>
              </a:rPr>
            </a:br>
            <a:br>
              <a:rPr lang="en-US" b="1" dirty="0">
                <a:solidFill>
                  <a:schemeClr val="accent1"/>
                </a:solidFill>
              </a:rPr>
            </a:br>
            <a:br>
              <a:rPr lang="en-US" b="1" dirty="0">
                <a:solidFill>
                  <a:schemeClr val="accent1"/>
                </a:solidFill>
              </a:rPr>
            </a:br>
            <a:br>
              <a:rPr lang="en-US" b="1" dirty="0">
                <a:solidFill>
                  <a:schemeClr val="accent1"/>
                </a:solidFill>
              </a:rPr>
            </a:b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5437FF-E49A-0FAA-11B7-95DB8CBE6E19}"/>
              </a:ext>
            </a:extLst>
          </p:cNvPr>
          <p:cNvSpPr txBox="1"/>
          <p:nvPr/>
        </p:nvSpPr>
        <p:spPr>
          <a:xfrm>
            <a:off x="3230592" y="5675813"/>
            <a:ext cx="61161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Art expresses: </a:t>
            </a:r>
            <a:r>
              <a:rPr lang="en-US" sz="2000" b="1" i="1" dirty="0"/>
              <a:t>-- Dreams  -- Fear  -- Imagination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D5E504-13A2-8812-99E9-53323A86D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2340" y="2698420"/>
            <a:ext cx="4123426" cy="297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2796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23AADE-3121-63BA-2F29-6194FFA51F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D5A28-E094-DA26-4822-F2E154C0A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&amp; Entertainment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3317B-D972-3DFB-DA28-60B66E4A7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Uses</a:t>
            </a:r>
            <a:r>
              <a:rPr lang="en-US" dirty="0"/>
              <a:t>:  -- Film  -- Media  -- Comics</a:t>
            </a:r>
            <a:br>
              <a:rPr lang="en-US" dirty="0"/>
            </a:br>
            <a:br>
              <a:rPr lang="en-US" dirty="0"/>
            </a:br>
            <a:r>
              <a:rPr lang="en-US" b="1" dirty="0"/>
              <a:t>Meaning</a:t>
            </a:r>
            <a:r>
              <a:rPr lang="en-US" dirty="0"/>
              <a:t>|  Art becomes a mass communication system</a:t>
            </a:r>
          </a:p>
        </p:txBody>
      </p:sp>
    </p:spTree>
    <p:extLst>
      <p:ext uri="{BB962C8B-B14F-4D97-AF65-F5344CB8AC3E}">
        <p14:creationId xmlns:p14="http://schemas.microsoft.com/office/powerpoint/2010/main" val="3356780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D28273-6A7B-02A8-3A8F-D9C43A3EDC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9C23D-5F12-C2D2-4AC9-299B43EFC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Political &amp; Avant-Garde 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6F719-FEE9-521E-12A1-937FF5648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Meaning</a:t>
            </a:r>
            <a:r>
              <a:rPr lang="en-US" dirty="0"/>
              <a:t>:                 </a:t>
            </a:r>
            <a:r>
              <a:rPr lang="en-US" b="1" dirty="0">
                <a:solidFill>
                  <a:schemeClr val="accent1"/>
                </a:solidFill>
              </a:rPr>
              <a:t>Art = protest      Art = resistance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7BCD04-43ED-54A9-BFD3-3B854D70B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586" y="3001992"/>
            <a:ext cx="11110822" cy="331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776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771627-9183-197D-4902-B4311580F8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53B50-9A69-EA08-EA5A-3F1EF5B2B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as Free Zone (Against Censorship)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AB3B6-8637-94A9-63AC-06A33B8D2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-- Graffiti -- Street art   -- Underground art</a:t>
            </a:r>
            <a:br>
              <a:rPr lang="en-US" dirty="0"/>
            </a:br>
            <a:br>
              <a:rPr lang="en-US" dirty="0"/>
            </a:br>
            <a:r>
              <a:rPr lang="en-US" dirty="0"/>
              <a:t>👉 </a:t>
            </a:r>
            <a:r>
              <a:rPr lang="en-US" b="1" dirty="0"/>
              <a:t>Breaks</a:t>
            </a:r>
            <a:r>
              <a:rPr lang="en-US" dirty="0"/>
              <a:t>: -- Authority  -- Norms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💡 </a:t>
            </a:r>
            <a:r>
              <a:rPr lang="en-US" b="1" dirty="0"/>
              <a:t>Idea</a:t>
            </a:r>
            <a:r>
              <a:rPr lang="en-US" dirty="0"/>
              <a:t>  |  Art becomes a space of freedom</a:t>
            </a:r>
          </a:p>
        </p:txBody>
      </p:sp>
    </p:spTree>
    <p:extLst>
      <p:ext uri="{BB962C8B-B14F-4D97-AF65-F5344CB8AC3E}">
        <p14:creationId xmlns:p14="http://schemas.microsoft.com/office/powerpoint/2010/main" val="924748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ECFA7-AFAF-2D57-607A-DE5E7E655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“Everyday Life”?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399AF-887B-6E3A-4D39-7A773E0D9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Everyday life </a:t>
            </a:r>
            <a:r>
              <a:rPr lang="en-US" dirty="0"/>
              <a:t>= the ordinary, repeated, routine experiences of being human</a:t>
            </a:r>
            <a:br>
              <a:rPr lang="en-US" dirty="0"/>
            </a:br>
            <a:br>
              <a:rPr lang="en-US" dirty="0"/>
            </a:br>
            <a:r>
              <a:rPr lang="en-US" sz="2000" dirty="0"/>
              <a:t>--Waking up – Eating   -- Working  --Talking – Scrolling  -- Feeling bored, anxious, in love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👉 It is:-- </a:t>
            </a:r>
            <a:r>
              <a:rPr lang="en-US" sz="2000" dirty="0"/>
              <a:t>Repetitive -- Often ignored  -- But actually the largest part of human existence</a:t>
            </a:r>
            <a:br>
              <a:rPr lang="en-US" sz="2000" dirty="0"/>
            </a:br>
            <a:br>
              <a:rPr lang="en-US" sz="2000" dirty="0"/>
            </a:br>
            <a:r>
              <a:rPr lang="en-US" sz="2000" b="1" dirty="0">
                <a:solidFill>
                  <a:schemeClr val="accent1"/>
                </a:solidFill>
              </a:rPr>
              <a:t>Core Idea: </a:t>
            </a:r>
            <a:r>
              <a:rPr lang="en-US" sz="2000" dirty="0"/>
              <a:t>If most of life is “</a:t>
            </a:r>
            <a:r>
              <a:rPr lang="en-US" sz="2000" b="1" dirty="0"/>
              <a:t>ordinary</a:t>
            </a:r>
            <a:r>
              <a:rPr lang="en-US" sz="2000" dirty="0"/>
              <a:t>”… then shouldn’t art exist inside it, not outside it?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5096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A2452-8575-B19E-6020-876CD3B8E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80DC897-21DD-A0F3-C1AB-A9F81A695A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6570" y="685798"/>
            <a:ext cx="11101838" cy="5490715"/>
          </a:xfrm>
        </p:spPr>
      </p:pic>
    </p:spTree>
    <p:extLst>
      <p:ext uri="{BB962C8B-B14F-4D97-AF65-F5344CB8AC3E}">
        <p14:creationId xmlns:p14="http://schemas.microsoft.com/office/powerpoint/2010/main" val="26076854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5BAFFC-F53C-55A6-2A87-35397D9505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7CBD8-3C1A-EA31-7B11-023AD3E0F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Causes &amp; Healing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F78E9-B61A-B8BA-D81F-6F5E18CE8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Uses</a:t>
            </a:r>
            <a:r>
              <a:rPr lang="en-US" dirty="0"/>
              <a:t>: -- Therapy    -- Awareness campaigns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💡 </a:t>
            </a:r>
            <a:r>
              <a:rPr lang="en-US" b="1" dirty="0"/>
              <a:t>Meaning</a:t>
            </a:r>
            <a:r>
              <a:rPr lang="en-US" dirty="0"/>
              <a:t>  |  Art heals and connects communities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078F1C-B76B-0244-CC5B-0893A50D7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9711" y="2205724"/>
            <a:ext cx="2842593" cy="402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2267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36994-0064-E93D-9731-11E2E1215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277E1BF-3D92-B713-87A1-E40B81A989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7519" y="799538"/>
            <a:ext cx="10833066" cy="507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165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232439-3932-0112-9142-58091D666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BA6EB-70D5-A007-9E63-AF83C557A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Art Emerged from Everyday Life</a:t>
            </a:r>
            <a:br>
              <a:rPr lang="en-US" dirty="0"/>
            </a:br>
            <a:r>
              <a:rPr lang="en-US" sz="3100" dirty="0">
                <a:solidFill>
                  <a:schemeClr val="accent1"/>
                </a:solidFill>
              </a:rPr>
              <a:t>1. </a:t>
            </a:r>
            <a:r>
              <a:rPr lang="en-US" sz="3100" b="1" dirty="0">
                <a:solidFill>
                  <a:schemeClr val="accent1"/>
                </a:solidFill>
              </a:rPr>
              <a:t>Early Humans (Cave Paintings)</a:t>
            </a:r>
            <a:endParaRPr lang="en-US" sz="31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5993D-4B9E-05DE-0DBB-C71AB1EC1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Time</a:t>
            </a:r>
            <a:r>
              <a:rPr lang="en-US" dirty="0"/>
              <a:t>: ~30,000 BCE</a:t>
            </a:r>
          </a:p>
          <a:p>
            <a:r>
              <a:rPr lang="en-US" dirty="0"/>
              <a:t>No galleries. No “artists.”</a:t>
            </a:r>
          </a:p>
          <a:p>
            <a:r>
              <a:rPr lang="en-US" dirty="0"/>
              <a:t>Why they painted? Survival (hunting magic)</a:t>
            </a:r>
            <a:br>
              <a:rPr lang="en-US" dirty="0"/>
            </a:br>
            <a:r>
              <a:rPr lang="en-US" dirty="0"/>
              <a:t>Communication and Emotional release</a:t>
            </a:r>
            <a:br>
              <a:rPr lang="en-US" dirty="0"/>
            </a:br>
            <a:r>
              <a:rPr lang="en-US" dirty="0"/>
              <a:t>👉 Example: </a:t>
            </a:r>
            <a:r>
              <a:rPr lang="en-US" b="1" dirty="0"/>
              <a:t>Lascaux caves (France)</a:t>
            </a:r>
          </a:p>
          <a:p>
            <a:pPr marL="0" indent="0">
              <a:buNone/>
            </a:pPr>
            <a:r>
              <a:rPr lang="en-US" dirty="0"/>
              <a:t>🧠 Meaning: Art began as a basic human instinct to understand and control life.</a:t>
            </a:r>
          </a:p>
        </p:txBody>
      </p:sp>
    </p:spTree>
    <p:extLst>
      <p:ext uri="{BB962C8B-B14F-4D97-AF65-F5344CB8AC3E}">
        <p14:creationId xmlns:p14="http://schemas.microsoft.com/office/powerpoint/2010/main" val="963740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0AD77-C727-F09D-E0BA-D751AEA39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BCFE36-AA6E-DFFE-FB62-DD8B49D0D8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3079" y="396815"/>
            <a:ext cx="11266097" cy="6142008"/>
          </a:xfrm>
        </p:spPr>
      </p:pic>
    </p:spTree>
    <p:extLst>
      <p:ext uri="{BB962C8B-B14F-4D97-AF65-F5344CB8AC3E}">
        <p14:creationId xmlns:p14="http://schemas.microsoft.com/office/powerpoint/2010/main" val="4223530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7C91E-309C-B987-5F15-8CF731C30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72943F-FE09-ACB7-148E-150AE16532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4718" y="435365"/>
            <a:ext cx="11255447" cy="5948182"/>
          </a:xfrm>
        </p:spPr>
      </p:pic>
    </p:spTree>
    <p:extLst>
      <p:ext uri="{BB962C8B-B14F-4D97-AF65-F5344CB8AC3E}">
        <p14:creationId xmlns:p14="http://schemas.microsoft.com/office/powerpoint/2010/main" val="196551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89093-C605-30B6-A8D8-74218CE0D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B75F10-2A4C-DD57-7116-75C12D2D20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5820" y="400859"/>
            <a:ext cx="11385116" cy="6137964"/>
          </a:xfrm>
        </p:spPr>
      </p:pic>
    </p:spTree>
    <p:extLst>
      <p:ext uri="{BB962C8B-B14F-4D97-AF65-F5344CB8AC3E}">
        <p14:creationId xmlns:p14="http://schemas.microsoft.com/office/powerpoint/2010/main" val="2628247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EE14F1-4E16-711C-5482-E5D8D0C7C5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846AD-6594-F6C4-A6CE-E6821D1DE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72B6E-61FB-B185-BD91-1EAD14C15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Theory (Important) </a:t>
            </a:r>
            <a:br>
              <a:rPr lang="en-US" dirty="0"/>
            </a:br>
            <a:r>
              <a:rPr lang="en-US" dirty="0"/>
              <a:t>👤 </a:t>
            </a:r>
            <a:r>
              <a:rPr lang="en-US" b="1" dirty="0">
                <a:solidFill>
                  <a:schemeClr val="accent1"/>
                </a:solidFill>
              </a:rPr>
              <a:t>Aristotle</a:t>
            </a:r>
            <a:r>
              <a:rPr lang="en-US" dirty="0"/>
              <a:t> “Art imitates nature” (</a:t>
            </a:r>
            <a:r>
              <a:rPr lang="en-US" b="1" dirty="0">
                <a:solidFill>
                  <a:schemeClr val="accent1"/>
                </a:solidFill>
              </a:rPr>
              <a:t>mimesis</a:t>
            </a:r>
            <a:r>
              <a:rPr lang="en-US" dirty="0"/>
              <a:t>)</a:t>
            </a:r>
            <a:br>
              <a:rPr lang="en-US" dirty="0"/>
            </a:br>
            <a:br>
              <a:rPr lang="en-US" dirty="0"/>
            </a:br>
            <a:r>
              <a:rPr lang="en-US" dirty="0"/>
              <a:t>👉 Humans naturally: </a:t>
            </a:r>
            <a:br>
              <a:rPr lang="en-US" dirty="0"/>
            </a:br>
            <a:r>
              <a:rPr lang="en-US" dirty="0"/>
              <a:t>- Observe</a:t>
            </a:r>
            <a:br>
              <a:rPr lang="en-US" dirty="0"/>
            </a:br>
            <a:r>
              <a:rPr lang="en-US" dirty="0"/>
              <a:t>- Imitate</a:t>
            </a:r>
            <a:br>
              <a:rPr lang="en-US" dirty="0"/>
            </a:br>
            <a:r>
              <a:rPr lang="en-US" dirty="0"/>
              <a:t>- Represent</a:t>
            </a:r>
          </a:p>
        </p:txBody>
      </p:sp>
    </p:spTree>
    <p:extLst>
      <p:ext uri="{BB962C8B-B14F-4D97-AF65-F5344CB8AC3E}">
        <p14:creationId xmlns:p14="http://schemas.microsoft.com/office/powerpoint/2010/main" val="2203388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9C024B-B405-F423-64C2-3FF4486D4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D53B0-A0C1-8B83-10EF-F0601608E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/>
                </a:solidFill>
              </a:rPr>
              <a:t>Art for Ritual, Myth, and the Beyond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72961-04AE-7578-0979-5CA450496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7518" y="2556932"/>
            <a:ext cx="10540041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Uses: -- </a:t>
            </a:r>
            <a:r>
              <a:rPr lang="en-US" dirty="0"/>
              <a:t>Religion – Myth  -- Spiritual connection</a:t>
            </a:r>
            <a:br>
              <a:rPr lang="en-US" dirty="0"/>
            </a:br>
            <a:r>
              <a:rPr lang="en-US" dirty="0"/>
              <a:t>👉 </a:t>
            </a:r>
            <a:r>
              <a:rPr lang="en-US" b="1" dirty="0"/>
              <a:t>Ancient Egypt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Paintings = afterlife survival tools</a:t>
            </a:r>
            <a:br>
              <a:rPr lang="en-US" dirty="0"/>
            </a:br>
            <a:r>
              <a:rPr lang="en-US" dirty="0"/>
              <a:t>👉 </a:t>
            </a:r>
            <a:r>
              <a:rPr lang="en-US" b="1" dirty="0"/>
              <a:t>Tribal cultures</a:t>
            </a:r>
            <a:r>
              <a:rPr lang="en-US" dirty="0"/>
              <a:t>: Masks, dance = spirit communication</a:t>
            </a:r>
            <a:br>
              <a:rPr lang="en-US" dirty="0"/>
            </a:br>
            <a:br>
              <a:rPr lang="en-US" dirty="0"/>
            </a:br>
            <a:r>
              <a:rPr lang="en-US" dirty="0"/>
              <a:t>💫 Key Idea|  Art helps humans go beyond the visible world(into myth, fantasy, spirituality)</a:t>
            </a:r>
          </a:p>
        </p:txBody>
      </p:sp>
    </p:spTree>
    <p:extLst>
      <p:ext uri="{BB962C8B-B14F-4D97-AF65-F5344CB8AC3E}">
        <p14:creationId xmlns:p14="http://schemas.microsoft.com/office/powerpoint/2010/main" val="5117038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669</Words>
  <Application>Microsoft Office PowerPoint</Application>
  <PresentationFormat>Widescreen</PresentationFormat>
  <Paragraphs>40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Garamond</vt:lpstr>
      <vt:lpstr>Organic</vt:lpstr>
      <vt:lpstr>Art and Everyday Life</vt:lpstr>
      <vt:lpstr>What is Art?</vt:lpstr>
      <vt:lpstr>What is “Everyday Life”?</vt:lpstr>
      <vt:lpstr>How Art Emerged from Everyday Life 1. Early Humans (Cave Paintings)</vt:lpstr>
      <vt:lpstr>PowerPoint Presentation</vt:lpstr>
      <vt:lpstr>PowerPoint Presentation</vt:lpstr>
      <vt:lpstr>PowerPoint Presentation</vt:lpstr>
      <vt:lpstr>PowerPoint Presentation</vt:lpstr>
      <vt:lpstr>Art for Ritual, Myth, and the Beyond</vt:lpstr>
      <vt:lpstr>PowerPoint Presentation</vt:lpstr>
      <vt:lpstr>PowerPoint Presentation</vt:lpstr>
      <vt:lpstr>PowerPoint Presentation</vt:lpstr>
      <vt:lpstr>Scientific Illustration — Art for Knowledge</vt:lpstr>
      <vt:lpstr>PowerPoint Presentation</vt:lpstr>
      <vt:lpstr>Decorative Art — Beautifying Everyday Life</vt:lpstr>
      <vt:lpstr>PowerPoint Presentation</vt:lpstr>
      <vt:lpstr>PowerPoint Presentation</vt:lpstr>
      <vt:lpstr>PowerPoint Presentation</vt:lpstr>
      <vt:lpstr>Narrative Art — Stories, Ethics, Knowledge</vt:lpstr>
      <vt:lpstr>PowerPoint Presentation</vt:lpstr>
      <vt:lpstr>PowerPoint Presentation</vt:lpstr>
      <vt:lpstr>Art as Performance &amp; Culture</vt:lpstr>
      <vt:lpstr>PowerPoint Presentation</vt:lpstr>
      <vt:lpstr>Art as Human Instinct &amp; Mystery</vt:lpstr>
      <vt:lpstr>Expression &amp; Imagination</vt:lpstr>
      <vt:lpstr>PowerPoint Presentation</vt:lpstr>
      <vt:lpstr>Communication &amp; Entertainment</vt:lpstr>
      <vt:lpstr>Political &amp; Avant-Garde Art</vt:lpstr>
      <vt:lpstr>Art as Free Zone (Against Censorship)</vt:lpstr>
      <vt:lpstr>PowerPoint Presentation</vt:lpstr>
      <vt:lpstr>Social Causes &amp; Healing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MEDICAL SCIENCE</dc:title>
  <dc:creator>Danish Nadeem</dc:creator>
  <cp:lastModifiedBy>Administrator</cp:lastModifiedBy>
  <cp:revision>84</cp:revision>
  <dcterms:created xsi:type="dcterms:W3CDTF">2025-10-16T09:52:35Z</dcterms:created>
  <dcterms:modified xsi:type="dcterms:W3CDTF">2026-04-15T05:11:21Z</dcterms:modified>
</cp:coreProperties>
</file>