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7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0" d="100"/>
          <a:sy n="80" d="100"/>
        </p:scale>
        <p:origin x="10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4/15/2026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4/15/2026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4/15/2026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4/15/2026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4/15/2026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4/15/2026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4/15/2026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4/15/2026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4/15/2026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4/15/2026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PHARMACOLOGY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/>
              <a:t>BS RIT,MLT,OTT</a:t>
            </a:r>
          </a:p>
          <a:p>
            <a:r>
              <a:rPr lang="en-US" b="1" dirty="0" smtClean="0"/>
              <a:t>2</a:t>
            </a:r>
            <a:r>
              <a:rPr lang="en-US" b="1" baseline="30000" dirty="0" smtClean="0"/>
              <a:t>ND</a:t>
            </a:r>
            <a:r>
              <a:rPr lang="en-US" b="1" dirty="0" smtClean="0"/>
              <a:t> SEMESTER</a:t>
            </a:r>
          </a:p>
          <a:p>
            <a:r>
              <a:rPr lang="en-US" b="1" dirty="0" smtClean="0"/>
              <a:t>DR DANISH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9035" y="1399430"/>
            <a:ext cx="655444" cy="471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0320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Continued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4. Intracellular Receptors</a:t>
            </a:r>
          </a:p>
          <a:p>
            <a:r>
              <a:rPr lang="en-US" dirty="0"/>
              <a:t>Located </a:t>
            </a:r>
            <a:r>
              <a:rPr lang="en-US" b="1" dirty="0"/>
              <a:t>inside the cell</a:t>
            </a:r>
            <a:r>
              <a:rPr lang="en-US" dirty="0"/>
              <a:t> </a:t>
            </a:r>
          </a:p>
          <a:p>
            <a:r>
              <a:rPr lang="en-US" dirty="0"/>
              <a:t>Activated by </a:t>
            </a:r>
            <a:r>
              <a:rPr lang="en-US" b="1" dirty="0"/>
              <a:t>lipid-soluble drugs</a:t>
            </a:r>
            <a:r>
              <a:rPr lang="en-US" dirty="0"/>
              <a:t> </a:t>
            </a:r>
          </a:p>
          <a:p>
            <a:r>
              <a:rPr lang="en-US" dirty="0"/>
              <a:t>Affect </a:t>
            </a:r>
            <a:r>
              <a:rPr lang="en-US" b="1" dirty="0"/>
              <a:t>gene expression</a:t>
            </a:r>
            <a:r>
              <a:rPr lang="en-US" dirty="0"/>
              <a:t> </a:t>
            </a:r>
          </a:p>
          <a:p>
            <a:r>
              <a:rPr lang="en-US" dirty="0"/>
              <a:t>Example: </a:t>
            </a:r>
          </a:p>
          <a:p>
            <a:pPr lvl="1"/>
            <a:r>
              <a:rPr lang="en-US" dirty="0"/>
              <a:t>Steroid receptors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9523" y="480929"/>
            <a:ext cx="655444" cy="501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5857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Conclusion of the Lecture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Drug </a:t>
            </a:r>
            <a:r>
              <a:rPr lang="en-US" dirty="0"/>
              <a:t>effects depend on </a:t>
            </a:r>
            <a:r>
              <a:rPr lang="en-US" b="1" dirty="0"/>
              <a:t>receptor interaction</a:t>
            </a:r>
            <a:r>
              <a:rPr lang="en-US" dirty="0"/>
              <a:t> </a:t>
            </a:r>
          </a:p>
          <a:p>
            <a:r>
              <a:rPr lang="en-US" dirty="0"/>
              <a:t>Signal transduction converts binding → response </a:t>
            </a:r>
          </a:p>
          <a:p>
            <a:r>
              <a:rPr lang="en-US" dirty="0"/>
              <a:t>Different receptor types → different speeds &amp; mechanisms </a:t>
            </a:r>
          </a:p>
          <a:p>
            <a:r>
              <a:rPr lang="en-US" dirty="0"/>
              <a:t>Understanding receptors is essential for </a:t>
            </a:r>
            <a:r>
              <a:rPr lang="en-US" b="1" dirty="0"/>
              <a:t>drug therapy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9523" y="480929"/>
            <a:ext cx="655444" cy="501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1579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5030" y="480929"/>
            <a:ext cx="11203387" cy="589601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9523" y="480929"/>
            <a:ext cx="655444" cy="501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7592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2981" y="480930"/>
            <a:ext cx="11179534" cy="591192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9523" y="480929"/>
            <a:ext cx="655444" cy="501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9402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Drug–Receptor Interactions &amp; Pharmacodynamics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Pharmacodynamics </a:t>
            </a:r>
            <a:r>
              <a:rPr lang="en-US" dirty="0"/>
              <a:t>= study of </a:t>
            </a:r>
            <a:r>
              <a:rPr lang="en-US" b="1" dirty="0"/>
              <a:t>drug effects on the body</a:t>
            </a:r>
            <a:r>
              <a:rPr lang="en-US" dirty="0"/>
              <a:t> </a:t>
            </a:r>
          </a:p>
          <a:p>
            <a:r>
              <a:rPr lang="en-US" dirty="0"/>
              <a:t>Most drugs act by binding to </a:t>
            </a:r>
            <a:r>
              <a:rPr lang="en-US" b="1" dirty="0"/>
              <a:t>Receptors</a:t>
            </a:r>
            <a:r>
              <a:rPr lang="en-US" dirty="0"/>
              <a:t> </a:t>
            </a:r>
          </a:p>
          <a:p>
            <a:r>
              <a:rPr lang="en-US" dirty="0"/>
              <a:t>Drug + receptor interaction → </a:t>
            </a:r>
            <a:r>
              <a:rPr lang="en-US" b="1" dirty="0"/>
              <a:t>biologic response</a:t>
            </a:r>
            <a:r>
              <a:rPr lang="en-US" dirty="0"/>
              <a:t> </a:t>
            </a:r>
          </a:p>
          <a:p>
            <a:r>
              <a:rPr lang="en-US" dirty="0"/>
              <a:t>Signal is transmitted through </a:t>
            </a:r>
            <a:r>
              <a:rPr lang="en-US" b="1" dirty="0"/>
              <a:t>Signal </a:t>
            </a:r>
            <a:r>
              <a:rPr lang="en-US" b="1" dirty="0" smtClean="0"/>
              <a:t>transduction (</a:t>
            </a:r>
            <a:r>
              <a:rPr lang="en-US" dirty="0"/>
              <a:t>the process by which a cell converts an external signal </a:t>
            </a:r>
            <a:r>
              <a:rPr lang="en-US" dirty="0" smtClean="0"/>
              <a:t>into </a:t>
            </a:r>
            <a:r>
              <a:rPr lang="en-US" dirty="0"/>
              <a:t>a specific functional </a:t>
            </a:r>
            <a:r>
              <a:rPr lang="en-US" dirty="0" smtClean="0"/>
              <a:t>response</a:t>
            </a:r>
            <a:r>
              <a:rPr lang="en-US" b="1" dirty="0" smtClean="0"/>
              <a:t>)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9523" y="480929"/>
            <a:ext cx="655444" cy="501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07513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Signal Transduction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Drugs </a:t>
            </a:r>
            <a:r>
              <a:rPr lang="en-US" dirty="0"/>
              <a:t>act as </a:t>
            </a:r>
            <a:r>
              <a:rPr lang="en-US" b="1" dirty="0"/>
              <a:t>signals</a:t>
            </a:r>
            <a:r>
              <a:rPr lang="en-US" dirty="0"/>
              <a:t>, receptors act as </a:t>
            </a:r>
            <a:r>
              <a:rPr lang="en-US" b="1" dirty="0"/>
              <a:t>detectors</a:t>
            </a:r>
            <a:r>
              <a:rPr lang="en-US" dirty="0"/>
              <a:t> </a:t>
            </a:r>
          </a:p>
          <a:p>
            <a:r>
              <a:rPr lang="en-US" dirty="0"/>
              <a:t>Binding of drug (agonist) → receptor activation </a:t>
            </a:r>
          </a:p>
          <a:p>
            <a:r>
              <a:rPr lang="en-US" dirty="0"/>
              <a:t>Initiates cascade of intracellular </a:t>
            </a:r>
            <a:r>
              <a:rPr lang="en-US" dirty="0" smtClean="0"/>
              <a:t>events (</a:t>
            </a:r>
            <a:r>
              <a:rPr lang="en-US" dirty="0"/>
              <a:t> </a:t>
            </a:r>
            <a:r>
              <a:rPr lang="en-US" dirty="0"/>
              <a:t>sequential, multi-step biochemical processes that transmit external signals (e.g., hormones, growth factors) from the plasma membrane to internal targets, triggering specific cellular responses like division, differentiation, or </a:t>
            </a:r>
            <a:r>
              <a:rPr lang="en-US" dirty="0" smtClean="0"/>
              <a:t>metabolism)</a:t>
            </a:r>
            <a:endParaRPr lang="en-US" dirty="0"/>
          </a:p>
          <a:p>
            <a:r>
              <a:rPr lang="en-US" dirty="0"/>
              <a:t>Leads to </a:t>
            </a:r>
            <a:r>
              <a:rPr lang="en-US" b="1" dirty="0"/>
              <a:t>cellular response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9523" y="480929"/>
            <a:ext cx="655444" cy="501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6588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Drug–Receptor Complex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Drugs </a:t>
            </a:r>
            <a:r>
              <a:rPr lang="en-US" dirty="0"/>
              <a:t>bind </a:t>
            </a:r>
            <a:r>
              <a:rPr lang="en-US" b="1" dirty="0"/>
              <a:t>specifically</a:t>
            </a:r>
            <a:r>
              <a:rPr lang="en-US" dirty="0"/>
              <a:t> to receptors </a:t>
            </a:r>
          </a:p>
          <a:p>
            <a:r>
              <a:rPr lang="en-US" dirty="0"/>
              <a:t>Each receptor is selective for certain drugs </a:t>
            </a:r>
          </a:p>
          <a:p>
            <a:r>
              <a:rPr lang="en-US" dirty="0"/>
              <a:t>Binding produces a </a:t>
            </a:r>
            <a:r>
              <a:rPr lang="en-US" b="1" dirty="0"/>
              <a:t>unique response</a:t>
            </a:r>
            <a:r>
              <a:rPr lang="en-US" dirty="0"/>
              <a:t> </a:t>
            </a:r>
          </a:p>
          <a:p>
            <a:r>
              <a:rPr lang="en-US" dirty="0"/>
              <a:t>Example: </a:t>
            </a:r>
          </a:p>
          <a:p>
            <a:pPr lvl="1"/>
            <a:r>
              <a:rPr lang="en-US" dirty="0"/>
              <a:t>Cardiac cells respond to </a:t>
            </a:r>
            <a:r>
              <a:rPr lang="en-US" b="1" dirty="0"/>
              <a:t>epinephrine/norepinephrine</a:t>
            </a:r>
            <a:r>
              <a:rPr lang="en-US" dirty="0"/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9523" y="480929"/>
            <a:ext cx="655444" cy="501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2533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Continued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Magnitude of response ∝ number of drug–receptor complexes </a:t>
            </a:r>
          </a:p>
          <a:p>
            <a:r>
              <a:rPr lang="en-US" dirty="0"/>
              <a:t>Binding is usually </a:t>
            </a:r>
            <a:r>
              <a:rPr lang="en-US" b="1" dirty="0"/>
              <a:t>reversible</a:t>
            </a:r>
            <a:r>
              <a:rPr lang="en-US" dirty="0"/>
              <a:t> </a:t>
            </a:r>
          </a:p>
          <a:p>
            <a:r>
              <a:rPr lang="en-US" dirty="0"/>
              <a:t>Drugs can: </a:t>
            </a:r>
          </a:p>
          <a:p>
            <a:pPr lvl="1"/>
            <a:r>
              <a:rPr lang="en-US" b="1" dirty="0"/>
              <a:t>Activate receptors (agonists)</a:t>
            </a:r>
            <a:r>
              <a:rPr lang="en-US" dirty="0"/>
              <a:t> </a:t>
            </a:r>
          </a:p>
          <a:p>
            <a:pPr lvl="1"/>
            <a:r>
              <a:rPr lang="en-US" b="1" dirty="0"/>
              <a:t>Block receptors (antagonists)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9523" y="480929"/>
            <a:ext cx="655444" cy="501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1561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Receptor States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Receptors </a:t>
            </a:r>
            <a:r>
              <a:rPr lang="en-US" dirty="0"/>
              <a:t>exist in </a:t>
            </a:r>
            <a:r>
              <a:rPr lang="en-US" b="1" dirty="0"/>
              <a:t>two states</a:t>
            </a:r>
            <a:r>
              <a:rPr lang="en-US" dirty="0"/>
              <a:t>: </a:t>
            </a:r>
          </a:p>
          <a:p>
            <a:pPr lvl="1"/>
            <a:r>
              <a:rPr lang="en-US" dirty="0"/>
              <a:t>Active (Ra) </a:t>
            </a:r>
          </a:p>
          <a:p>
            <a:pPr lvl="1"/>
            <a:r>
              <a:rPr lang="en-US" dirty="0"/>
              <a:t>Inactive (</a:t>
            </a:r>
            <a:r>
              <a:rPr lang="en-US" dirty="0" err="1"/>
              <a:t>Ri</a:t>
            </a:r>
            <a:r>
              <a:rPr lang="en-US" dirty="0"/>
              <a:t>) </a:t>
            </a:r>
          </a:p>
          <a:p>
            <a:r>
              <a:rPr lang="en-US" dirty="0"/>
              <a:t>Agonists → shift equilibrium toward </a:t>
            </a:r>
            <a:r>
              <a:rPr lang="en-US" b="1" dirty="0"/>
              <a:t>active state</a:t>
            </a:r>
            <a:r>
              <a:rPr lang="en-US" dirty="0"/>
              <a:t> </a:t>
            </a:r>
          </a:p>
          <a:p>
            <a:r>
              <a:rPr lang="en-US" dirty="0"/>
              <a:t>Antagonists → prevent activation </a:t>
            </a:r>
          </a:p>
          <a:p>
            <a:r>
              <a:rPr lang="en-US" dirty="0"/>
              <a:t>Partial agonists → produce </a:t>
            </a:r>
            <a:r>
              <a:rPr lang="en-US" b="1" dirty="0"/>
              <a:t>partial response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9523" y="480929"/>
            <a:ext cx="655444" cy="501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04949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Major Receptor Families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1. Ligand-Gated Ion Channels</a:t>
            </a:r>
          </a:p>
          <a:p>
            <a:r>
              <a:rPr lang="en-US" dirty="0"/>
              <a:t>Control </a:t>
            </a:r>
            <a:r>
              <a:rPr lang="en-US" b="1" dirty="0"/>
              <a:t>ion flow</a:t>
            </a:r>
            <a:r>
              <a:rPr lang="en-US" dirty="0"/>
              <a:t> across membrane </a:t>
            </a:r>
          </a:p>
          <a:p>
            <a:r>
              <a:rPr lang="en-US" dirty="0"/>
              <a:t>Fast response (milliseconds) </a:t>
            </a:r>
          </a:p>
          <a:p>
            <a:r>
              <a:rPr lang="en-US" dirty="0"/>
              <a:t>Example: </a:t>
            </a:r>
          </a:p>
          <a:p>
            <a:pPr lvl="1"/>
            <a:r>
              <a:rPr lang="en-US" dirty="0"/>
              <a:t>Nicotinic receptors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9523" y="480929"/>
            <a:ext cx="655444" cy="501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2885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Continued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2. G Protein–Coupled Receptors (GPCRs)</a:t>
            </a:r>
          </a:p>
          <a:p>
            <a:r>
              <a:rPr lang="en-US" dirty="0"/>
              <a:t>Activate </a:t>
            </a:r>
            <a:r>
              <a:rPr lang="en-US" b="1" dirty="0"/>
              <a:t>G proteins</a:t>
            </a:r>
            <a:r>
              <a:rPr lang="en-US" dirty="0"/>
              <a:t> </a:t>
            </a:r>
            <a:r>
              <a:rPr lang="en-US" dirty="0" smtClean="0"/>
              <a:t>(</a:t>
            </a:r>
            <a:r>
              <a:rPr lang="en-US" dirty="0"/>
              <a:t>guanine nucleotide-binding proteins) </a:t>
            </a:r>
            <a:r>
              <a:rPr lang="en-US" dirty="0"/>
              <a:t>act as molecular switches that transmit extracellular signals—such as hormones, neurotransmitters</a:t>
            </a:r>
          </a:p>
          <a:p>
            <a:r>
              <a:rPr lang="en-US" dirty="0"/>
              <a:t>Trigger intracellular signaling cascades </a:t>
            </a:r>
          </a:p>
          <a:p>
            <a:r>
              <a:rPr lang="en-US" dirty="0"/>
              <a:t>Example: </a:t>
            </a:r>
          </a:p>
          <a:p>
            <a:pPr lvl="1"/>
            <a:r>
              <a:rPr lang="el-GR" dirty="0"/>
              <a:t>α </a:t>
            </a:r>
            <a:r>
              <a:rPr lang="en-US" dirty="0"/>
              <a:t>and </a:t>
            </a:r>
            <a:r>
              <a:rPr lang="el-GR" dirty="0"/>
              <a:t>β </a:t>
            </a:r>
            <a:r>
              <a:rPr lang="en-US" dirty="0"/>
              <a:t>adrenergic receptors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9523" y="480929"/>
            <a:ext cx="655444" cy="501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0052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Continued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3. Enzyme-Linked Receptors</a:t>
            </a:r>
          </a:p>
          <a:p>
            <a:r>
              <a:rPr lang="en-US" dirty="0"/>
              <a:t>Have </a:t>
            </a:r>
            <a:r>
              <a:rPr lang="en-US" b="1" dirty="0"/>
              <a:t>enzymatic activity</a:t>
            </a:r>
            <a:r>
              <a:rPr lang="en-US" dirty="0"/>
              <a:t> (often kinase) </a:t>
            </a:r>
          </a:p>
          <a:p>
            <a:r>
              <a:rPr lang="en-US" dirty="0"/>
              <a:t>Activation → </a:t>
            </a:r>
            <a:r>
              <a:rPr lang="en-US" b="1" dirty="0"/>
              <a:t>protein phosphorylation</a:t>
            </a:r>
            <a:r>
              <a:rPr lang="en-US" dirty="0"/>
              <a:t> </a:t>
            </a:r>
          </a:p>
          <a:p>
            <a:r>
              <a:rPr lang="en-US" dirty="0"/>
              <a:t>Example: </a:t>
            </a:r>
          </a:p>
          <a:p>
            <a:pPr lvl="1"/>
            <a:r>
              <a:rPr lang="en-US" dirty="0"/>
              <a:t>Insulin receptors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9523" y="480929"/>
            <a:ext cx="655444" cy="501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35327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139</TotalTime>
  <Words>278</Words>
  <Application>Microsoft Office PowerPoint</Application>
  <PresentationFormat>Widescreen</PresentationFormat>
  <Paragraphs>63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Garamond</vt:lpstr>
      <vt:lpstr>Organic</vt:lpstr>
      <vt:lpstr>PHARMACOLOGY</vt:lpstr>
      <vt:lpstr>Drug–Receptor Interactions &amp; Pharmacodynamics</vt:lpstr>
      <vt:lpstr>Signal Transduction</vt:lpstr>
      <vt:lpstr>Drug–Receptor Complex</vt:lpstr>
      <vt:lpstr>Continued </vt:lpstr>
      <vt:lpstr>Receptor States</vt:lpstr>
      <vt:lpstr>Major Receptor Families</vt:lpstr>
      <vt:lpstr>Continued </vt:lpstr>
      <vt:lpstr>Continued </vt:lpstr>
      <vt:lpstr>Continued </vt:lpstr>
      <vt:lpstr>Conclusion of the Lecture</vt:lpstr>
      <vt:lpstr>PowerPoint Presentation</vt:lpstr>
      <vt:lpstr>PowerPoint Presentation</vt:lpstr>
    </vt:vector>
  </TitlesOfParts>
  <Company>MRT www.Win2Farsi.com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PHARMACOLOGY</dc:title>
  <dc:creator>Moorche</dc:creator>
  <cp:lastModifiedBy>Moorche</cp:lastModifiedBy>
  <cp:revision>3</cp:revision>
  <dcterms:created xsi:type="dcterms:W3CDTF">2026-04-15T15:38:22Z</dcterms:created>
  <dcterms:modified xsi:type="dcterms:W3CDTF">2026-04-15T17:57:54Z</dcterms:modified>
</cp:coreProperties>
</file>