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1407381"/>
            <a:ext cx="663394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Sweat Excretion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</a:t>
            </a:r>
            <a:r>
              <a:rPr lang="en-US" dirty="0"/>
              <a:t>amounts of drugs excreted in sweat </a:t>
            </a:r>
          </a:p>
          <a:p>
            <a:r>
              <a:rPr lang="en-US" dirty="0"/>
              <a:t>Mechanism: passive diffusion </a:t>
            </a:r>
          </a:p>
          <a:p>
            <a:r>
              <a:rPr lang="en-US" dirty="0"/>
              <a:t>Can cause: </a:t>
            </a:r>
          </a:p>
          <a:p>
            <a:pPr lvl="1"/>
            <a:r>
              <a:rPr lang="en-US" dirty="0"/>
              <a:t>Skin irritation </a:t>
            </a:r>
          </a:p>
          <a:p>
            <a:pPr lvl="1"/>
            <a:r>
              <a:rPr lang="en-US" dirty="0"/>
              <a:t>Unusual odor (e.g., garlic-like smell with some drugs) </a:t>
            </a:r>
          </a:p>
          <a:p>
            <a:r>
              <a:rPr lang="en-US" dirty="0"/>
              <a:t>Limited clinical significance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6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2990"/>
            <a:ext cx="11235193" cy="5909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2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2990"/>
            <a:ext cx="11243144" cy="5909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Excretion of Drugs via Non-Renal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 </a:t>
            </a:r>
            <a:r>
              <a:rPr lang="en-US" dirty="0"/>
              <a:t>excretion = removal of drugs from the body </a:t>
            </a:r>
          </a:p>
          <a:p>
            <a:r>
              <a:rPr lang="en-US" dirty="0"/>
              <a:t>Major route: </a:t>
            </a:r>
            <a:r>
              <a:rPr lang="en-US" b="1" dirty="0"/>
              <a:t>renal (kidneys)</a:t>
            </a:r>
            <a:r>
              <a:rPr lang="en-US" dirty="0"/>
              <a:t> </a:t>
            </a:r>
          </a:p>
          <a:p>
            <a:r>
              <a:rPr lang="en-US" dirty="0"/>
              <a:t>Other routes are important for: </a:t>
            </a:r>
          </a:p>
          <a:p>
            <a:pPr lvl="1"/>
            <a:r>
              <a:rPr lang="en-US" dirty="0"/>
              <a:t>Lipophilic drugs </a:t>
            </a:r>
          </a:p>
          <a:p>
            <a:pPr lvl="1"/>
            <a:r>
              <a:rPr lang="en-US" dirty="0"/>
              <a:t>Drugs with large molecular size </a:t>
            </a:r>
          </a:p>
          <a:p>
            <a:pPr lvl="1"/>
            <a:r>
              <a:rPr lang="en-US" dirty="0"/>
              <a:t>Drugs undergoing enterohepatic cycling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Non-Renal Routes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Biliary/Fecal </a:t>
            </a:r>
            <a:r>
              <a:rPr lang="en-US" b="1" dirty="0"/>
              <a:t>excretion</a:t>
            </a:r>
            <a:r>
              <a:rPr lang="en-US" dirty="0"/>
              <a:t> </a:t>
            </a:r>
          </a:p>
          <a:p>
            <a:r>
              <a:rPr lang="en-US" b="1" dirty="0"/>
              <a:t>Pulmonary (lungs)</a:t>
            </a:r>
            <a:r>
              <a:rPr lang="en-US" dirty="0"/>
              <a:t> </a:t>
            </a:r>
          </a:p>
          <a:p>
            <a:r>
              <a:rPr lang="en-US" b="1" dirty="0"/>
              <a:t>Saliva</a:t>
            </a:r>
            <a:r>
              <a:rPr lang="en-US" dirty="0"/>
              <a:t> </a:t>
            </a:r>
          </a:p>
          <a:p>
            <a:r>
              <a:rPr lang="en-US" b="1" dirty="0"/>
              <a:t>Sweat</a:t>
            </a:r>
            <a:r>
              <a:rPr lang="en-US" dirty="0"/>
              <a:t> </a:t>
            </a:r>
          </a:p>
          <a:p>
            <a:r>
              <a:rPr lang="en-US" b="1" dirty="0"/>
              <a:t>Breast milk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Biliary Excretion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Occurs </a:t>
            </a:r>
            <a:r>
              <a:rPr lang="en-US" dirty="0"/>
              <a:t>via </a:t>
            </a:r>
            <a:r>
              <a:rPr lang="en-US" b="1" dirty="0"/>
              <a:t>liver → bile → intestine</a:t>
            </a:r>
            <a:r>
              <a:rPr lang="en-US" dirty="0"/>
              <a:t> </a:t>
            </a:r>
          </a:p>
          <a:p>
            <a:r>
              <a:rPr lang="en-US" dirty="0"/>
              <a:t>Important for: </a:t>
            </a:r>
          </a:p>
          <a:p>
            <a:pPr lvl="1"/>
            <a:r>
              <a:rPr lang="en-US" dirty="0"/>
              <a:t>Large molecular weight drugs (&gt;300 Da) </a:t>
            </a:r>
          </a:p>
          <a:p>
            <a:pPr lvl="1"/>
            <a:r>
              <a:rPr lang="en-US" dirty="0"/>
              <a:t>Conjugated drugs (e.g., glucuronides) </a:t>
            </a:r>
            <a:endParaRPr lang="en-US" dirty="0" smtClean="0"/>
          </a:p>
          <a:p>
            <a:pPr lvl="1"/>
            <a:r>
              <a:rPr lang="en-US" dirty="0"/>
              <a:t>Glucuronides are </a:t>
            </a:r>
            <a:r>
              <a:rPr lang="en-US" dirty="0"/>
              <a:t>water-soluble metabolites formed when the liver links </a:t>
            </a:r>
            <a:r>
              <a:rPr lang="en-US" b="1" dirty="0" err="1"/>
              <a:t>glucuronic</a:t>
            </a:r>
            <a:r>
              <a:rPr lang="en-US" b="1" dirty="0"/>
              <a:t> acid</a:t>
            </a:r>
            <a:r>
              <a:rPr lang="en-US" dirty="0"/>
              <a:t> to drugs, toxins, or waste products via </a:t>
            </a:r>
            <a:r>
              <a:rPr lang="en-US" dirty="0" err="1"/>
              <a:t>glycosidic</a:t>
            </a:r>
            <a:r>
              <a:rPr lang="en-US" dirty="0"/>
              <a:t> bonds</a:t>
            </a:r>
          </a:p>
          <a:p>
            <a:r>
              <a:rPr lang="en-US" dirty="0"/>
              <a:t>Transported by </a:t>
            </a:r>
            <a:r>
              <a:rPr lang="en-US" b="1" dirty="0"/>
              <a:t>active transport systems</a:t>
            </a:r>
            <a:r>
              <a:rPr lang="en-US" dirty="0"/>
              <a:t> 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Rifampin </a:t>
            </a:r>
          </a:p>
          <a:p>
            <a:pPr lvl="1"/>
            <a:r>
              <a:rPr lang="en-US" dirty="0"/>
              <a:t>Morphine glucuronides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16" y="482990"/>
            <a:ext cx="11330609" cy="583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8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Enterohepatic Circulation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 </a:t>
            </a:r>
            <a:r>
              <a:rPr lang="en-US" dirty="0"/>
              <a:t>excreted in bile → reaches intestine </a:t>
            </a:r>
          </a:p>
          <a:p>
            <a:r>
              <a:rPr lang="en-US" dirty="0"/>
              <a:t>Gut bacteria may </a:t>
            </a:r>
            <a:r>
              <a:rPr lang="en-US" b="1" dirty="0" err="1"/>
              <a:t>deconjugate</a:t>
            </a:r>
            <a:r>
              <a:rPr lang="en-US" dirty="0"/>
              <a:t> drug </a:t>
            </a:r>
          </a:p>
          <a:p>
            <a:r>
              <a:rPr lang="en-US" dirty="0"/>
              <a:t>Drug is </a:t>
            </a:r>
            <a:r>
              <a:rPr lang="en-US" b="1" dirty="0"/>
              <a:t>reabsorbed into bloodstream</a:t>
            </a:r>
            <a:r>
              <a:rPr lang="en-US" dirty="0"/>
              <a:t> </a:t>
            </a:r>
          </a:p>
          <a:p>
            <a:r>
              <a:rPr lang="en-US" dirty="0"/>
              <a:t>Leads to: </a:t>
            </a:r>
          </a:p>
          <a:p>
            <a:pPr lvl="1"/>
            <a:r>
              <a:rPr lang="en-US" dirty="0"/>
              <a:t>Prolonged drug action </a:t>
            </a:r>
          </a:p>
          <a:p>
            <a:pPr lvl="1"/>
            <a:r>
              <a:rPr lang="en-US" dirty="0"/>
              <a:t>Secondary peaks in plasma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Fecal </a:t>
            </a:r>
            <a:r>
              <a:rPr lang="en-US" b="1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Drugs </a:t>
            </a:r>
            <a:r>
              <a:rPr lang="en-US" dirty="0"/>
              <a:t>eliminated in feces via: </a:t>
            </a:r>
          </a:p>
          <a:p>
            <a:pPr lvl="1"/>
            <a:r>
              <a:rPr lang="en-US" dirty="0"/>
              <a:t>Biliary excretion </a:t>
            </a:r>
          </a:p>
          <a:p>
            <a:pPr lvl="1"/>
            <a:r>
              <a:rPr lang="en-US" dirty="0"/>
              <a:t>Unabsorbed oral drugs </a:t>
            </a:r>
          </a:p>
          <a:p>
            <a:r>
              <a:rPr lang="en-US" dirty="0"/>
              <a:t>Common in: </a:t>
            </a:r>
          </a:p>
          <a:p>
            <a:pPr lvl="1"/>
            <a:r>
              <a:rPr lang="en-US" dirty="0"/>
              <a:t>Poorly absorbed drugs </a:t>
            </a:r>
          </a:p>
          <a:p>
            <a:pPr lvl="1"/>
            <a:r>
              <a:rPr lang="en-US" dirty="0"/>
              <a:t>Large polar compounds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Pulmonary Excretion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Occurs </a:t>
            </a:r>
            <a:r>
              <a:rPr lang="en-US" dirty="0"/>
              <a:t>through </a:t>
            </a:r>
            <a:r>
              <a:rPr lang="en-US" b="1" dirty="0"/>
              <a:t>lungs</a:t>
            </a:r>
            <a:r>
              <a:rPr lang="en-US" dirty="0"/>
              <a:t> </a:t>
            </a:r>
          </a:p>
          <a:p>
            <a:r>
              <a:rPr lang="en-US" dirty="0"/>
              <a:t>Important for: </a:t>
            </a:r>
          </a:p>
          <a:p>
            <a:pPr lvl="1"/>
            <a:r>
              <a:rPr lang="en-US" dirty="0"/>
              <a:t>Volatile substances </a:t>
            </a:r>
          </a:p>
          <a:p>
            <a:pPr lvl="1"/>
            <a:r>
              <a:rPr lang="en-US" dirty="0"/>
              <a:t>Gases 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General anesthetics (e.g., nitrous oxide) </a:t>
            </a:r>
          </a:p>
          <a:p>
            <a:pPr lvl="1"/>
            <a:r>
              <a:rPr lang="en-US" dirty="0"/>
              <a:t>Alcohol (small amount) </a:t>
            </a:r>
          </a:p>
          <a:p>
            <a:r>
              <a:rPr lang="en-US" dirty="0"/>
              <a:t>Depends on: </a:t>
            </a:r>
          </a:p>
          <a:p>
            <a:pPr lvl="1"/>
            <a:r>
              <a:rPr lang="en-US" dirty="0"/>
              <a:t>Blood-gas partition coefficient </a:t>
            </a:r>
          </a:p>
          <a:p>
            <a:pPr lvl="1"/>
            <a:r>
              <a:rPr lang="en-US" dirty="0"/>
              <a:t>Respiratory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Salivary Excretion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Drugs </a:t>
            </a:r>
            <a:r>
              <a:rPr lang="en-US" dirty="0"/>
              <a:t>diffuse from plasma into saliva </a:t>
            </a:r>
          </a:p>
          <a:p>
            <a:r>
              <a:rPr lang="en-US" dirty="0"/>
              <a:t>Usually </a:t>
            </a:r>
            <a:r>
              <a:rPr lang="en-US" b="1" dirty="0"/>
              <a:t>passive diffusion</a:t>
            </a:r>
            <a:r>
              <a:rPr lang="en-US" dirty="0"/>
              <a:t> </a:t>
            </a:r>
          </a:p>
          <a:p>
            <a:r>
              <a:rPr lang="en-US" dirty="0"/>
              <a:t>Depends on: </a:t>
            </a:r>
          </a:p>
          <a:p>
            <a:pPr lvl="1"/>
            <a:r>
              <a:rPr lang="en-US" dirty="0"/>
              <a:t>Lipid solubility </a:t>
            </a:r>
          </a:p>
          <a:p>
            <a:pPr lvl="1"/>
            <a:r>
              <a:rPr lang="en-US" dirty="0"/>
              <a:t>Ionization (pH dependent) </a:t>
            </a:r>
          </a:p>
          <a:p>
            <a:r>
              <a:rPr lang="en-US" dirty="0"/>
              <a:t>Clinical relevance: </a:t>
            </a:r>
          </a:p>
          <a:p>
            <a:pPr lvl="1"/>
            <a:r>
              <a:rPr lang="en-US" dirty="0"/>
              <a:t>Drug monitoring (e.g., phenytoin)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2990"/>
            <a:ext cx="663394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1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237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PHARMACOLOGY</vt:lpstr>
      <vt:lpstr>Excretion of Drugs via Non-Renal Routes</vt:lpstr>
      <vt:lpstr>Non-Renal Routes Overview</vt:lpstr>
      <vt:lpstr>Biliary Excretion</vt:lpstr>
      <vt:lpstr>PowerPoint Presentation</vt:lpstr>
      <vt:lpstr>Enterohepatic Circulation</vt:lpstr>
      <vt:lpstr>Fecal Excretion</vt:lpstr>
      <vt:lpstr>Pulmonary Excretion</vt:lpstr>
      <vt:lpstr>Salivary Excretion</vt:lpstr>
      <vt:lpstr>Sweat Excretion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2</cp:revision>
  <dcterms:created xsi:type="dcterms:W3CDTF">2026-04-14T14:41:31Z</dcterms:created>
  <dcterms:modified xsi:type="dcterms:W3CDTF">2026-04-14T14:56:12Z</dcterms:modified>
</cp:coreProperties>
</file>