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9" r:id="rId12"/>
    <p:sldId id="265" r:id="rId13"/>
    <p:sldId id="266" r:id="rId14"/>
    <p:sldId id="271" r:id="rId15"/>
    <p:sldId id="267" r:id="rId16"/>
    <p:sldId id="285" r:id="rId17"/>
    <p:sldId id="270" r:id="rId18"/>
    <p:sldId id="286" r:id="rId19"/>
    <p:sldId id="287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8" r:id="rId28"/>
    <p:sldId id="279" r:id="rId29"/>
    <p:sldId id="280" r:id="rId30"/>
    <p:sldId id="281" r:id="rId31"/>
    <p:sldId id="282" r:id="rId32"/>
    <p:sldId id="283" r:id="rId33"/>
    <p:sldId id="284" r:id="rId34"/>
    <p:sldId id="294" r:id="rId35"/>
    <p:sldId id="289" r:id="rId36"/>
    <p:sldId id="295" r:id="rId37"/>
    <p:sldId id="290" r:id="rId38"/>
    <p:sldId id="291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426" y="1415332"/>
            <a:ext cx="734956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791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Features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en-US" dirty="0" smtClean="0"/>
              <a:t>Anterior </a:t>
            </a:r>
            <a:r>
              <a:rPr lang="en-US" dirty="0"/>
              <a:t>surface: </a:t>
            </a:r>
          </a:p>
          <a:p>
            <a:pPr lvl="2"/>
            <a:r>
              <a:rPr lang="en-US" dirty="0"/>
              <a:t>Articular facet for cuboid </a:t>
            </a:r>
          </a:p>
          <a:p>
            <a:pPr lvl="1"/>
            <a:r>
              <a:rPr lang="en-US" dirty="0"/>
              <a:t>Posterior surface: </a:t>
            </a:r>
          </a:p>
          <a:p>
            <a:pPr lvl="2"/>
            <a:r>
              <a:rPr lang="en-US" dirty="0"/>
              <a:t>Forms heel prominence </a:t>
            </a:r>
          </a:p>
          <a:p>
            <a:pPr lvl="2"/>
            <a:r>
              <a:rPr lang="en-US" dirty="0"/>
              <a:t>Attachment for </a:t>
            </a:r>
            <a:r>
              <a:rPr lang="en-US" b="1" dirty="0" err="1"/>
              <a:t>tendo</a:t>
            </a:r>
            <a:r>
              <a:rPr lang="en-US" b="1" dirty="0"/>
              <a:t> calcaneus (Achilles tendon)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Superior surface: </a:t>
            </a:r>
          </a:p>
          <a:p>
            <a:pPr lvl="2"/>
            <a:r>
              <a:rPr lang="en-US" dirty="0"/>
              <a:t>Two articular facets for talus </a:t>
            </a:r>
          </a:p>
          <a:p>
            <a:pPr lvl="2"/>
            <a:r>
              <a:rPr lang="en-US" dirty="0"/>
              <a:t>Separated by </a:t>
            </a:r>
            <a:r>
              <a:rPr lang="en-US" b="1" dirty="0"/>
              <a:t>sulcus calcanei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Inferior surface: </a:t>
            </a:r>
          </a:p>
          <a:p>
            <a:pPr lvl="2"/>
            <a:r>
              <a:rPr lang="en-US" dirty="0"/>
              <a:t>Anterior tubercle </a:t>
            </a:r>
          </a:p>
          <a:p>
            <a:pPr lvl="2"/>
            <a:r>
              <a:rPr lang="en-US" dirty="0"/>
              <a:t>Medial and lateral tubercles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574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9534" cy="542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421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77079"/>
            <a:ext cx="11330609" cy="592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55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Talus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Talus</a:t>
            </a:r>
          </a:p>
          <a:p>
            <a:r>
              <a:rPr lang="en-US" dirty="0"/>
              <a:t>Articulates with: </a:t>
            </a:r>
          </a:p>
          <a:p>
            <a:pPr lvl="1"/>
            <a:r>
              <a:rPr lang="en-US" dirty="0"/>
              <a:t>Tibia and fibula (ankle joint) </a:t>
            </a:r>
          </a:p>
          <a:p>
            <a:pPr lvl="1"/>
            <a:r>
              <a:rPr lang="en-US" dirty="0" err="1"/>
              <a:t>Calcaneum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Navicular </a:t>
            </a:r>
          </a:p>
          <a:p>
            <a:r>
              <a:rPr lang="en-US" dirty="0"/>
              <a:t>Structure: </a:t>
            </a:r>
          </a:p>
          <a:p>
            <a:pPr lvl="1"/>
            <a:r>
              <a:rPr lang="en-US" b="1" dirty="0"/>
              <a:t>Head, neck, and body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4352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2"/>
            <a:ext cx="11219292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14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Head: </a:t>
            </a:r>
          </a:p>
          <a:p>
            <a:pPr lvl="1"/>
            <a:r>
              <a:rPr lang="en-US" dirty="0"/>
              <a:t>Directed anteriorly </a:t>
            </a:r>
          </a:p>
          <a:p>
            <a:pPr lvl="1"/>
            <a:r>
              <a:rPr lang="en-US" dirty="0"/>
              <a:t>Articulates with navicular </a:t>
            </a:r>
          </a:p>
          <a:p>
            <a:pPr lvl="1"/>
            <a:r>
              <a:rPr lang="en-US" dirty="0"/>
              <a:t>Inferior surface rests on: </a:t>
            </a:r>
          </a:p>
          <a:p>
            <a:pPr lvl="2"/>
            <a:r>
              <a:rPr lang="en-US" dirty="0"/>
              <a:t>Calcaneus </a:t>
            </a:r>
          </a:p>
          <a:p>
            <a:pPr lvl="2"/>
            <a:r>
              <a:rPr lang="en-US" dirty="0" err="1"/>
              <a:t>Calcaneonavicular</a:t>
            </a:r>
            <a:r>
              <a:rPr lang="en-US" dirty="0"/>
              <a:t> ligament </a:t>
            </a:r>
          </a:p>
        </p:txBody>
      </p:sp>
    </p:spTree>
    <p:extLst>
      <p:ext uri="{BB962C8B-B14F-4D97-AF65-F5344CB8AC3E}">
        <p14:creationId xmlns:p14="http://schemas.microsoft.com/office/powerpoint/2010/main" val="692760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9534" cy="542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14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Neck: </a:t>
            </a:r>
          </a:p>
          <a:p>
            <a:pPr lvl="1"/>
            <a:r>
              <a:rPr lang="en-US" dirty="0"/>
              <a:t>Slightly narrowed </a:t>
            </a:r>
          </a:p>
          <a:p>
            <a:pPr lvl="1"/>
            <a:r>
              <a:rPr lang="en-US" dirty="0"/>
              <a:t>Contains </a:t>
            </a:r>
            <a:r>
              <a:rPr lang="en-US" b="1" dirty="0"/>
              <a:t>sulcus </a:t>
            </a:r>
            <a:r>
              <a:rPr lang="en-US" b="1" dirty="0" err="1"/>
              <a:t>tali</a:t>
            </a:r>
            <a:r>
              <a:rPr lang="en-US" dirty="0"/>
              <a:t> </a:t>
            </a:r>
          </a:p>
          <a:p>
            <a:r>
              <a:rPr lang="en-US" dirty="0"/>
              <a:t>Body: </a:t>
            </a:r>
          </a:p>
          <a:p>
            <a:pPr lvl="1"/>
            <a:r>
              <a:rPr lang="en-US" dirty="0"/>
              <a:t>Cuboidal </a:t>
            </a:r>
          </a:p>
          <a:p>
            <a:pPr lvl="1"/>
            <a:r>
              <a:rPr lang="en-US" dirty="0"/>
              <a:t>Superior surface articulates with tibia </a:t>
            </a:r>
          </a:p>
          <a:p>
            <a:pPr lvl="1"/>
            <a:r>
              <a:rPr lang="en-US" dirty="0"/>
              <a:t>Lateral surface → facet for lateral malleolus </a:t>
            </a:r>
          </a:p>
          <a:p>
            <a:pPr lvl="1"/>
            <a:r>
              <a:rPr lang="en-US" dirty="0"/>
              <a:t>Medial surface → facet for medial malleolus </a:t>
            </a:r>
          </a:p>
          <a:p>
            <a:pPr lvl="1"/>
            <a:r>
              <a:rPr lang="en-US" dirty="0"/>
              <a:t>Posterior surface: </a:t>
            </a:r>
          </a:p>
          <a:p>
            <a:pPr lvl="2"/>
            <a:r>
              <a:rPr lang="en-US" dirty="0"/>
              <a:t>Two tubercles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859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9534" cy="542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334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2"/>
            <a:ext cx="11219292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98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Foot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foot consists of: </a:t>
            </a:r>
          </a:p>
          <a:p>
            <a:pPr lvl="1"/>
            <a:r>
              <a:rPr lang="en-US" b="1" dirty="0"/>
              <a:t>Tarsal bones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Metatarsals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Phalanges</a:t>
            </a:r>
            <a:r>
              <a:rPr lang="en-US" dirty="0"/>
              <a:t> </a:t>
            </a:r>
          </a:p>
          <a:p>
            <a:r>
              <a:rPr lang="en-US" dirty="0"/>
              <a:t>These groups are comparable to: </a:t>
            </a:r>
          </a:p>
          <a:p>
            <a:pPr lvl="1"/>
            <a:r>
              <a:rPr lang="en-US" dirty="0"/>
              <a:t>Carpals, metacarpals, and phalanges of the hand</a:t>
            </a:r>
          </a:p>
        </p:txBody>
      </p:sp>
    </p:spTree>
    <p:extLst>
      <p:ext uri="{BB962C8B-B14F-4D97-AF65-F5344CB8AC3E}">
        <p14:creationId xmlns:p14="http://schemas.microsoft.com/office/powerpoint/2010/main" val="1373448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Navicular Bone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Tuberosity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Located on medial side of foot </a:t>
            </a:r>
          </a:p>
          <a:p>
            <a:pPr lvl="1"/>
            <a:r>
              <a:rPr lang="en-US" dirty="0"/>
              <a:t>Palpable in front of and below medial malleolus </a:t>
            </a:r>
          </a:p>
          <a:p>
            <a:r>
              <a:rPr lang="en-US" dirty="0"/>
              <a:t>Function: </a:t>
            </a:r>
          </a:p>
          <a:p>
            <a:pPr lvl="1"/>
            <a:r>
              <a:rPr lang="en-US" dirty="0"/>
              <a:t>Attachment for </a:t>
            </a:r>
            <a:r>
              <a:rPr lang="en-US" b="1" dirty="0" err="1"/>
              <a:t>tibialis</a:t>
            </a:r>
            <a:r>
              <a:rPr lang="en-US" b="1" dirty="0"/>
              <a:t> posterior tendon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148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9" y="477079"/>
            <a:ext cx="11235192" cy="587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65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77078"/>
            <a:ext cx="11219290" cy="589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62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Cuboid Bone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on lateral side of foot </a:t>
            </a:r>
          </a:p>
          <a:p>
            <a:r>
              <a:rPr lang="en-US" dirty="0"/>
              <a:t>Feature: </a:t>
            </a:r>
          </a:p>
          <a:p>
            <a:pPr lvl="1"/>
            <a:r>
              <a:rPr lang="en-US" dirty="0"/>
              <a:t>Deep groove on inferior surface </a:t>
            </a:r>
          </a:p>
          <a:p>
            <a:pPr lvl="1"/>
            <a:r>
              <a:rPr lang="en-US" dirty="0"/>
              <a:t>Lodges tendon of </a:t>
            </a:r>
            <a:r>
              <a:rPr lang="en-US" b="1" dirty="0" err="1"/>
              <a:t>fibularis</a:t>
            </a:r>
            <a:r>
              <a:rPr lang="en-US" b="1" dirty="0"/>
              <a:t> (peroneus) longus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980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477078"/>
            <a:ext cx="11179533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7056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14400"/>
            <a:ext cx="11211339" cy="543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15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Cuneiform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Three </a:t>
            </a:r>
            <a:r>
              <a:rPr lang="en-US" dirty="0"/>
              <a:t>bones: </a:t>
            </a:r>
          </a:p>
          <a:p>
            <a:pPr lvl="1"/>
            <a:r>
              <a:rPr lang="en-US" dirty="0"/>
              <a:t>Medial, intermediate, lateral </a:t>
            </a:r>
          </a:p>
          <a:p>
            <a:r>
              <a:rPr lang="en-US" dirty="0"/>
              <a:t>Shape: </a:t>
            </a:r>
          </a:p>
          <a:p>
            <a:pPr lvl="1"/>
            <a:r>
              <a:rPr lang="en-US" dirty="0"/>
              <a:t>Wedge-shaped </a:t>
            </a:r>
          </a:p>
          <a:p>
            <a:r>
              <a:rPr lang="en-US" dirty="0"/>
              <a:t>Articulations: </a:t>
            </a:r>
          </a:p>
          <a:p>
            <a:pPr lvl="1"/>
            <a:r>
              <a:rPr lang="en-US" dirty="0"/>
              <a:t>Proximally with navicular </a:t>
            </a:r>
          </a:p>
          <a:p>
            <a:pPr lvl="1"/>
            <a:r>
              <a:rPr lang="en-US" dirty="0"/>
              <a:t>Distally with first three metatarsals </a:t>
            </a:r>
          </a:p>
          <a:p>
            <a:r>
              <a:rPr lang="en-US" dirty="0"/>
              <a:t>Function: </a:t>
            </a:r>
          </a:p>
          <a:p>
            <a:pPr lvl="1"/>
            <a:r>
              <a:rPr lang="en-US" dirty="0"/>
              <a:t>Help maintain </a:t>
            </a:r>
            <a:r>
              <a:rPr lang="en-US" b="1" dirty="0"/>
              <a:t>transverse arch of the foot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02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477078"/>
            <a:ext cx="11179533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476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87486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742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Metatarsal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Five </a:t>
            </a:r>
            <a:r>
              <a:rPr lang="en-US" dirty="0"/>
              <a:t>metatarsals </a:t>
            </a:r>
          </a:p>
          <a:p>
            <a:r>
              <a:rPr lang="en-US" dirty="0"/>
              <a:t>Structure: </a:t>
            </a:r>
          </a:p>
          <a:p>
            <a:pPr lvl="1"/>
            <a:r>
              <a:rPr lang="en-US" dirty="0"/>
              <a:t>Head (distal) </a:t>
            </a:r>
          </a:p>
          <a:p>
            <a:pPr lvl="1"/>
            <a:r>
              <a:rPr lang="en-US" dirty="0"/>
              <a:t>Shaft </a:t>
            </a:r>
          </a:p>
          <a:p>
            <a:pPr lvl="1"/>
            <a:r>
              <a:rPr lang="en-US" dirty="0"/>
              <a:t>Base (proximal) </a:t>
            </a:r>
          </a:p>
          <a:p>
            <a:r>
              <a:rPr lang="en-US" dirty="0"/>
              <a:t>Arrangement: </a:t>
            </a:r>
          </a:p>
          <a:p>
            <a:pPr lvl="1"/>
            <a:r>
              <a:rPr lang="en-US" dirty="0"/>
              <a:t>Numbered medial → lateral (1st to 5th)</a:t>
            </a:r>
          </a:p>
        </p:txBody>
      </p:sp>
    </p:spTree>
    <p:extLst>
      <p:ext uri="{BB962C8B-B14F-4D97-AF65-F5344CB8AC3E}">
        <p14:creationId xmlns:p14="http://schemas.microsoft.com/office/powerpoint/2010/main" val="3784107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79533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346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5273" y="477078"/>
            <a:ext cx="11266998" cy="591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865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First Metatarsal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Strong </a:t>
            </a:r>
            <a:r>
              <a:rPr lang="en-US" dirty="0"/>
              <a:t>and large </a:t>
            </a:r>
          </a:p>
          <a:p>
            <a:r>
              <a:rPr lang="en-US" dirty="0"/>
              <a:t>Supports body weight </a:t>
            </a:r>
          </a:p>
          <a:p>
            <a:r>
              <a:rPr lang="en-US" dirty="0"/>
              <a:t>Head: </a:t>
            </a:r>
          </a:p>
          <a:p>
            <a:pPr lvl="1"/>
            <a:r>
              <a:rPr lang="en-US" dirty="0"/>
              <a:t>Grooved for sesamoid bones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915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477078"/>
            <a:ext cx="11147727" cy="589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933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Fifth Metatarsal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Has </a:t>
            </a:r>
            <a:r>
              <a:rPr lang="en-US" dirty="0"/>
              <a:t>prominent tubercle at base </a:t>
            </a:r>
          </a:p>
          <a:p>
            <a:r>
              <a:rPr lang="en-US" dirty="0"/>
              <a:t>Easily palpable </a:t>
            </a:r>
          </a:p>
          <a:p>
            <a:r>
              <a:rPr lang="en-US" dirty="0"/>
              <a:t>Attachment: </a:t>
            </a:r>
          </a:p>
          <a:p>
            <a:pPr lvl="1"/>
            <a:r>
              <a:rPr lang="en-US" b="1" dirty="0" err="1"/>
              <a:t>Fibularis</a:t>
            </a:r>
            <a:r>
              <a:rPr lang="en-US" b="1" dirty="0"/>
              <a:t> brevis tendon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8621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5273" y="477078"/>
            <a:ext cx="11266998" cy="591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241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Phalanges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 </a:t>
            </a:r>
            <a:r>
              <a:rPr lang="en-US" dirty="0"/>
              <a:t>to fingers </a:t>
            </a:r>
          </a:p>
          <a:p>
            <a:r>
              <a:rPr lang="en-US" dirty="0"/>
              <a:t>Each toe: </a:t>
            </a:r>
          </a:p>
          <a:p>
            <a:pPr lvl="1"/>
            <a:r>
              <a:rPr lang="en-US" dirty="0"/>
              <a:t>Three phalanges (proximal, middle, distal) </a:t>
            </a:r>
          </a:p>
          <a:p>
            <a:r>
              <a:rPr lang="en-US" dirty="0"/>
              <a:t>Exception: </a:t>
            </a:r>
          </a:p>
          <a:p>
            <a:pPr lvl="1"/>
            <a:r>
              <a:rPr lang="en-US" dirty="0"/>
              <a:t>Great toe (hallux) has </a:t>
            </a:r>
            <a:r>
              <a:rPr lang="en-US" b="1" dirty="0"/>
              <a:t>two phalanges only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2693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5273" y="477078"/>
            <a:ext cx="11266998" cy="591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472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9" y="982132"/>
            <a:ext cx="11282900" cy="53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550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2"/>
            <a:ext cx="11274949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763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Tarsal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Tarsal </a:t>
            </a:r>
            <a:r>
              <a:rPr lang="en-US" dirty="0"/>
              <a:t>bones include: </a:t>
            </a:r>
          </a:p>
          <a:p>
            <a:pPr lvl="1"/>
            <a:r>
              <a:rPr lang="en-US" b="1" dirty="0" err="1"/>
              <a:t>Calcaneum</a:t>
            </a:r>
            <a:r>
              <a:rPr lang="en-US" b="1" dirty="0"/>
              <a:t> (calcaneus)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Talus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Navicular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Cuboid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Three cuneiform bones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7091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2"/>
            <a:ext cx="11243143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3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point: </a:t>
            </a:r>
          </a:p>
          <a:p>
            <a:pPr lvl="1"/>
            <a:r>
              <a:rPr lang="en-US" dirty="0"/>
              <a:t>Only the </a:t>
            </a:r>
            <a:r>
              <a:rPr lang="en-US" b="1" dirty="0"/>
              <a:t>talus</a:t>
            </a:r>
            <a:r>
              <a:rPr lang="en-US" dirty="0"/>
              <a:t> articulates with the tibia and fibula (ankle joint) </a:t>
            </a:r>
          </a:p>
          <a:p>
            <a:r>
              <a:rPr lang="en-US" dirty="0"/>
              <a:t>Development: </a:t>
            </a:r>
          </a:p>
          <a:p>
            <a:pPr lvl="1"/>
            <a:r>
              <a:rPr lang="en-US" dirty="0"/>
              <a:t>Ossification begins before birth (except navicular) </a:t>
            </a:r>
          </a:p>
          <a:p>
            <a:pPr lvl="1"/>
            <a:r>
              <a:rPr lang="en-US" dirty="0"/>
              <a:t>Ossification completed by ~5 years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696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Calcaneum</a:t>
            </a:r>
            <a:r>
              <a:rPr lang="en-US" b="1" dirty="0"/>
              <a:t> (Heel Bone)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Largest </a:t>
            </a:r>
            <a:r>
              <a:rPr lang="en-US" dirty="0"/>
              <a:t>bone of the foot </a:t>
            </a:r>
          </a:p>
          <a:p>
            <a:r>
              <a:rPr lang="en-US" dirty="0"/>
              <a:t>Forms the prominence of the heel </a:t>
            </a:r>
          </a:p>
          <a:p>
            <a:r>
              <a:rPr lang="en-US" dirty="0"/>
              <a:t>Articulations: </a:t>
            </a:r>
          </a:p>
          <a:p>
            <a:pPr lvl="1"/>
            <a:r>
              <a:rPr lang="en-US" dirty="0"/>
              <a:t>Superiorly with talus </a:t>
            </a:r>
          </a:p>
          <a:p>
            <a:pPr lvl="1"/>
            <a:r>
              <a:rPr lang="en-US" dirty="0"/>
              <a:t>Anteriorly with cuboid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4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9534" cy="542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54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572" y="477078"/>
            <a:ext cx="734956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1"/>
            <a:ext cx="11187485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03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95</TotalTime>
  <Words>382</Words>
  <Application>Microsoft Office PowerPoint</Application>
  <PresentationFormat>Widescreen</PresentationFormat>
  <Paragraphs>113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Garamond</vt:lpstr>
      <vt:lpstr>Organic</vt:lpstr>
      <vt:lpstr>ANATOMY THE LOWER LIMB</vt:lpstr>
      <vt:lpstr>Foot Bones</vt:lpstr>
      <vt:lpstr>PowerPoint Presentation</vt:lpstr>
      <vt:lpstr>Tarsal Bones</vt:lpstr>
      <vt:lpstr>PowerPoint Presentation</vt:lpstr>
      <vt:lpstr>Continued </vt:lpstr>
      <vt:lpstr>Calcaneum (Heel Bone)</vt:lpstr>
      <vt:lpstr>PowerPoint Presentation</vt:lpstr>
      <vt:lpstr>PowerPoint Presentation</vt:lpstr>
      <vt:lpstr>Features </vt:lpstr>
      <vt:lpstr>PowerPoint Presentation</vt:lpstr>
      <vt:lpstr>PowerPoint Presentation</vt:lpstr>
      <vt:lpstr>Talus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Navicular Bone</vt:lpstr>
      <vt:lpstr>PowerPoint Presentation</vt:lpstr>
      <vt:lpstr>PowerPoint Presentation</vt:lpstr>
      <vt:lpstr>Cuboid Bone</vt:lpstr>
      <vt:lpstr>PowerPoint Presentation</vt:lpstr>
      <vt:lpstr>PowerPoint Presentation</vt:lpstr>
      <vt:lpstr>Cuneiform Bones</vt:lpstr>
      <vt:lpstr>PowerPoint Presentation</vt:lpstr>
      <vt:lpstr>PowerPoint Presentation</vt:lpstr>
      <vt:lpstr>Metatarsal Bones</vt:lpstr>
      <vt:lpstr>PowerPoint Presentation</vt:lpstr>
      <vt:lpstr>First Metatarsal</vt:lpstr>
      <vt:lpstr>PowerPoint Presentation</vt:lpstr>
      <vt:lpstr>Fifth Metatarsal</vt:lpstr>
      <vt:lpstr>PowerPoint Presentation</vt:lpstr>
      <vt:lpstr>Phalanges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8</cp:revision>
  <dcterms:created xsi:type="dcterms:W3CDTF">2026-04-12T11:56:30Z</dcterms:created>
  <dcterms:modified xsi:type="dcterms:W3CDTF">2026-04-12T13:31:51Z</dcterms:modified>
</cp:coreProperties>
</file>