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C6CF-CD36-98A1-891F-F38979B0E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SUBJECT: ENGLISH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9C2F6-BE3F-CDEA-5DBC-8A3E61804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FSC- I</a:t>
            </a:r>
          </a:p>
          <a:p>
            <a:r>
              <a:rPr lang="en-GB" sz="4000" b="1" dirty="0">
                <a:solidFill>
                  <a:srgbClr val="FF0000"/>
                </a:solidFill>
              </a:rPr>
              <a:t>ANILA KHALID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6ACA9-3549-3E46-D67A-814F026F8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23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C42E9-D7A0-50E9-8435-651297D61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87" y="581897"/>
            <a:ext cx="631225" cy="4273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7BAD0A-B6F3-AE2F-1348-2E3E7B7186F2}"/>
              </a:ext>
            </a:extLst>
          </p:cNvPr>
          <p:cNvSpPr txBox="1"/>
          <p:nvPr/>
        </p:nvSpPr>
        <p:spPr>
          <a:xfrm>
            <a:off x="1016657" y="1009278"/>
            <a:ext cx="10457587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Convert the following sentences into Indirect Speech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3200" dirty="0"/>
              <a:t>The teacher said, "The Earth revolves around the Sun."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Manoj said to his friend, "I am very busy now."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She said, "I bought a new dress yesterday."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They said, "We will go to the museum tomorrow."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He said to me, "You have not completed your assignment."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The doctor said, "Exercise makes you fit."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Anjali said, "I was waiting for the bus when it started raining."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My father said to me, "I am proud of your achievements."</a:t>
            </a:r>
          </a:p>
        </p:txBody>
      </p:sp>
    </p:spTree>
    <p:extLst>
      <p:ext uri="{BB962C8B-B14F-4D97-AF65-F5344CB8AC3E}">
        <p14:creationId xmlns:p14="http://schemas.microsoft.com/office/powerpoint/2010/main" val="3452386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6D482B-24B7-25E4-B564-2422F1D8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567" y="601560"/>
            <a:ext cx="2296129" cy="1554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3F0A21-D1D2-0A29-1898-AE04DAF37EFB}"/>
              </a:ext>
            </a:extLst>
          </p:cNvPr>
          <p:cNvSpPr txBox="1"/>
          <p:nvPr/>
        </p:nvSpPr>
        <p:spPr>
          <a:xfrm>
            <a:off x="1327355" y="2156190"/>
            <a:ext cx="94291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Identify the error in the following conversion: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Direct: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He said, "I like these books."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Incorrect Indirect: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He said that he liked these books.</a:t>
            </a:r>
          </a:p>
        </p:txBody>
      </p:sp>
    </p:spTree>
    <p:extLst>
      <p:ext uri="{BB962C8B-B14F-4D97-AF65-F5344CB8AC3E}">
        <p14:creationId xmlns:p14="http://schemas.microsoft.com/office/powerpoint/2010/main" val="21516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97EAE-FCA2-7023-BED2-F5DE83FE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NARRATION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81347-A555-3D28-535D-C6DE39F0A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62" y="623143"/>
            <a:ext cx="1577403" cy="106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5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FDCE97-CAA4-DCD5-38E9-7CAFBBDAD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73" y="680220"/>
            <a:ext cx="1391449" cy="9421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9C2901-B226-F9D0-489C-648CB7B32B8D}"/>
              </a:ext>
            </a:extLst>
          </p:cNvPr>
          <p:cNvSpPr txBox="1"/>
          <p:nvPr/>
        </p:nvSpPr>
        <p:spPr>
          <a:xfrm>
            <a:off x="873759" y="1524000"/>
            <a:ext cx="1060706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Assertive Sentences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Definition:</a:t>
            </a:r>
            <a:r>
              <a:rPr lang="en-US" sz="2800" dirty="0"/>
              <a:t> Assertive (or Declarative) sentences state a fact, habit, or opinion.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The Goal: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To report what someone said without using their exact words.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</a:rPr>
              <a:t>Key Change: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In Indirect speech, the comma and inverted commas are replaced by the conjunction </a:t>
            </a:r>
            <a:r>
              <a:rPr lang="en-US" sz="2800" b="1" dirty="0"/>
              <a:t>'that'</a:t>
            </a:r>
            <a:r>
              <a:rPr lang="en-US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Reporting Verb: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* </a:t>
            </a:r>
            <a:r>
              <a:rPr lang="en-US" sz="2800" i="1" dirty="0"/>
              <a:t>Said</a:t>
            </a:r>
            <a:r>
              <a:rPr lang="en-US" sz="2800" dirty="0"/>
              <a:t> remains </a:t>
            </a:r>
            <a:r>
              <a:rPr lang="en-US" sz="2800" b="1" dirty="0"/>
              <a:t>said</a:t>
            </a:r>
            <a:r>
              <a:rPr lang="en-US" sz="2800" dirty="0"/>
              <a:t>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i="1" dirty="0"/>
              <a:t>Said to</a:t>
            </a:r>
            <a:r>
              <a:rPr lang="en-US" sz="2800" dirty="0"/>
              <a:t> changes to </a:t>
            </a:r>
            <a:r>
              <a:rPr lang="en-US" sz="2800" b="1" dirty="0"/>
              <a:t>told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270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9876B5-91BB-D545-8505-AACD2595E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968" y="572065"/>
            <a:ext cx="1042925" cy="70612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236369-96EE-259C-8427-36AF69200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049664"/>
              </p:ext>
            </p:extLst>
          </p:nvPr>
        </p:nvGraphicFramePr>
        <p:xfrm>
          <a:off x="1091381" y="1764629"/>
          <a:ext cx="10346639" cy="4521307"/>
        </p:xfrm>
        <a:graphic>
          <a:graphicData uri="http://schemas.openxmlformats.org/drawingml/2006/table">
            <a:tbl>
              <a:tblPr/>
              <a:tblGrid>
                <a:gridCol w="4788309">
                  <a:extLst>
                    <a:ext uri="{9D8B030D-6E8A-4147-A177-3AD203B41FA5}">
                      <a16:colId xmlns:a16="http://schemas.microsoft.com/office/drawing/2014/main" val="4293823207"/>
                    </a:ext>
                  </a:extLst>
                </a:gridCol>
                <a:gridCol w="5558330">
                  <a:extLst>
                    <a:ext uri="{9D8B030D-6E8A-4147-A177-3AD203B41FA5}">
                      <a16:colId xmlns:a16="http://schemas.microsoft.com/office/drawing/2014/main" val="3043314056"/>
                    </a:ext>
                  </a:extLst>
                </a:gridCol>
              </a:tblGrid>
              <a:tr h="6459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effectLst/>
                          <a:latin typeface="Google Sans Text"/>
                        </a:rPr>
                        <a:t>Direct Speech</a:t>
                      </a:r>
                      <a:endParaRPr lang="en-US" dirty="0">
                        <a:effectLst/>
                        <a:latin typeface="Google Sans Text"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Google Sans Text"/>
                        </a:rPr>
                        <a:t>Indirect Speech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896963"/>
                  </a:ext>
                </a:extLst>
              </a:tr>
              <a:tr h="6459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Google Sans Text"/>
                        </a:rPr>
                        <a:t>Simple Present ($V_1$)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Simple Past ($V_2$)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474168"/>
                  </a:ext>
                </a:extLst>
              </a:tr>
              <a:tr h="6459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Present Continuous (</a:t>
                      </a:r>
                      <a:r>
                        <a:rPr lang="en-US" i="1">
                          <a:effectLst/>
                          <a:latin typeface="Google Sans Text"/>
                        </a:rPr>
                        <a:t>is/am/are + ing</a:t>
                      </a:r>
                      <a:r>
                        <a:rPr lang="en-US">
                          <a:effectLst/>
                          <a:latin typeface="Google Sans Text"/>
                        </a:rPr>
                        <a:t>)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Past Continuous (</a:t>
                      </a:r>
                      <a:r>
                        <a:rPr lang="en-US" i="1">
                          <a:effectLst/>
                          <a:latin typeface="Google Sans Text"/>
                        </a:rPr>
                        <a:t>was/were + ing</a:t>
                      </a:r>
                      <a:r>
                        <a:rPr lang="en-US">
                          <a:effectLst/>
                          <a:latin typeface="Google Sans Text"/>
                        </a:rPr>
                        <a:t>)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920728"/>
                  </a:ext>
                </a:extLst>
              </a:tr>
              <a:tr h="6459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Present Perfect (</a:t>
                      </a:r>
                      <a:r>
                        <a:rPr lang="en-US" i="1">
                          <a:effectLst/>
                          <a:latin typeface="Google Sans Text"/>
                        </a:rPr>
                        <a:t>has/have + $V_3$</a:t>
                      </a:r>
                      <a:r>
                        <a:rPr lang="en-US">
                          <a:effectLst/>
                          <a:latin typeface="Google Sans Text"/>
                        </a:rPr>
                        <a:t>)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Past Perfect (</a:t>
                      </a:r>
                      <a:r>
                        <a:rPr lang="en-US" i="1">
                          <a:effectLst/>
                          <a:latin typeface="Google Sans Text"/>
                        </a:rPr>
                        <a:t>had + $V_3$</a:t>
                      </a:r>
                      <a:r>
                        <a:rPr lang="en-US">
                          <a:effectLst/>
                          <a:latin typeface="Google Sans Text"/>
                        </a:rPr>
                        <a:t>)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255372"/>
                  </a:ext>
                </a:extLst>
              </a:tr>
              <a:tr h="6459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Simple Past ($V_2$)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Past Perfect (</a:t>
                      </a:r>
                      <a:r>
                        <a:rPr lang="en-US" i="1">
                          <a:effectLst/>
                          <a:latin typeface="Google Sans Text"/>
                        </a:rPr>
                        <a:t>had + $V_3$</a:t>
                      </a:r>
                      <a:r>
                        <a:rPr lang="en-US">
                          <a:effectLst/>
                          <a:latin typeface="Google Sans Text"/>
                        </a:rPr>
                        <a:t>)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767306"/>
                  </a:ext>
                </a:extLst>
              </a:tr>
              <a:tr h="6459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Shall / Will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Should / Would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372465"/>
                  </a:ext>
                </a:extLst>
              </a:tr>
              <a:tr h="6459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Can / May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Google Sans Text"/>
                        </a:rPr>
                        <a:t>Could / Might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627665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5720EF0-0AA0-CCE9-2585-B3050AF96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667" y="724196"/>
            <a:ext cx="937260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 Text"/>
              </a:rPr>
              <a:t>Rule 1 – Change of Tenses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 Text"/>
              </a:rPr>
              <a:t>When the Reporting Verb is in the Past Tense (e.g.,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 Text"/>
              </a:rPr>
              <a:t>said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 Text"/>
              </a:rPr>
              <a:t>), the tense of the Reported Speech changes as follows: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3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530CF3-816F-D3CC-61EA-CE687094E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464" y="542568"/>
            <a:ext cx="631225" cy="427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F99338-B368-4233-58D2-CEE57F86C38A}"/>
              </a:ext>
            </a:extLst>
          </p:cNvPr>
          <p:cNvSpPr txBox="1"/>
          <p:nvPr/>
        </p:nvSpPr>
        <p:spPr>
          <a:xfrm>
            <a:off x="1238865" y="1710813"/>
            <a:ext cx="79131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Note: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the Reported Speech expresses a Universal Truth or a Habitual Fact, the tense does not change (e.g., "The sun rises in the east").</a:t>
            </a:r>
          </a:p>
        </p:txBody>
      </p:sp>
    </p:spTree>
    <p:extLst>
      <p:ext uri="{BB962C8B-B14F-4D97-AF65-F5344CB8AC3E}">
        <p14:creationId xmlns:p14="http://schemas.microsoft.com/office/powerpoint/2010/main" val="184551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AD9229-BFB4-8655-C7B4-1359735B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87" y="581897"/>
            <a:ext cx="631225" cy="427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B4779-4480-8AEC-A7F4-15D4238C774F}"/>
              </a:ext>
            </a:extLst>
          </p:cNvPr>
          <p:cNvSpPr txBox="1"/>
          <p:nvPr/>
        </p:nvSpPr>
        <p:spPr>
          <a:xfrm>
            <a:off x="865239" y="658762"/>
            <a:ext cx="10589342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Rule 2 – Change of Pronouns (SON Formula)</a:t>
            </a:r>
          </a:p>
          <a:p>
            <a:pPr>
              <a:buNone/>
            </a:pPr>
            <a:r>
              <a:rPr lang="en-US" sz="3200" dirty="0"/>
              <a:t>The person of the pronoun changes according to the </a:t>
            </a:r>
            <a:r>
              <a:rPr lang="en-US" sz="3200" b="1" dirty="0"/>
              <a:t>SON</a:t>
            </a:r>
            <a:r>
              <a:rPr lang="en-US" sz="3200" dirty="0"/>
              <a:t> rule:</a:t>
            </a:r>
          </a:p>
          <a:p>
            <a:pPr>
              <a:buFont typeface="+mj-lt"/>
              <a:buAutoNum type="arabicPeriod"/>
            </a:pPr>
            <a:r>
              <a:rPr lang="en-US" sz="3200" b="1" dirty="0"/>
              <a:t>S (Subject):</a:t>
            </a:r>
            <a:r>
              <a:rPr lang="en-US" sz="3200" dirty="0"/>
              <a:t> First-person pronouns (</a:t>
            </a:r>
            <a:r>
              <a:rPr lang="en-US" sz="3200" i="1" dirty="0"/>
              <a:t>I, we, my, us</a:t>
            </a:r>
            <a:r>
              <a:rPr lang="en-US" sz="3200" dirty="0"/>
              <a:t>) change according to the </a:t>
            </a:r>
            <a:r>
              <a:rPr lang="en-US" sz="3200" b="1" dirty="0"/>
              <a:t>Subject</a:t>
            </a:r>
            <a:r>
              <a:rPr lang="en-US" sz="3200" dirty="0"/>
              <a:t> of the reporting verb.</a:t>
            </a:r>
          </a:p>
          <a:p>
            <a:pPr>
              <a:buFont typeface="+mj-lt"/>
              <a:buAutoNum type="arabicPeriod"/>
            </a:pPr>
            <a:r>
              <a:rPr lang="en-US" sz="3200" b="1" dirty="0"/>
              <a:t>O (Object):</a:t>
            </a:r>
            <a:r>
              <a:rPr lang="en-US" sz="3200" dirty="0"/>
              <a:t> Second-person pronouns (</a:t>
            </a:r>
            <a:r>
              <a:rPr lang="en-US" sz="3200" i="1" dirty="0"/>
              <a:t>you, your</a:t>
            </a:r>
            <a:r>
              <a:rPr lang="en-US" sz="3200" dirty="0"/>
              <a:t>) change according to the </a:t>
            </a:r>
            <a:r>
              <a:rPr lang="en-US" sz="3200" b="1" dirty="0"/>
              <a:t>Object</a:t>
            </a:r>
            <a:r>
              <a:rPr lang="en-US" sz="3200" dirty="0"/>
              <a:t> of the reporting verb.</a:t>
            </a:r>
          </a:p>
          <a:p>
            <a:pPr>
              <a:buFont typeface="+mj-lt"/>
              <a:buAutoNum type="arabicPeriod"/>
            </a:pPr>
            <a:r>
              <a:rPr lang="en-US" sz="3200" b="1" dirty="0"/>
              <a:t>N (No Change):</a:t>
            </a:r>
            <a:r>
              <a:rPr lang="en-US" sz="3200" dirty="0"/>
              <a:t> Third-person pronouns (</a:t>
            </a:r>
            <a:r>
              <a:rPr lang="en-US" sz="3200" i="1" dirty="0"/>
              <a:t>he, she, it, they, name</a:t>
            </a:r>
            <a:r>
              <a:rPr lang="en-US" sz="3200" dirty="0"/>
              <a:t>) do </a:t>
            </a:r>
            <a:r>
              <a:rPr lang="en-US" sz="3200" b="1" dirty="0"/>
              <a:t>not</a:t>
            </a:r>
            <a:r>
              <a:rPr lang="en-US" sz="3200" dirty="0"/>
              <a:t> change.</a:t>
            </a:r>
          </a:p>
          <a:p>
            <a:pPr>
              <a:buNone/>
            </a:pPr>
            <a:r>
              <a:rPr lang="en-US" sz="3200" b="1" dirty="0"/>
              <a:t>Example: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Direct:</a:t>
            </a:r>
            <a:r>
              <a:rPr lang="en-US" sz="3200" dirty="0"/>
              <a:t> He said to me, "I am doing my work."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Indirect:</a:t>
            </a:r>
            <a:r>
              <a:rPr lang="en-US" sz="3600" dirty="0"/>
              <a:t> He told me that </a:t>
            </a:r>
            <a:r>
              <a:rPr lang="en-US" sz="3600" b="1" dirty="0"/>
              <a:t>he</a:t>
            </a:r>
            <a:r>
              <a:rPr lang="en-US" sz="3600" dirty="0"/>
              <a:t> was doing </a:t>
            </a:r>
            <a:r>
              <a:rPr lang="en-US" sz="3600" b="1" dirty="0"/>
              <a:t>his</a:t>
            </a:r>
            <a:r>
              <a:rPr lang="en-US" sz="3600" dirty="0"/>
              <a:t> work.</a:t>
            </a:r>
          </a:p>
        </p:txBody>
      </p:sp>
    </p:spTree>
    <p:extLst>
      <p:ext uri="{BB962C8B-B14F-4D97-AF65-F5344CB8AC3E}">
        <p14:creationId xmlns:p14="http://schemas.microsoft.com/office/powerpoint/2010/main" val="285723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CEAA5-F5A9-C6AC-521F-3C498FC93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87" y="572065"/>
            <a:ext cx="631225" cy="427381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0C8764E-89DE-6EA7-4593-E9B89914B26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032386" y="963760"/>
            <a:ext cx="9999351" cy="51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 Text"/>
              </a:rPr>
              <a:t>            Rule 3 – Change of Specific Words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Words expressing "nearness" in time or place are changed into words expressing "distance."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This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$\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rightarrow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$ That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These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$\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rightarrow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$ Those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Here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$\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rightarrow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$ There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Now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$\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rightarrow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$ Then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Today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$\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rightarrow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$ That day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Yesterday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$\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rightarrow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$ The previous day (or the day before)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Tomorrow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$\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rightarrow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$ The next day (or the following day)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Ago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$\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rightarrow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$ Before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4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E948F8-CF5B-3429-5DB4-888C85B75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87" y="621226"/>
            <a:ext cx="631225" cy="427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DB1EA6-7A62-E657-9807-2D055EAB48A4}"/>
              </a:ext>
            </a:extLst>
          </p:cNvPr>
          <p:cNvSpPr txBox="1"/>
          <p:nvPr/>
        </p:nvSpPr>
        <p:spPr>
          <a:xfrm>
            <a:off x="1258529" y="1189703"/>
            <a:ext cx="92226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</a:rPr>
              <a:t>Example 1: Change of Tense and Pronoun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/>
              <a:t>Direct:</a:t>
            </a:r>
            <a:r>
              <a:rPr lang="en-US" sz="3200" dirty="0"/>
              <a:t> She said, "I have finished my lunch."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/>
              <a:t>Explanation:</a:t>
            </a:r>
            <a:r>
              <a:rPr lang="en-US" sz="3200" dirty="0"/>
              <a:t> 'Said' stays 'said'. 'I' (1st person) changes to 'She' (Subject). 'Have finished' (Present Perfect) changes to 'Had finished' (Past Perfect).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/>
              <a:t>Indirect:</a:t>
            </a:r>
            <a:r>
              <a:rPr lang="en-US" sz="3200" dirty="0"/>
              <a:t> She said that she had finished her lunch.</a:t>
            </a:r>
          </a:p>
        </p:txBody>
      </p:sp>
    </p:spTree>
    <p:extLst>
      <p:ext uri="{BB962C8B-B14F-4D97-AF65-F5344CB8AC3E}">
        <p14:creationId xmlns:p14="http://schemas.microsoft.com/office/powerpoint/2010/main" val="26691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D26694-3907-B416-2D29-C5ACF9BCF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800" y="631059"/>
            <a:ext cx="631225" cy="427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8B87CE-5839-8C7B-FFA1-3CCABD41394C}"/>
              </a:ext>
            </a:extLst>
          </p:cNvPr>
          <p:cNvSpPr txBox="1"/>
          <p:nvPr/>
        </p:nvSpPr>
        <p:spPr>
          <a:xfrm>
            <a:off x="1366684" y="1533832"/>
            <a:ext cx="778533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Example 2: Change of Time and Object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Direct: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Rahul said to me, "You can meet me tomorrow."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Explanation: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'Said to' becomes 'told'. 'You' (2nd person) changes to 'I' (Object 'me'). 'Tomorrow' becomes 'the next day'.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Indirect: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Rahul told me that I could meet him the next day.</a:t>
            </a:r>
          </a:p>
        </p:txBody>
      </p:sp>
    </p:spTree>
    <p:extLst>
      <p:ext uri="{BB962C8B-B14F-4D97-AF65-F5344CB8AC3E}">
        <p14:creationId xmlns:p14="http://schemas.microsoft.com/office/powerpoint/2010/main" val="1255222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698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Garamond</vt:lpstr>
      <vt:lpstr>Google Sans</vt:lpstr>
      <vt:lpstr>Google Sans Text</vt:lpstr>
      <vt:lpstr>Wingdings</vt:lpstr>
      <vt:lpstr>Organic</vt:lpstr>
      <vt:lpstr>SUBJECT: ENGLISH</vt:lpstr>
      <vt:lpstr>NARRATION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Anonymous Person</dc:creator>
  <cp:lastModifiedBy>Anonymous Person</cp:lastModifiedBy>
  <cp:revision>3</cp:revision>
  <dcterms:created xsi:type="dcterms:W3CDTF">2026-04-09T05:13:56Z</dcterms:created>
  <dcterms:modified xsi:type="dcterms:W3CDTF">2026-04-13T07:46:34Z</dcterms:modified>
</cp:coreProperties>
</file>