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2" r:id="rId5"/>
    <p:sldId id="265" r:id="rId6"/>
    <p:sldId id="266" r:id="rId7"/>
    <p:sldId id="267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C6CF-CD36-98A1-891F-F38979B0E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</a:rPr>
              <a:t>SUBJECT : ENGLISH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9C2F6-BE3F-CDEA-5DBC-8A3E61804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FSC- I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ANILA KHALID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6ACA9-3549-3E46-D67A-814F026F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D482B-24B7-25E4-B564-2422F1D8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67" y="601560"/>
            <a:ext cx="2296129" cy="15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7EAE-FCA2-7023-BED2-F5DE83FE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58240"/>
            <a:ext cx="9601196" cy="114808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NARRATION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81347-A555-3D28-535D-C6DE39F0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2" y="623143"/>
            <a:ext cx="1577403" cy="1068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22074-F4D4-58FC-5A65-1C2B1AA95028}"/>
              </a:ext>
            </a:extLst>
          </p:cNvPr>
          <p:cNvSpPr txBox="1"/>
          <p:nvPr/>
        </p:nvSpPr>
        <p:spPr>
          <a:xfrm>
            <a:off x="1473200" y="2560321"/>
            <a:ext cx="97434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Narration is the act of reporting the words of a speaker. It is the art of telling a story or information, either exactly as it was said or in a summarized way.</a:t>
            </a:r>
          </a:p>
        </p:txBody>
      </p:sp>
    </p:spTree>
    <p:extLst>
      <p:ext uri="{BB962C8B-B14F-4D97-AF65-F5344CB8AC3E}">
        <p14:creationId xmlns:p14="http://schemas.microsoft.com/office/powerpoint/2010/main" val="107165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876B5-91BB-D545-8505-AACD2595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68" y="572065"/>
            <a:ext cx="1042925" cy="706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783C7-F4B0-BE5F-C8F0-5C8655945F67}"/>
              </a:ext>
            </a:extLst>
          </p:cNvPr>
          <p:cNvSpPr txBox="1"/>
          <p:nvPr/>
        </p:nvSpPr>
        <p:spPr>
          <a:xfrm>
            <a:off x="1117600" y="1524000"/>
            <a:ext cx="103225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Types of Narration</a:t>
            </a:r>
          </a:p>
          <a:p>
            <a:pPr algn="ctr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Direct Speech</a:t>
            </a:r>
            <a:r>
              <a:rPr lang="en-US" sz="3200" b="1" dirty="0"/>
              <a:t>: Quoting the exact words of the speaker (e.g., </a:t>
            </a:r>
            <a:r>
              <a:rPr lang="en-US" sz="3200" b="1" i="1" dirty="0"/>
              <a:t>She said, "I am happy."</a:t>
            </a:r>
            <a:r>
              <a:rPr lang="en-US" sz="3200" b="1" dirty="0"/>
              <a:t>)</a:t>
            </a:r>
          </a:p>
          <a:p>
            <a:pPr algn="r"/>
            <a:r>
              <a:rPr lang="en-US" sz="3200" b="1" dirty="0">
                <a:solidFill>
                  <a:srgbClr val="FF0000"/>
                </a:solidFill>
              </a:rPr>
              <a:t>                                                               2.Indirect Speech (Reported Speech): </a:t>
            </a:r>
            <a:r>
              <a:rPr lang="en-US" sz="3200" b="1" dirty="0"/>
              <a:t>Reporting the substance of what someone said without using their exact words (e.g., </a:t>
            </a:r>
            <a:r>
              <a:rPr lang="en-US" sz="3200" b="1" i="1" dirty="0"/>
              <a:t>She said that she was happy</a:t>
            </a:r>
            <a:r>
              <a:rPr lang="en-US" sz="3200" i="1" dirty="0"/>
              <a:t>.</a:t>
            </a:r>
            <a:r>
              <a:rPr lang="en-US" sz="3200" dirty="0"/>
              <a:t>)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7676AFF-9A93-5AA1-CC3C-24BCE2E4BB1A}"/>
              </a:ext>
            </a:extLst>
          </p:cNvPr>
          <p:cNvCxnSpPr>
            <a:cxnSpLocks/>
          </p:cNvCxnSpPr>
          <p:nvPr/>
        </p:nvCxnSpPr>
        <p:spPr>
          <a:xfrm>
            <a:off x="2590800" y="2514600"/>
            <a:ext cx="8849360" cy="50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B4C931F-E485-8998-57E9-C327E2485D9F}"/>
              </a:ext>
            </a:extLst>
          </p:cNvPr>
          <p:cNvSpPr/>
          <p:nvPr/>
        </p:nvSpPr>
        <p:spPr>
          <a:xfrm>
            <a:off x="11277600" y="2997200"/>
            <a:ext cx="45719" cy="7518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96718AB-6763-3432-5F86-7319208D1D5F}"/>
              </a:ext>
            </a:extLst>
          </p:cNvPr>
          <p:cNvSpPr/>
          <p:nvPr/>
        </p:nvSpPr>
        <p:spPr>
          <a:xfrm>
            <a:off x="2590800" y="2590800"/>
            <a:ext cx="45719" cy="4978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DCE97-CAA4-DCD5-38E9-7CAFBBDA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73" y="680220"/>
            <a:ext cx="1391449" cy="942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FDBE1-2377-CFD9-83D2-15D8714F1766}"/>
              </a:ext>
            </a:extLst>
          </p:cNvPr>
          <p:cNvSpPr txBox="1"/>
          <p:nvPr/>
        </p:nvSpPr>
        <p:spPr>
          <a:xfrm>
            <a:off x="2265680" y="873760"/>
            <a:ext cx="8768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Reporting Verb &amp; Reported Speech</a:t>
            </a:r>
          </a:p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A3E74A8-2DFA-43D0-F0F0-BB1A59B536BA}"/>
              </a:ext>
            </a:extLst>
          </p:cNvPr>
          <p:cNvSpPr/>
          <p:nvPr/>
        </p:nvSpPr>
        <p:spPr>
          <a:xfrm>
            <a:off x="6096000" y="2540000"/>
            <a:ext cx="4947920" cy="375920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Reported Speech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The actual words of the speaker enclosed in quotation marks.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Example: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She says (Reporting Verb), "I am learning Spanish." (Reported Speech).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5589B385-3671-BDB8-5C4A-748EE808AF5D}"/>
              </a:ext>
            </a:extLst>
          </p:cNvPr>
          <p:cNvSpPr/>
          <p:nvPr/>
        </p:nvSpPr>
        <p:spPr>
          <a:xfrm>
            <a:off x="792480" y="2540000"/>
            <a:ext cx="5222240" cy="375920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Reporting Verb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The verb that introduces the speech (e.g.,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says, said, will say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27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D9229-BFB4-8655-C7B4-1359735B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81897"/>
            <a:ext cx="631225" cy="42738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F76B13C-7382-25AD-D445-75770C2A2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918420"/>
            <a:ext cx="10668000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Universal Rules for Conversion</a:t>
            </a:r>
            <a:endParaRPr kumimoji="0" lang="en-US" altLang="en-US" sz="32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Google Sans Text"/>
              </a:rPr>
              <a:t>Removal of Commas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In indirect speech, commas and inverted commas are replaced by connectors like "that" (for assertive sentences).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Google Sans Text"/>
              </a:rPr>
              <a:t>Change of Pronouns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Pronouns change according to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rule: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ubject: 1st person pronouns ($I, we$) change according to the subject of the reporting verb.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bject: 2nd person pronoun ($you$) changes according to the object of the reporting verb.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o Change: 3rd person pronouns ($he, she, it, they$) do not 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3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EAA5-F5A9-C6AC-521F-3C498FC9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72065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AC990-A3FA-2943-1071-9985F10CB194}"/>
              </a:ext>
            </a:extLst>
          </p:cNvPr>
          <p:cNvSpPr txBox="1"/>
          <p:nvPr/>
        </p:nvSpPr>
        <p:spPr>
          <a:xfrm>
            <a:off x="1076960" y="999446"/>
            <a:ext cx="103225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Rules for Present &amp; Future Reporting Verbs</a:t>
            </a:r>
          </a:p>
          <a:p>
            <a:pPr>
              <a:buNone/>
            </a:pPr>
            <a:r>
              <a:rPr lang="en-US" sz="2800" b="1" dirty="0"/>
              <a:t> </a:t>
            </a:r>
            <a:r>
              <a:rPr lang="en-US" sz="2800" b="1" dirty="0">
                <a:highlight>
                  <a:srgbClr val="00FFFF"/>
                </a:highlight>
              </a:rPr>
              <a:t>If the Reporting Verb is in the Present or Future tense, the tense of the Reported Speech remains unchanged.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>
                <a:solidFill>
                  <a:srgbClr val="FF0000"/>
                </a:solidFill>
              </a:rPr>
              <a:t>Present Reporting Verb: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i="1" dirty="0"/>
              <a:t>Direct:</a:t>
            </a:r>
            <a:r>
              <a:rPr lang="en-US" sz="2800" b="1" dirty="0"/>
              <a:t> He says, "I am ill."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i="1" dirty="0"/>
              <a:t>Indirect:</a:t>
            </a:r>
            <a:r>
              <a:rPr lang="en-US" sz="2800" b="1" dirty="0"/>
              <a:t> He says that he is 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>
                <a:solidFill>
                  <a:srgbClr val="FF0000"/>
                </a:solidFill>
              </a:rPr>
              <a:t>Future Reporting Verb: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i="1" dirty="0"/>
              <a:t>Direct:</a:t>
            </a:r>
            <a:r>
              <a:rPr lang="en-US" sz="2800" b="1" dirty="0"/>
              <a:t> She will say, "I have finished my work."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800" b="1" i="1" dirty="0"/>
              <a:t>Indirect:</a:t>
            </a:r>
            <a:r>
              <a:rPr lang="en-US" sz="2800" b="1" dirty="0"/>
              <a:t> She will say that she has finished her work.</a:t>
            </a:r>
          </a:p>
        </p:txBody>
      </p:sp>
    </p:spTree>
    <p:extLst>
      <p:ext uri="{BB962C8B-B14F-4D97-AF65-F5344CB8AC3E}">
        <p14:creationId xmlns:p14="http://schemas.microsoft.com/office/powerpoint/2010/main" val="196224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948F8-CF5B-3429-5DB4-888C85B7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621226"/>
            <a:ext cx="631225" cy="42738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83EDD14-8161-F1CA-225F-0B0B6F7359B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34719" y="1010347"/>
            <a:ext cx="10373359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800" b="1" u="sng" dirty="0">
                <a:solidFill>
                  <a:srgbClr val="FF0000"/>
                </a:solidFill>
                <a:latin typeface="Google Sans Text"/>
              </a:rPr>
              <a:t>T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he "No Tense Change" Scenario</a:t>
            </a: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In English grammar, students often make the mistake of changing the tense regardless of the reporting verb. However, for Federal Board exams, you must remember that if the introductory verb is $says$ or $will \space say$, the timing of the action inside the quotes does not move backward.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2.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  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 Text"/>
              </a:rPr>
              <a:t>Pronoun Alignment</a:t>
            </a: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The transition from Direct to Indirect requires a shift in perspective. If the speaker is talking about themselves ($I$), and you are reporting it, $I$ becomes $he$ or $she$ to maintain logical consistency.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26694-3907-B416-2D29-C5ACF9BC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00" y="631059"/>
            <a:ext cx="631225" cy="4273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DB91EC-3C72-94FC-023B-7E262A056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60684"/>
              </p:ext>
            </p:extLst>
          </p:nvPr>
        </p:nvGraphicFramePr>
        <p:xfrm>
          <a:off x="843280" y="1151220"/>
          <a:ext cx="10485120" cy="5075721"/>
        </p:xfrm>
        <a:graphic>
          <a:graphicData uri="http://schemas.openxmlformats.org/drawingml/2006/table">
            <a:tbl>
              <a:tblPr/>
              <a:tblGrid>
                <a:gridCol w="2762411">
                  <a:extLst>
                    <a:ext uri="{9D8B030D-6E8A-4147-A177-3AD203B41FA5}">
                      <a16:colId xmlns:a16="http://schemas.microsoft.com/office/drawing/2014/main" val="1644333692"/>
                    </a:ext>
                  </a:extLst>
                </a:gridCol>
                <a:gridCol w="3537898">
                  <a:extLst>
                    <a:ext uri="{9D8B030D-6E8A-4147-A177-3AD203B41FA5}">
                      <a16:colId xmlns:a16="http://schemas.microsoft.com/office/drawing/2014/main" val="2374404379"/>
                    </a:ext>
                  </a:extLst>
                </a:gridCol>
                <a:gridCol w="4184811">
                  <a:extLst>
                    <a:ext uri="{9D8B030D-6E8A-4147-A177-3AD203B41FA5}">
                      <a16:colId xmlns:a16="http://schemas.microsoft.com/office/drawing/2014/main" val="2789818000"/>
                    </a:ext>
                  </a:extLst>
                </a:gridCol>
              </a:tblGrid>
              <a:tr h="772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Google Sans Text"/>
                        </a:rPr>
                        <a:t>Direct Speech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Google Sans Text"/>
                        </a:rPr>
                        <a:t>Indirect Speech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Google Sans Text"/>
                        </a:rPr>
                        <a:t>Explanation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62351"/>
                  </a:ext>
                </a:extLst>
              </a:tr>
              <a:tr h="14344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The teacher says, "The sun rises in the east.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The teacher says that the sun rises in the east.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Reporting verb is present; no tense change.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39021"/>
                  </a:ext>
                </a:extLst>
              </a:tr>
              <a:tr h="14344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They will say, "We are playing cricket."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They will say that they are playing cricket.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Future reporting verb; tense remains present continuous.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9423"/>
                  </a:ext>
                </a:extLst>
              </a:tr>
              <a:tr h="14344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>
                          <a:effectLst/>
                          <a:latin typeface="Google Sans Text"/>
                        </a:rPr>
                        <a:t>Sarah says to me, "You are my best friend."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Sarah tells me that I am her best friend.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effectLst/>
                          <a:latin typeface="Google Sans Text"/>
                        </a:rPr>
                        <a:t>"Says to" changes to "tells"; pronoun "you" changes to "I".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22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2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42E9-D7A0-50E9-8435-651297D6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87" y="581897"/>
            <a:ext cx="631225" cy="42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DD3D3-2B39-0C91-D372-F42CD1108409}"/>
              </a:ext>
            </a:extLst>
          </p:cNvPr>
          <p:cNvSpPr txBox="1"/>
          <p:nvPr/>
        </p:nvSpPr>
        <p:spPr>
          <a:xfrm>
            <a:off x="1391920" y="1309352"/>
            <a:ext cx="983487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Change the following sentences into Indirect Speech. Pay close attention to the Reporting Verb.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The principal says, "The students must follow the discipline of the college."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He will say, "I do not like tea in the morning."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They say, "We have been waiting for the results since March."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My mother says to me, "You are getting better at Organic Chemistry."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The traveler says, "It is a very long journey."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The captain says, "The team will win the match tomorrow."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She says, "I am working on my digital art project."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We will say, "We are proud of our national heritage."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He says, "The Earth revolves around the Sun."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The teacher says, "You have performed exceptionally well in your HSSC-I exams."</a:t>
            </a:r>
          </a:p>
        </p:txBody>
      </p:sp>
    </p:spTree>
    <p:extLst>
      <p:ext uri="{BB962C8B-B14F-4D97-AF65-F5344CB8AC3E}">
        <p14:creationId xmlns:p14="http://schemas.microsoft.com/office/powerpoint/2010/main" val="345238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710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Garamond</vt:lpstr>
      <vt:lpstr>Google Sans</vt:lpstr>
      <vt:lpstr>Google Sans Text</vt:lpstr>
      <vt:lpstr>Wingdings</vt:lpstr>
      <vt:lpstr>Organic</vt:lpstr>
      <vt:lpstr>SUBJECT : ENGLISH</vt:lpstr>
      <vt:lpstr>NARRATION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Anonymous Person</dc:creator>
  <cp:lastModifiedBy>Anonymous Person</cp:lastModifiedBy>
  <cp:revision>3</cp:revision>
  <dcterms:created xsi:type="dcterms:W3CDTF">2026-04-09T05:13:56Z</dcterms:created>
  <dcterms:modified xsi:type="dcterms:W3CDTF">2026-04-13T07:05:39Z</dcterms:modified>
</cp:coreProperties>
</file>