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0" r:id="rId3"/>
    <p:sldId id="291" r:id="rId4"/>
    <p:sldId id="292"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283" r:id="rId23"/>
    <p:sldId id="28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8" d="100"/>
          <a:sy n="68"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4/10/2026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4/10/2026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Times New Roman" panose="02020603050405020304" pitchFamily="18" charset="0"/>
                <a:cs typeface="Times New Roman" panose="02020603050405020304" pitchFamily="18" charset="0"/>
              </a:rPr>
              <a:t>Introduction to Psychology</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692398" y="3859912"/>
            <a:ext cx="6815669" cy="1320802"/>
          </a:xfrm>
        </p:spPr>
        <p:txBody>
          <a:bodyPr>
            <a:normAutofit lnSpcReduction="10000"/>
          </a:bodyPr>
          <a:lstStyle/>
          <a:p>
            <a:r>
              <a:rPr lang="en-US" b="1" dirty="0" smtClean="0">
                <a:latin typeface="Times New Roman" panose="02020603050405020304" pitchFamily="18" charset="0"/>
                <a:cs typeface="Times New Roman" panose="02020603050405020304" pitchFamily="18" charset="0"/>
              </a:rPr>
              <a:t>BS PSYCHOLOGY </a:t>
            </a:r>
          </a:p>
          <a:p>
            <a:r>
              <a:rPr lang="en-US" b="1" dirty="0" smtClean="0">
                <a:latin typeface="Times New Roman" panose="02020603050405020304" pitchFamily="18" charset="0"/>
                <a:cs typeface="Times New Roman" panose="02020603050405020304" pitchFamily="18" charset="0"/>
              </a:rPr>
              <a:t>1</a:t>
            </a:r>
            <a:r>
              <a:rPr lang="en-US" b="1" baseline="30000" dirty="0" smtClean="0">
                <a:latin typeface="Times New Roman" panose="02020603050405020304" pitchFamily="18" charset="0"/>
                <a:cs typeface="Times New Roman" panose="02020603050405020304" pitchFamily="18" charset="0"/>
              </a:rPr>
              <a:t>ST</a:t>
            </a:r>
            <a:r>
              <a:rPr lang="en-US" b="1" dirty="0" smtClean="0">
                <a:latin typeface="Times New Roman" panose="02020603050405020304" pitchFamily="18" charset="0"/>
                <a:cs typeface="Times New Roman" panose="02020603050405020304" pitchFamily="18" charset="0"/>
              </a:rPr>
              <a:t> SEMESTER</a:t>
            </a:r>
          </a:p>
          <a:p>
            <a:r>
              <a:rPr lang="en-US" b="1" dirty="0" smtClean="0">
                <a:latin typeface="Times New Roman" panose="02020603050405020304" pitchFamily="18" charset="0"/>
                <a:cs typeface="Times New Roman" panose="02020603050405020304" pitchFamily="18" charset="0"/>
              </a:rPr>
              <a:t>									</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Ms. Shehwar Saeed</a:t>
            </a:r>
          </a:p>
        </p:txBody>
      </p:sp>
      <p:pic>
        <p:nvPicPr>
          <p:cNvPr id="4" name="Picture 3"/>
          <p:cNvPicPr>
            <a:picLocks noChangeAspect="1"/>
          </p:cNvPicPr>
          <p:nvPr/>
        </p:nvPicPr>
        <p:blipFill>
          <a:blip r:embed="rId2"/>
          <a:stretch>
            <a:fillRect/>
          </a:stretch>
        </p:blipFill>
        <p:spPr>
          <a:xfrm>
            <a:off x="5555311" y="1397883"/>
            <a:ext cx="803082" cy="473248"/>
          </a:xfrm>
          <a:prstGeom prst="rect">
            <a:avLst/>
          </a:prstGeom>
        </p:spPr>
      </p:pic>
    </p:spTree>
    <p:extLst>
      <p:ext uri="{BB962C8B-B14F-4D97-AF65-F5344CB8AC3E}">
        <p14:creationId xmlns:p14="http://schemas.microsoft.com/office/powerpoint/2010/main" val="2225160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Encoding</a:t>
            </a:r>
            <a:endParaRPr lang="en-US" dirty="0"/>
          </a:p>
        </p:txBody>
      </p:sp>
      <p:sp>
        <p:nvSpPr>
          <p:cNvPr id="3" name="Content Placeholder 2"/>
          <p:cNvSpPr>
            <a:spLocks noGrp="1"/>
          </p:cNvSpPr>
          <p:nvPr>
            <p:ph idx="1"/>
          </p:nvPr>
        </p:nvSpPr>
        <p:spPr/>
        <p:txBody>
          <a:bodyPr>
            <a:normAutofit lnSpcReduction="10000"/>
          </a:bodyPr>
          <a:lstStyle/>
          <a:p>
            <a:r>
              <a:rPr lang="en-US" dirty="0"/>
              <a:t>Levels-of-processing theory proposes that deeper levels of processing result in longer-lasting memory </a:t>
            </a:r>
            <a:r>
              <a:rPr lang="en-US" dirty="0" smtClean="0"/>
              <a:t>codes.</a:t>
            </a:r>
          </a:p>
          <a:p>
            <a:r>
              <a:rPr lang="en-US" b="1" dirty="0"/>
              <a:t>S</a:t>
            </a:r>
            <a:r>
              <a:rPr lang="en-US" b="1" dirty="0" smtClean="0"/>
              <a:t>elf </a:t>
            </a:r>
            <a:r>
              <a:rPr lang="en-US" b="1" dirty="0"/>
              <a:t>reference effect</a:t>
            </a:r>
            <a:r>
              <a:rPr lang="en-US" b="1" dirty="0" smtClean="0"/>
              <a:t>.</a:t>
            </a:r>
            <a:endParaRPr lang="en-US" dirty="0"/>
          </a:p>
          <a:p>
            <a:r>
              <a:rPr lang="en-US" b="1" dirty="0"/>
              <a:t>Enriching Encoding </a:t>
            </a:r>
            <a:endParaRPr lang="en-US" dirty="0"/>
          </a:p>
          <a:p>
            <a:r>
              <a:rPr lang="en-US" b="1" dirty="0" smtClean="0"/>
              <a:t>Elaboration</a:t>
            </a:r>
            <a:endParaRPr lang="en-US" dirty="0"/>
          </a:p>
          <a:p>
            <a:pPr lvl="1"/>
            <a:r>
              <a:rPr lang="en-US" dirty="0" smtClean="0"/>
              <a:t>Elaboration </a:t>
            </a:r>
            <a:r>
              <a:rPr lang="en-US" dirty="0"/>
              <a:t>is linking a stimulus to other information at the time of </a:t>
            </a:r>
            <a:r>
              <a:rPr lang="en-US" dirty="0" smtClean="0"/>
              <a:t>encoding</a:t>
            </a:r>
          </a:p>
          <a:p>
            <a:r>
              <a:rPr lang="en-US" b="1" dirty="0"/>
              <a:t>Visual Imagery </a:t>
            </a:r>
            <a:endParaRPr lang="en-US" dirty="0"/>
          </a:p>
          <a:p>
            <a:endParaRPr lang="en-US" dirty="0"/>
          </a:p>
          <a:p>
            <a:endParaRPr lang="en-US" dirty="0"/>
          </a:p>
        </p:txBody>
      </p:sp>
    </p:spTree>
    <p:extLst>
      <p:ext uri="{BB962C8B-B14F-4D97-AF65-F5344CB8AC3E}">
        <p14:creationId xmlns:p14="http://schemas.microsoft.com/office/powerpoint/2010/main" val="36232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1196" cy="1303867"/>
          </a:xfrm>
        </p:spPr>
        <p:txBody>
          <a:bodyPr/>
          <a:lstStyle/>
          <a:p>
            <a:r>
              <a:rPr lang="en-US" b="1" dirty="0" smtClean="0"/>
              <a:t>Storage</a:t>
            </a:r>
            <a:endParaRPr lang="en-US" b="1" dirty="0"/>
          </a:p>
        </p:txBody>
      </p:sp>
      <p:sp>
        <p:nvSpPr>
          <p:cNvPr id="3" name="Content Placeholder 2"/>
          <p:cNvSpPr>
            <a:spLocks noGrp="1"/>
          </p:cNvSpPr>
          <p:nvPr>
            <p:ph idx="1"/>
          </p:nvPr>
        </p:nvSpPr>
        <p:spPr/>
        <p:txBody>
          <a:bodyPr>
            <a:normAutofit lnSpcReduction="10000"/>
          </a:bodyPr>
          <a:lstStyle/>
          <a:p>
            <a:r>
              <a:rPr lang="en-US" dirty="0" smtClean="0"/>
              <a:t>It </a:t>
            </a:r>
            <a:r>
              <a:rPr lang="en-US" dirty="0"/>
              <a:t>refers to the ability to retain information in </a:t>
            </a:r>
            <a:r>
              <a:rPr lang="en-US" dirty="0" smtClean="0"/>
              <a:t>brain.</a:t>
            </a:r>
            <a:endParaRPr lang="en-US" dirty="0"/>
          </a:p>
          <a:p>
            <a:pPr marL="0" indent="0">
              <a:buNone/>
            </a:pPr>
            <a:r>
              <a:rPr lang="en-US" b="1" dirty="0" smtClean="0"/>
              <a:t>Sensory Memory</a:t>
            </a:r>
          </a:p>
          <a:p>
            <a:r>
              <a:rPr lang="en-US" b="1" dirty="0"/>
              <a:t> </a:t>
            </a:r>
            <a:r>
              <a:rPr lang="en-US" dirty="0"/>
              <a:t>Sensory memory preserves information in its original sensory form for a brief time, usually only a fraction of a </a:t>
            </a:r>
            <a:r>
              <a:rPr lang="en-US" dirty="0" smtClean="0"/>
              <a:t>second.</a:t>
            </a:r>
          </a:p>
          <a:p>
            <a:r>
              <a:rPr lang="en-US" dirty="0"/>
              <a:t>I</a:t>
            </a:r>
            <a:r>
              <a:rPr lang="en-US" dirty="0" smtClean="0"/>
              <a:t>conic </a:t>
            </a:r>
            <a:r>
              <a:rPr lang="en-US" dirty="0"/>
              <a:t>memory </a:t>
            </a:r>
            <a:endParaRPr lang="en-US" dirty="0" smtClean="0"/>
          </a:p>
          <a:p>
            <a:r>
              <a:rPr lang="en-US" dirty="0" smtClean="0"/>
              <a:t>Echoic </a:t>
            </a:r>
            <a:r>
              <a:rPr lang="en-US" dirty="0"/>
              <a:t>memory </a:t>
            </a:r>
            <a:endParaRPr lang="en-US" dirty="0" smtClean="0"/>
          </a:p>
          <a:p>
            <a:r>
              <a:rPr lang="en-US" dirty="0"/>
              <a:t>Haptic memory </a:t>
            </a:r>
            <a:endParaRPr lang="en-US" dirty="0" smtClean="0"/>
          </a:p>
          <a:p>
            <a:endParaRPr lang="en-US" dirty="0"/>
          </a:p>
        </p:txBody>
      </p:sp>
    </p:spTree>
    <p:extLst>
      <p:ext uri="{BB962C8B-B14F-4D97-AF65-F5344CB8AC3E}">
        <p14:creationId xmlns:p14="http://schemas.microsoft.com/office/powerpoint/2010/main" val="2154967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human-memory.net/images/memory_types.jpg"/>
          <p:cNvPicPr/>
          <p:nvPr/>
        </p:nvPicPr>
        <p:blipFill>
          <a:blip r:embed="rId2" cstate="print"/>
          <a:srcRect/>
          <a:stretch>
            <a:fillRect/>
          </a:stretch>
        </p:blipFill>
        <p:spPr bwMode="auto">
          <a:xfrm>
            <a:off x="2264899" y="858129"/>
            <a:ext cx="7610621" cy="5364055"/>
          </a:xfrm>
          <a:prstGeom prst="rect">
            <a:avLst/>
          </a:prstGeom>
          <a:noFill/>
          <a:ln w="9525">
            <a:noFill/>
            <a:miter lim="800000"/>
            <a:headEnd/>
            <a:tailEnd/>
          </a:ln>
        </p:spPr>
      </p:pic>
    </p:spTree>
    <p:extLst>
      <p:ext uri="{BB962C8B-B14F-4D97-AF65-F5344CB8AC3E}">
        <p14:creationId xmlns:p14="http://schemas.microsoft.com/office/powerpoint/2010/main" val="834229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Storage</a:t>
            </a:r>
            <a:endParaRPr lang="en-US" dirty="0"/>
          </a:p>
        </p:txBody>
      </p:sp>
      <p:sp>
        <p:nvSpPr>
          <p:cNvPr id="3" name="Content Placeholder 2"/>
          <p:cNvSpPr>
            <a:spLocks noGrp="1"/>
          </p:cNvSpPr>
          <p:nvPr>
            <p:ph idx="1"/>
          </p:nvPr>
        </p:nvSpPr>
        <p:spPr/>
        <p:txBody>
          <a:bodyPr/>
          <a:lstStyle/>
          <a:p>
            <a:r>
              <a:rPr lang="en-US" b="1" dirty="0"/>
              <a:t>Short-Term Memory (working memory)</a:t>
            </a:r>
            <a:endParaRPr lang="en-US" dirty="0"/>
          </a:p>
          <a:p>
            <a:r>
              <a:rPr lang="en-US" b="1" dirty="0"/>
              <a:t> </a:t>
            </a:r>
            <a:r>
              <a:rPr lang="en-US" dirty="0"/>
              <a:t>Short-term memory (STM) is a limited-capacity store that can maintain unrehearsed information for about 10–20 seconds. </a:t>
            </a:r>
            <a:endParaRPr lang="en-US" dirty="0" smtClean="0"/>
          </a:p>
          <a:p>
            <a:r>
              <a:rPr lang="en-US" b="1" dirty="0" smtClean="0"/>
              <a:t>Rehearsal</a:t>
            </a:r>
            <a:r>
              <a:rPr lang="en-US" b="1" dirty="0"/>
              <a:t>— </a:t>
            </a:r>
            <a:r>
              <a:rPr lang="en-US" dirty="0"/>
              <a:t>the process of repetitively verbalizing or thinking about the information. </a:t>
            </a:r>
            <a:endParaRPr lang="en-US" dirty="0" smtClean="0"/>
          </a:p>
          <a:p>
            <a:r>
              <a:rPr lang="en-US" b="1" dirty="0" smtClean="0"/>
              <a:t>Chunking__ </a:t>
            </a:r>
            <a:r>
              <a:rPr lang="en-US" dirty="0" smtClean="0"/>
              <a:t>A </a:t>
            </a:r>
            <a:r>
              <a:rPr lang="en-US" i="1" dirty="0"/>
              <a:t>chunk </a:t>
            </a:r>
            <a:r>
              <a:rPr lang="en-US" dirty="0"/>
              <a:t>is a group of familiar stimuli stored as a single unit</a:t>
            </a:r>
            <a:endParaRPr lang="en-US" dirty="0" smtClean="0"/>
          </a:p>
        </p:txBody>
      </p:sp>
    </p:spTree>
    <p:extLst>
      <p:ext uri="{BB962C8B-B14F-4D97-AF65-F5344CB8AC3E}">
        <p14:creationId xmlns:p14="http://schemas.microsoft.com/office/powerpoint/2010/main" val="203609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Storage</a:t>
            </a:r>
            <a:endParaRPr lang="en-US" dirty="0"/>
          </a:p>
        </p:txBody>
      </p:sp>
      <p:sp>
        <p:nvSpPr>
          <p:cNvPr id="3" name="Content Placeholder 2"/>
          <p:cNvSpPr>
            <a:spLocks noGrp="1"/>
          </p:cNvSpPr>
          <p:nvPr>
            <p:ph idx="1"/>
          </p:nvPr>
        </p:nvSpPr>
        <p:spPr/>
        <p:txBody>
          <a:bodyPr/>
          <a:lstStyle/>
          <a:p>
            <a:pPr marL="0" indent="0">
              <a:buNone/>
            </a:pPr>
            <a:r>
              <a:rPr lang="en-US" b="1" dirty="0"/>
              <a:t>Mnemonic Devices</a:t>
            </a:r>
            <a:endParaRPr lang="en-US" dirty="0"/>
          </a:p>
          <a:p>
            <a:r>
              <a:rPr lang="en-US" dirty="0"/>
              <a:t>Mnemonic devices refers to techniques that can help organize material for our later retrieval. </a:t>
            </a:r>
          </a:p>
          <a:p>
            <a:r>
              <a:rPr lang="en-US" b="1" dirty="0"/>
              <a:t>Rehearsal </a:t>
            </a:r>
            <a:r>
              <a:rPr lang="en-US" i="1" dirty="0"/>
              <a:t>(conscious repetition of information) </a:t>
            </a:r>
            <a:r>
              <a:rPr lang="en-US" dirty="0"/>
              <a:t>and </a:t>
            </a:r>
            <a:r>
              <a:rPr lang="en-US" b="1" dirty="0"/>
              <a:t>elaborative rehearsal</a:t>
            </a:r>
            <a:r>
              <a:rPr lang="en-US" dirty="0"/>
              <a:t> (</a:t>
            </a:r>
            <a:r>
              <a:rPr lang="en-US" i="1" dirty="0"/>
              <a:t>thinking about meaning of the information and concentrating it</a:t>
            </a:r>
            <a:r>
              <a:rPr lang="en-US" dirty="0"/>
              <a:t>) can help us to increase the capacity of short term memory.</a:t>
            </a:r>
          </a:p>
          <a:p>
            <a:endParaRPr lang="en-US" dirty="0"/>
          </a:p>
        </p:txBody>
      </p:sp>
    </p:spTree>
    <p:extLst>
      <p:ext uri="{BB962C8B-B14F-4D97-AF65-F5344CB8AC3E}">
        <p14:creationId xmlns:p14="http://schemas.microsoft.com/office/powerpoint/2010/main" val="1421377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Storage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Long-Term Memory </a:t>
            </a:r>
            <a:endParaRPr lang="en-US" dirty="0"/>
          </a:p>
          <a:p>
            <a:r>
              <a:rPr lang="en-US" dirty="0"/>
              <a:t>Long-term memory (LTM) is an unlimited capacity store that can hold information over lengthy periods of time</a:t>
            </a:r>
            <a:r>
              <a:rPr lang="en-US" dirty="0" smtClean="0"/>
              <a:t>.</a:t>
            </a:r>
          </a:p>
          <a:p>
            <a:pPr marL="0" lvl="0" indent="0">
              <a:buNone/>
            </a:pPr>
            <a:r>
              <a:rPr lang="en-US" b="1" dirty="0"/>
              <a:t>Declarative Memory</a:t>
            </a:r>
            <a:endParaRPr lang="en-US" dirty="0"/>
          </a:p>
          <a:p>
            <a:r>
              <a:rPr lang="en-US" dirty="0"/>
              <a:t>Declarative memory is memory for factual information: names, faces, dates, and facts, such as a “bike has tow wheels”.</a:t>
            </a:r>
          </a:p>
          <a:p>
            <a:pPr marL="0" lvl="0" indent="0">
              <a:buNone/>
            </a:pPr>
            <a:r>
              <a:rPr lang="en-US" b="1" dirty="0"/>
              <a:t>Procedural Memory</a:t>
            </a:r>
            <a:endParaRPr lang="en-US" dirty="0"/>
          </a:p>
          <a:p>
            <a:r>
              <a:rPr lang="en-US" dirty="0"/>
              <a:t>“Procedural memory (or non-declarative memory) refers to memory for skills and habits, such as how to ride a bike or hit a baseball</a:t>
            </a:r>
            <a:r>
              <a:rPr lang="en-US" dirty="0" smtClean="0"/>
              <a:t>.” </a:t>
            </a:r>
            <a:endParaRPr lang="en-US" dirty="0"/>
          </a:p>
        </p:txBody>
      </p:sp>
    </p:spTree>
    <p:extLst>
      <p:ext uri="{BB962C8B-B14F-4D97-AF65-F5344CB8AC3E}">
        <p14:creationId xmlns:p14="http://schemas.microsoft.com/office/powerpoint/2010/main" val="1329176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Storage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Declarative memory can be subdivided into </a:t>
            </a:r>
            <a:r>
              <a:rPr lang="en-US" i="1" dirty="0"/>
              <a:t>semantic memory</a:t>
            </a:r>
            <a:r>
              <a:rPr lang="en-US" dirty="0"/>
              <a:t> and </a:t>
            </a:r>
            <a:r>
              <a:rPr lang="en-US" i="1" dirty="0"/>
              <a:t>episodic memory</a:t>
            </a:r>
            <a:r>
              <a:rPr lang="en-US" dirty="0"/>
              <a:t>.</a:t>
            </a:r>
          </a:p>
          <a:p>
            <a:pPr marL="0" lvl="0" indent="0">
              <a:buNone/>
            </a:pPr>
            <a:r>
              <a:rPr lang="en-US" b="1" dirty="0"/>
              <a:t>Semantic Memory</a:t>
            </a:r>
            <a:endParaRPr lang="en-US" dirty="0"/>
          </a:p>
          <a:p>
            <a:r>
              <a:rPr lang="en-US" dirty="0"/>
              <a:t>“Semantic Memory is memory for the general knowledge and facts about the world, as well as memory for the rules of logic that are used to deduce other facts”.</a:t>
            </a:r>
          </a:p>
          <a:p>
            <a:pPr marL="0" lvl="0" indent="0">
              <a:buNone/>
            </a:pPr>
            <a:r>
              <a:rPr lang="en-US" b="1" dirty="0" smtClean="0"/>
              <a:t>Episodic </a:t>
            </a:r>
            <a:r>
              <a:rPr lang="en-US" b="1" dirty="0"/>
              <a:t>Memory</a:t>
            </a:r>
            <a:endParaRPr lang="en-US" dirty="0"/>
          </a:p>
          <a:p>
            <a:r>
              <a:rPr lang="en-US" dirty="0"/>
              <a:t>“Episodic memory is memory for events that occur for particular time, place, or context.”</a:t>
            </a:r>
          </a:p>
          <a:p>
            <a:pPr marL="0" indent="0">
              <a:buNone/>
            </a:pPr>
            <a:r>
              <a:rPr lang="en-US" dirty="0"/>
              <a:t>R</a:t>
            </a:r>
            <a:r>
              <a:rPr lang="en-US" dirty="0" smtClean="0"/>
              <a:t>emembering </a:t>
            </a:r>
            <a:r>
              <a:rPr lang="en-US" dirty="0"/>
              <a:t>when and how you learned that 2×2=4 would be an episodic memory, the fact itself (2×2=4) is a semantic memory.</a:t>
            </a:r>
          </a:p>
        </p:txBody>
      </p:sp>
    </p:spTree>
    <p:extLst>
      <p:ext uri="{BB962C8B-B14F-4D97-AF65-F5344CB8AC3E}">
        <p14:creationId xmlns:p14="http://schemas.microsoft.com/office/powerpoint/2010/main" val="3726571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Retrieval</a:t>
            </a:r>
            <a:endParaRPr lang="en-US" dirty="0"/>
          </a:p>
        </p:txBody>
      </p:sp>
      <p:sp>
        <p:nvSpPr>
          <p:cNvPr id="3" name="Content Placeholder 2"/>
          <p:cNvSpPr>
            <a:spLocks noGrp="1"/>
          </p:cNvSpPr>
          <p:nvPr>
            <p:ph idx="1"/>
          </p:nvPr>
        </p:nvSpPr>
        <p:spPr/>
        <p:txBody>
          <a:bodyPr/>
          <a:lstStyle/>
          <a:p>
            <a:r>
              <a:rPr lang="en-US" dirty="0" smtClean="0"/>
              <a:t>Getting </a:t>
            </a:r>
            <a:r>
              <a:rPr lang="en-US" dirty="0"/>
              <a:t>Information Out of </a:t>
            </a:r>
            <a:r>
              <a:rPr lang="en-US" dirty="0" smtClean="0"/>
              <a:t>Memory</a:t>
            </a:r>
          </a:p>
          <a:p>
            <a:r>
              <a:rPr lang="en-US" dirty="0" smtClean="0"/>
              <a:t>Using </a:t>
            </a:r>
            <a:r>
              <a:rPr lang="en-US" dirty="0"/>
              <a:t>Cues to Aid Retrieval </a:t>
            </a:r>
          </a:p>
          <a:p>
            <a:pPr algn="just"/>
            <a:r>
              <a:rPr lang="en-US" dirty="0"/>
              <a:t>The </a:t>
            </a:r>
            <a:r>
              <a:rPr lang="en-US" b="1" i="1" dirty="0"/>
              <a:t>tip-of-the-tongue phenomenon</a:t>
            </a:r>
            <a:r>
              <a:rPr lang="en-US" b="1" dirty="0"/>
              <a:t>—</a:t>
            </a:r>
            <a:r>
              <a:rPr lang="en-US" dirty="0"/>
              <a:t>the temporary inability to remember something you know, accompanied by a feeling that it’s just out of reach.</a:t>
            </a:r>
          </a:p>
        </p:txBody>
      </p:sp>
    </p:spTree>
    <p:extLst>
      <p:ext uri="{BB962C8B-B14F-4D97-AF65-F5344CB8AC3E}">
        <p14:creationId xmlns:p14="http://schemas.microsoft.com/office/powerpoint/2010/main" val="3178615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Forgetting</a:t>
            </a:r>
            <a:endParaRPr lang="en-US" dirty="0"/>
          </a:p>
        </p:txBody>
      </p:sp>
      <p:sp>
        <p:nvSpPr>
          <p:cNvPr id="3" name="Content Placeholder 2"/>
          <p:cNvSpPr>
            <a:spLocks noGrp="1"/>
          </p:cNvSpPr>
          <p:nvPr>
            <p:ph idx="1"/>
          </p:nvPr>
        </p:nvSpPr>
        <p:spPr/>
        <p:txBody>
          <a:bodyPr/>
          <a:lstStyle/>
          <a:p>
            <a:r>
              <a:rPr lang="en-US" dirty="0"/>
              <a:t>The process of losing the information from </a:t>
            </a:r>
            <a:r>
              <a:rPr lang="en-US" dirty="0" smtClean="0"/>
              <a:t>memory</a:t>
            </a:r>
            <a:endParaRPr lang="en-US" dirty="0"/>
          </a:p>
          <a:p>
            <a:r>
              <a:rPr lang="en-US" dirty="0"/>
              <a:t>How Quickly We Forget: </a:t>
            </a:r>
            <a:r>
              <a:rPr lang="en-US" dirty="0" err="1"/>
              <a:t>Ebbinghaus’s</a:t>
            </a:r>
            <a:r>
              <a:rPr lang="en-US" dirty="0"/>
              <a:t> Forgetting Curve </a:t>
            </a:r>
            <a:endParaRPr lang="en-US" dirty="0" smtClean="0"/>
          </a:p>
          <a:p>
            <a:pPr marL="0" indent="0">
              <a:buNone/>
            </a:pPr>
            <a:r>
              <a:rPr lang="en-US" b="1" dirty="0"/>
              <a:t>Why We Forget</a:t>
            </a:r>
            <a:endParaRPr lang="en-US" dirty="0"/>
          </a:p>
          <a:p>
            <a:pPr marL="0" lvl="0" indent="0">
              <a:buNone/>
            </a:pPr>
            <a:r>
              <a:rPr lang="en-US" b="1" dirty="0" smtClean="0"/>
              <a:t>1. Ineffective </a:t>
            </a:r>
            <a:r>
              <a:rPr lang="en-US" b="1" dirty="0"/>
              <a:t>Encoding:</a:t>
            </a:r>
            <a:endParaRPr lang="en-US" dirty="0"/>
          </a:p>
          <a:p>
            <a:r>
              <a:rPr lang="en-US" dirty="0"/>
              <a:t>you can’t really forget something you never learned, this phenomenon is sometimes called </a:t>
            </a:r>
            <a:r>
              <a:rPr lang="en-US" i="1" dirty="0"/>
              <a:t>pseudo forgetting</a:t>
            </a:r>
            <a:endParaRPr lang="en-US" dirty="0"/>
          </a:p>
        </p:txBody>
      </p:sp>
    </p:spTree>
    <p:extLst>
      <p:ext uri="{BB962C8B-B14F-4D97-AF65-F5344CB8AC3E}">
        <p14:creationId xmlns:p14="http://schemas.microsoft.com/office/powerpoint/2010/main" val="2119678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Forgetting</a:t>
            </a:r>
            <a:endParaRPr lang="en-US" dirty="0"/>
          </a:p>
        </p:txBody>
      </p:sp>
      <p:sp>
        <p:nvSpPr>
          <p:cNvPr id="3" name="Content Placeholder 2"/>
          <p:cNvSpPr>
            <a:spLocks noGrp="1"/>
          </p:cNvSpPr>
          <p:nvPr>
            <p:ph idx="1"/>
          </p:nvPr>
        </p:nvSpPr>
        <p:spPr/>
        <p:txBody>
          <a:bodyPr>
            <a:normAutofit fontScale="85000" lnSpcReduction="20000"/>
          </a:bodyPr>
          <a:lstStyle/>
          <a:p>
            <a:pPr marL="0" lvl="0" indent="0">
              <a:buNone/>
            </a:pPr>
            <a:r>
              <a:rPr lang="en-US" b="1" dirty="0" smtClean="0"/>
              <a:t>2. Decay </a:t>
            </a:r>
            <a:endParaRPr lang="en-US" dirty="0"/>
          </a:p>
          <a:p>
            <a:r>
              <a:rPr lang="en-US" dirty="0"/>
              <a:t>Decay theory proposes that forgetting occurs because memory traces fade with time. </a:t>
            </a:r>
            <a:endParaRPr lang="en-US" dirty="0" smtClean="0"/>
          </a:p>
          <a:p>
            <a:pPr marL="0" lvl="0" indent="0">
              <a:buNone/>
            </a:pPr>
            <a:r>
              <a:rPr lang="en-US" b="1" dirty="0" smtClean="0"/>
              <a:t>3. Interference</a:t>
            </a:r>
            <a:endParaRPr lang="en-US" dirty="0"/>
          </a:p>
          <a:p>
            <a:r>
              <a:rPr lang="en-US" b="1" dirty="0"/>
              <a:t> </a:t>
            </a:r>
            <a:r>
              <a:rPr lang="en-US" i="1" dirty="0"/>
              <a:t>Interference theory </a:t>
            </a:r>
            <a:r>
              <a:rPr lang="en-US" dirty="0"/>
              <a:t>proposes that people forget information because of competition from other material. </a:t>
            </a:r>
            <a:endParaRPr lang="en-US" dirty="0" smtClean="0"/>
          </a:p>
          <a:p>
            <a:r>
              <a:rPr lang="en-US" b="1" dirty="0"/>
              <a:t>Retroactive interference </a:t>
            </a:r>
            <a:r>
              <a:rPr lang="en-US" dirty="0"/>
              <a:t>occurs when new information impairs the retention of previously learned information. </a:t>
            </a:r>
          </a:p>
          <a:p>
            <a:r>
              <a:rPr lang="en-US" b="1" dirty="0"/>
              <a:t>P</a:t>
            </a:r>
            <a:r>
              <a:rPr lang="en-US" b="1" dirty="0" smtClean="0"/>
              <a:t>roactive </a:t>
            </a:r>
            <a:r>
              <a:rPr lang="en-US" b="1" dirty="0"/>
              <a:t>interference </a:t>
            </a:r>
            <a:r>
              <a:rPr lang="en-US" dirty="0"/>
              <a:t>occurs when previously learned information interferes with the retention of new information. </a:t>
            </a:r>
          </a:p>
          <a:p>
            <a:endParaRPr lang="en-US" dirty="0"/>
          </a:p>
        </p:txBody>
      </p:sp>
    </p:spTree>
    <p:extLst>
      <p:ext uri="{BB962C8B-B14F-4D97-AF65-F5344CB8AC3E}">
        <p14:creationId xmlns:p14="http://schemas.microsoft.com/office/powerpoint/2010/main" val="1707929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Memory</a:t>
            </a:r>
            <a:endParaRPr lang="en-US" b="1" dirty="0"/>
          </a:p>
        </p:txBody>
      </p:sp>
      <p:sp>
        <p:nvSpPr>
          <p:cNvPr id="3" name="Content Placeholder 2"/>
          <p:cNvSpPr>
            <a:spLocks noGrp="1"/>
          </p:cNvSpPr>
          <p:nvPr>
            <p:ph idx="1"/>
          </p:nvPr>
        </p:nvSpPr>
        <p:spPr/>
        <p:txBody>
          <a:bodyPr>
            <a:normAutofit/>
          </a:bodyPr>
          <a:lstStyle/>
          <a:p>
            <a:r>
              <a:rPr lang="en-US" b="1" dirty="0" smtClean="0"/>
              <a:t>Karen Huffman</a:t>
            </a:r>
            <a:endParaRPr lang="en-US" b="1" dirty="0"/>
          </a:p>
          <a:p>
            <a:r>
              <a:rPr lang="en-US" dirty="0" smtClean="0"/>
              <a:t>Internal </a:t>
            </a:r>
            <a:r>
              <a:rPr lang="en-US" dirty="0"/>
              <a:t>record or representation of some prior event or </a:t>
            </a:r>
            <a:r>
              <a:rPr lang="en-US" dirty="0" smtClean="0"/>
              <a:t>experience</a:t>
            </a:r>
          </a:p>
          <a:p>
            <a:r>
              <a:rPr lang="en-US" b="1" dirty="0"/>
              <a:t>R.S. Feldman </a:t>
            </a:r>
            <a:endParaRPr lang="en-US" b="1" dirty="0" smtClean="0"/>
          </a:p>
          <a:p>
            <a:r>
              <a:rPr lang="en-US" dirty="0" smtClean="0"/>
              <a:t>Memory </a:t>
            </a:r>
            <a:r>
              <a:rPr lang="en-US" dirty="0"/>
              <a:t>is the ability to retain information over time through three processes: encoding (getting into memory), storing (maintaining in memory) and retrieving (back out of memory</a:t>
            </a:r>
            <a:r>
              <a:rPr lang="en-US" dirty="0" smtClean="0"/>
              <a:t>).</a:t>
            </a:r>
            <a:endParaRPr lang="en-US" dirty="0"/>
          </a:p>
          <a:p>
            <a:endParaRPr lang="en-US" dirty="0"/>
          </a:p>
        </p:txBody>
      </p:sp>
    </p:spTree>
    <p:extLst>
      <p:ext uri="{BB962C8B-B14F-4D97-AF65-F5344CB8AC3E}">
        <p14:creationId xmlns:p14="http://schemas.microsoft.com/office/powerpoint/2010/main" val="2503178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Forgetting</a:t>
            </a:r>
            <a:endParaRPr lang="en-US" dirty="0"/>
          </a:p>
        </p:txBody>
      </p:sp>
      <p:sp>
        <p:nvSpPr>
          <p:cNvPr id="3" name="Content Placeholder 2"/>
          <p:cNvSpPr>
            <a:spLocks noGrp="1"/>
          </p:cNvSpPr>
          <p:nvPr>
            <p:ph idx="1"/>
          </p:nvPr>
        </p:nvSpPr>
        <p:spPr/>
        <p:txBody>
          <a:bodyPr/>
          <a:lstStyle/>
          <a:p>
            <a:pPr marL="0" lvl="0" indent="0">
              <a:buNone/>
            </a:pPr>
            <a:r>
              <a:rPr lang="en-US" b="1" dirty="0" smtClean="0"/>
              <a:t>4. Retrieval Failure</a:t>
            </a:r>
          </a:p>
          <a:p>
            <a:pPr lvl="0"/>
            <a:r>
              <a:rPr lang="en-US" dirty="0"/>
              <a:t>encoding specificity principle, the value of a retrieval cue depends on how well it corresponds to the memory </a:t>
            </a:r>
            <a:r>
              <a:rPr lang="en-US" dirty="0" smtClean="0"/>
              <a:t>code.</a:t>
            </a:r>
          </a:p>
          <a:p>
            <a:pPr lvl="0"/>
            <a:r>
              <a:rPr lang="en-US" b="1" dirty="0"/>
              <a:t>Transfer-appropriate processing </a:t>
            </a:r>
            <a:r>
              <a:rPr lang="en-US" dirty="0"/>
              <a:t>occurs when the initial processing of information is similar to the type of processing required by the subsequent measure of retention.</a:t>
            </a:r>
          </a:p>
        </p:txBody>
      </p:sp>
    </p:spTree>
    <p:extLst>
      <p:ext uri="{BB962C8B-B14F-4D97-AF65-F5344CB8AC3E}">
        <p14:creationId xmlns:p14="http://schemas.microsoft.com/office/powerpoint/2010/main" val="4137234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Forgetting</a:t>
            </a:r>
            <a:endParaRPr lang="en-US" dirty="0"/>
          </a:p>
        </p:txBody>
      </p:sp>
      <p:sp>
        <p:nvSpPr>
          <p:cNvPr id="3" name="Content Placeholder 2"/>
          <p:cNvSpPr>
            <a:spLocks noGrp="1"/>
          </p:cNvSpPr>
          <p:nvPr>
            <p:ph idx="1"/>
          </p:nvPr>
        </p:nvSpPr>
        <p:spPr/>
        <p:txBody>
          <a:bodyPr/>
          <a:lstStyle/>
          <a:p>
            <a:pPr marL="0" lvl="0" indent="0">
              <a:buNone/>
            </a:pPr>
            <a:r>
              <a:rPr lang="en-US" b="1" dirty="0" smtClean="0"/>
              <a:t>5.  </a:t>
            </a:r>
            <a:r>
              <a:rPr lang="en-US" b="1" dirty="0"/>
              <a:t>Motivated Forgetting </a:t>
            </a:r>
            <a:endParaRPr lang="en-US" b="1" dirty="0" smtClean="0"/>
          </a:p>
          <a:p>
            <a:r>
              <a:rPr lang="en-US" dirty="0"/>
              <a:t>repression refers to keeping distressing thoughts in unconscious</a:t>
            </a:r>
            <a:r>
              <a:rPr lang="en-US" dirty="0" smtClean="0"/>
              <a:t>.</a:t>
            </a:r>
          </a:p>
          <a:p>
            <a:r>
              <a:rPr lang="en-US" dirty="0" smtClean="0"/>
              <a:t>The </a:t>
            </a:r>
            <a:r>
              <a:rPr lang="en-US" dirty="0"/>
              <a:t>tendency to forget things one doesn’t want to think about is called motivated forgetting,</a:t>
            </a:r>
            <a:r>
              <a:rPr lang="en-US" dirty="0" smtClean="0"/>
              <a:t> </a:t>
            </a:r>
            <a:endParaRPr lang="en-US" dirty="0"/>
          </a:p>
          <a:p>
            <a:pPr lvl="0"/>
            <a:endParaRPr lang="en-US" dirty="0"/>
          </a:p>
        </p:txBody>
      </p:sp>
    </p:spTree>
    <p:extLst>
      <p:ext uri="{BB962C8B-B14F-4D97-AF65-F5344CB8AC3E}">
        <p14:creationId xmlns:p14="http://schemas.microsoft.com/office/powerpoint/2010/main" val="1988772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a:t>
            </a:r>
            <a:endParaRPr lang="en-US" dirty="0"/>
          </a:p>
        </p:txBody>
      </p:sp>
      <p:pic>
        <p:nvPicPr>
          <p:cNvPr id="4" name="Picture 3"/>
          <p:cNvPicPr>
            <a:picLocks noChangeAspect="1"/>
          </p:cNvPicPr>
          <p:nvPr/>
        </p:nvPicPr>
        <p:blipFill>
          <a:blip r:embed="rId2"/>
          <a:stretch>
            <a:fillRect/>
          </a:stretch>
        </p:blipFill>
        <p:spPr>
          <a:xfrm>
            <a:off x="5443992" y="508884"/>
            <a:ext cx="803082" cy="473248"/>
          </a:xfrm>
          <a:prstGeom prst="rect">
            <a:avLst/>
          </a:prstGeom>
        </p:spPr>
      </p:pic>
      <p:pic>
        <p:nvPicPr>
          <p:cNvPr id="1032" name="Picture 8" descr="3D Beige Question Mark. Symbol Of Inquiry And Curiosity In Minimalist  Design Isolated On Transparent Background 68285074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783" y="2285999"/>
            <a:ext cx="6667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658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Wooden Block 'Thank You' Message on Beige Background · Free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571500"/>
            <a:ext cx="10896600" cy="569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573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Process of Memory</a:t>
            </a:r>
            <a:endParaRPr lang="en-US" b="1" dirty="0"/>
          </a:p>
        </p:txBody>
      </p:sp>
      <p:sp>
        <p:nvSpPr>
          <p:cNvPr id="3" name="Content Placeholder 2"/>
          <p:cNvSpPr>
            <a:spLocks noGrp="1"/>
          </p:cNvSpPr>
          <p:nvPr>
            <p:ph idx="1"/>
          </p:nvPr>
        </p:nvSpPr>
        <p:spPr/>
        <p:txBody>
          <a:bodyPr/>
          <a:lstStyle/>
          <a:p>
            <a:r>
              <a:rPr lang="en-US" b="1" dirty="0"/>
              <a:t>Encoding</a:t>
            </a:r>
            <a:r>
              <a:rPr lang="en-US" dirty="0"/>
              <a:t> involves forming a memory code. </a:t>
            </a:r>
            <a:endParaRPr lang="en-US" dirty="0" smtClean="0"/>
          </a:p>
          <a:p>
            <a:pPr lvl="1"/>
            <a:r>
              <a:rPr lang="en-US" dirty="0" smtClean="0"/>
              <a:t>For </a:t>
            </a:r>
            <a:r>
              <a:rPr lang="en-US" dirty="0"/>
              <a:t>example, when you form a memory code for a word, you might emphasize how it looks, how it sounds, or what it </a:t>
            </a:r>
            <a:r>
              <a:rPr lang="en-US" dirty="0" smtClean="0"/>
              <a:t>means.</a:t>
            </a:r>
          </a:p>
          <a:p>
            <a:r>
              <a:rPr lang="en-US" b="1" dirty="0"/>
              <a:t>Storage</a:t>
            </a:r>
            <a:r>
              <a:rPr lang="en-US" dirty="0"/>
              <a:t> involves maintaining encoded information in memory over time</a:t>
            </a:r>
            <a:r>
              <a:rPr lang="en-US" dirty="0" smtClean="0"/>
              <a:t>.</a:t>
            </a:r>
          </a:p>
          <a:p>
            <a:r>
              <a:rPr lang="en-US" b="1" dirty="0"/>
              <a:t>Retrieval</a:t>
            </a:r>
            <a:r>
              <a:rPr lang="en-US" dirty="0"/>
              <a:t> involves recovering information from memory stores.</a:t>
            </a:r>
          </a:p>
        </p:txBody>
      </p:sp>
    </p:spTree>
    <p:extLst>
      <p:ext uri="{BB962C8B-B14F-4D97-AF65-F5344CB8AC3E}">
        <p14:creationId xmlns:p14="http://schemas.microsoft.com/office/powerpoint/2010/main" val="1626738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Encoding</a:t>
            </a:r>
            <a:endParaRPr lang="en-US" dirty="0"/>
          </a:p>
        </p:txBody>
      </p:sp>
      <p:sp>
        <p:nvSpPr>
          <p:cNvPr id="3" name="Content Placeholder 2"/>
          <p:cNvSpPr>
            <a:spLocks noGrp="1"/>
          </p:cNvSpPr>
          <p:nvPr>
            <p:ph idx="1"/>
          </p:nvPr>
        </p:nvSpPr>
        <p:spPr/>
        <p:txBody>
          <a:bodyPr>
            <a:normAutofit fontScale="85000" lnSpcReduction="20000"/>
          </a:bodyPr>
          <a:lstStyle/>
          <a:p>
            <a:pPr marL="457200" lvl="0" indent="-457200">
              <a:buAutoNum type="arabicPeriod"/>
            </a:pPr>
            <a:r>
              <a:rPr lang="en-US" b="1" dirty="0" smtClean="0"/>
              <a:t>Automotive processing</a:t>
            </a:r>
            <a:endParaRPr lang="en-US" b="1" dirty="0"/>
          </a:p>
          <a:p>
            <a:pPr lvl="0"/>
            <a:r>
              <a:rPr lang="en-US" dirty="0"/>
              <a:t>an enormous amount of multitasking goes on without your conscious </a:t>
            </a:r>
            <a:r>
              <a:rPr lang="en-US" dirty="0" smtClean="0"/>
              <a:t>attention</a:t>
            </a:r>
          </a:p>
          <a:p>
            <a:pPr marL="0" lvl="0" indent="0">
              <a:buNone/>
            </a:pPr>
            <a:r>
              <a:rPr lang="en-US" b="1" dirty="0"/>
              <a:t>Space</a:t>
            </a:r>
            <a:endParaRPr lang="en-US" dirty="0"/>
          </a:p>
          <a:p>
            <a:r>
              <a:rPr lang="en-US" dirty="0"/>
              <a:t>While studying, you often encode the place on a page where certain material appears; later, when struggling to recall that information, you may visualize its location.</a:t>
            </a:r>
          </a:p>
          <a:p>
            <a:pPr marL="0" lvl="0" indent="0">
              <a:buNone/>
            </a:pPr>
            <a:r>
              <a:rPr lang="en-US" b="1" dirty="0"/>
              <a:t>Time</a:t>
            </a:r>
            <a:endParaRPr lang="en-US" dirty="0"/>
          </a:p>
          <a:p>
            <a:r>
              <a:rPr lang="en-US" dirty="0"/>
              <a:t>While going about your day, you unintentionally note the sequence of the day’s events. Later, when you realize you realize you’ve left your coat somewhere, you can recreate that sequence and retrace your steps.</a:t>
            </a:r>
          </a:p>
          <a:p>
            <a:pPr lvl="0"/>
            <a:endParaRPr lang="en-US" b="1" dirty="0" smtClean="0"/>
          </a:p>
          <a:p>
            <a:pPr lvl="0"/>
            <a:endParaRPr lang="en-US" dirty="0"/>
          </a:p>
        </p:txBody>
      </p:sp>
    </p:spTree>
    <p:extLst>
      <p:ext uri="{BB962C8B-B14F-4D97-AF65-F5344CB8AC3E}">
        <p14:creationId xmlns:p14="http://schemas.microsoft.com/office/powerpoint/2010/main" val="3889117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Encoding</a:t>
            </a:r>
            <a:endParaRPr lang="en-US" dirty="0"/>
          </a:p>
        </p:txBody>
      </p:sp>
      <p:sp>
        <p:nvSpPr>
          <p:cNvPr id="3" name="Content Placeholder 2"/>
          <p:cNvSpPr>
            <a:spLocks noGrp="1"/>
          </p:cNvSpPr>
          <p:nvPr>
            <p:ph idx="1"/>
          </p:nvPr>
        </p:nvSpPr>
        <p:spPr/>
        <p:txBody>
          <a:bodyPr>
            <a:normAutofit/>
          </a:bodyPr>
          <a:lstStyle/>
          <a:p>
            <a:pPr marL="0" lvl="0" indent="0">
              <a:buNone/>
            </a:pPr>
            <a:r>
              <a:rPr lang="en-US" b="1" dirty="0"/>
              <a:t>Frequency</a:t>
            </a:r>
            <a:endParaRPr lang="en-US" dirty="0"/>
          </a:p>
          <a:p>
            <a:r>
              <a:rPr lang="en-US" dirty="0"/>
              <a:t>You effortlessly keep track of how many times things happen, thus enabling you to </a:t>
            </a:r>
            <a:r>
              <a:rPr lang="en-US" dirty="0" smtClean="0"/>
              <a:t>realize</a:t>
            </a:r>
          </a:p>
          <a:p>
            <a:r>
              <a:rPr lang="en-US" dirty="0" smtClean="0"/>
              <a:t> </a:t>
            </a:r>
            <a:r>
              <a:rPr lang="en-US" i="1" dirty="0"/>
              <a:t>“ this is the third time I’ve run into her today</a:t>
            </a:r>
            <a:r>
              <a:rPr lang="en-US" i="1" dirty="0" smtClean="0"/>
              <a:t>.”</a:t>
            </a:r>
            <a:endParaRPr lang="en-US" dirty="0"/>
          </a:p>
          <a:p>
            <a:pPr marL="0" indent="0">
              <a:buNone/>
            </a:pPr>
            <a:r>
              <a:rPr lang="en-US" b="1" dirty="0" smtClean="0"/>
              <a:t>Well-learned </a:t>
            </a:r>
            <a:r>
              <a:rPr lang="en-US" b="1" dirty="0"/>
              <a:t>Information</a:t>
            </a:r>
            <a:endParaRPr lang="en-US" dirty="0"/>
          </a:p>
          <a:p>
            <a:r>
              <a:rPr lang="en-US" dirty="0" smtClean="0"/>
              <a:t>when </a:t>
            </a:r>
            <a:r>
              <a:rPr lang="en-US" dirty="0"/>
              <a:t>you see words in your native language, perhaps on the side of the delivery truck, you cannot help but register their meanings. </a:t>
            </a:r>
          </a:p>
        </p:txBody>
      </p:sp>
    </p:spTree>
    <p:extLst>
      <p:ext uri="{BB962C8B-B14F-4D97-AF65-F5344CB8AC3E}">
        <p14:creationId xmlns:p14="http://schemas.microsoft.com/office/powerpoint/2010/main" val="2023796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Encoding</a:t>
            </a:r>
            <a:endParaRPr lang="en-US" b="1" dirty="0"/>
          </a:p>
        </p:txBody>
      </p:sp>
      <p:sp>
        <p:nvSpPr>
          <p:cNvPr id="3" name="Content Placeholder 2"/>
          <p:cNvSpPr>
            <a:spLocks noGrp="1"/>
          </p:cNvSpPr>
          <p:nvPr>
            <p:ph idx="1"/>
          </p:nvPr>
        </p:nvSpPr>
        <p:spPr/>
        <p:txBody>
          <a:bodyPr>
            <a:normAutofit fontScale="85000" lnSpcReduction="20000"/>
          </a:bodyPr>
          <a:lstStyle/>
          <a:p>
            <a:pPr marL="457200" indent="-457200">
              <a:buFont typeface="+mj-lt"/>
              <a:buAutoNum type="arabicPeriod"/>
            </a:pPr>
            <a:r>
              <a:rPr lang="en-US" b="1" dirty="0" smtClean="0"/>
              <a:t> </a:t>
            </a:r>
          </a:p>
          <a:p>
            <a:pPr marL="457200" indent="-457200">
              <a:buFont typeface="+mj-lt"/>
              <a:buAutoNum type="arabicPeriod"/>
            </a:pPr>
            <a:r>
              <a:rPr lang="en-US" b="1" dirty="0"/>
              <a:t>Effortful </a:t>
            </a:r>
            <a:r>
              <a:rPr lang="en-US" b="1" dirty="0" smtClean="0"/>
              <a:t>Processing</a:t>
            </a:r>
            <a:endParaRPr lang="en-US" dirty="0"/>
          </a:p>
          <a:p>
            <a:r>
              <a:rPr lang="en-US" dirty="0" smtClean="0"/>
              <a:t>encoding </a:t>
            </a:r>
            <a:r>
              <a:rPr lang="en-US" dirty="0"/>
              <a:t>that requires attention and conscious effort. </a:t>
            </a:r>
            <a:r>
              <a:rPr lang="en-US" dirty="0" smtClean="0"/>
              <a:t>Effortful </a:t>
            </a:r>
            <a:r>
              <a:rPr lang="en-US" dirty="0"/>
              <a:t>processing often produces durable and accessible memories</a:t>
            </a:r>
            <a:r>
              <a:rPr lang="en-US" dirty="0" smtClean="0"/>
              <a:t>.</a:t>
            </a:r>
          </a:p>
          <a:p>
            <a:r>
              <a:rPr lang="en-US" dirty="0"/>
              <a:t>German philosopher Herman Ebbinghaus </a:t>
            </a:r>
            <a:endParaRPr lang="en-US" dirty="0" smtClean="0"/>
          </a:p>
          <a:p>
            <a:r>
              <a:rPr lang="en-US" i="1" dirty="0"/>
              <a:t>JIH, BAZ, FUB, YOX, SUJ, XIR, DAX, LEQ, VUM, PID, KEL, WAV, TUV, </a:t>
            </a:r>
            <a:r>
              <a:rPr lang="en-US" i="1" dirty="0" smtClean="0"/>
              <a:t>ZOF</a:t>
            </a:r>
          </a:p>
          <a:p>
            <a:pPr marL="0" indent="0">
              <a:buNone/>
            </a:pPr>
            <a:r>
              <a:rPr lang="en-US" b="1" dirty="0"/>
              <a:t>The Spacing Effect:</a:t>
            </a:r>
            <a:endParaRPr lang="en-US" dirty="0"/>
          </a:p>
          <a:p>
            <a:r>
              <a:rPr lang="en-US" dirty="0"/>
              <a:t>the tendency for distributed study or practice to yield better long-term retention than is achieved through massed study or practice.</a:t>
            </a:r>
          </a:p>
          <a:p>
            <a:endParaRPr lang="en-US" dirty="0" smtClean="0"/>
          </a:p>
          <a:p>
            <a:endParaRPr lang="en-US" dirty="0" smtClean="0"/>
          </a:p>
          <a:p>
            <a:endParaRPr lang="en-US" dirty="0"/>
          </a:p>
        </p:txBody>
      </p:sp>
    </p:spTree>
    <p:extLst>
      <p:ext uri="{BB962C8B-B14F-4D97-AF65-F5344CB8AC3E}">
        <p14:creationId xmlns:p14="http://schemas.microsoft.com/office/powerpoint/2010/main" val="3851944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Encoding</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The </a:t>
            </a:r>
            <a:r>
              <a:rPr lang="en-US" b="1" dirty="0"/>
              <a:t>Testing Effect</a:t>
            </a:r>
            <a:endParaRPr lang="en-US" dirty="0"/>
          </a:p>
          <a:p>
            <a:pPr algn="just"/>
            <a:r>
              <a:rPr lang="en-US" dirty="0"/>
              <a:t>Repeated quizzes of previously studied material also, helps, a phenomenon called the testing effect, adding, testing is a powerful mean of improving learning, not just assessing </a:t>
            </a:r>
            <a:r>
              <a:rPr lang="en-US" dirty="0" smtClean="0"/>
              <a:t>it</a:t>
            </a:r>
          </a:p>
          <a:p>
            <a:pPr marL="0" indent="0">
              <a:buNone/>
            </a:pPr>
            <a:r>
              <a:rPr lang="en-US" b="1" dirty="0"/>
              <a:t>The serial position effect</a:t>
            </a:r>
            <a:endParaRPr lang="en-US" dirty="0"/>
          </a:p>
          <a:p>
            <a:r>
              <a:rPr lang="en-US" dirty="0"/>
              <a:t>our tendency to recall best the last and first items in a list</a:t>
            </a:r>
          </a:p>
          <a:p>
            <a:pPr algn="just"/>
            <a:endParaRPr lang="en-US" dirty="0"/>
          </a:p>
        </p:txBody>
      </p:sp>
    </p:spTree>
    <p:extLst>
      <p:ext uri="{BB962C8B-B14F-4D97-AF65-F5344CB8AC3E}">
        <p14:creationId xmlns:p14="http://schemas.microsoft.com/office/powerpoint/2010/main" val="2035759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Encoding</a:t>
            </a:r>
            <a:endParaRPr lang="en-US" dirty="0"/>
          </a:p>
        </p:txBody>
      </p:sp>
      <p:sp>
        <p:nvSpPr>
          <p:cNvPr id="3" name="Content Placeholder 2"/>
          <p:cNvSpPr>
            <a:spLocks noGrp="1"/>
          </p:cNvSpPr>
          <p:nvPr>
            <p:ph idx="1"/>
          </p:nvPr>
        </p:nvSpPr>
        <p:spPr/>
        <p:txBody>
          <a:bodyPr>
            <a:normAutofit/>
          </a:bodyPr>
          <a:lstStyle/>
          <a:p>
            <a:pPr marL="0" lvl="0" indent="0">
              <a:buNone/>
            </a:pPr>
            <a:r>
              <a:rPr lang="en-US" b="1" dirty="0" smtClean="0"/>
              <a:t>Levels of Processing</a:t>
            </a:r>
          </a:p>
          <a:p>
            <a:pPr marL="0" lvl="0" indent="0">
              <a:buNone/>
            </a:pPr>
            <a:r>
              <a:rPr lang="en-US" b="1" dirty="0" smtClean="0"/>
              <a:t>Structural </a:t>
            </a:r>
            <a:r>
              <a:rPr lang="en-US" b="1" dirty="0"/>
              <a:t>encoding:</a:t>
            </a:r>
            <a:endParaRPr lang="en-US" dirty="0"/>
          </a:p>
          <a:p>
            <a:r>
              <a:rPr lang="en-US" dirty="0"/>
              <a:t> is relatively shallow processing that emphasizes the physical structure of the stimulus</a:t>
            </a:r>
            <a:r>
              <a:rPr lang="en-US" dirty="0" smtClean="0"/>
              <a:t>.</a:t>
            </a:r>
          </a:p>
          <a:p>
            <a:r>
              <a:rPr lang="en-US" dirty="0" smtClean="0"/>
              <a:t> </a:t>
            </a:r>
            <a:r>
              <a:rPr lang="en-US" dirty="0"/>
              <a:t>For example, if words are flashed on a screen, structural encoding registers such things as how they were printed (capital, lowercase, and so on) or the length of the words (how many letters). </a:t>
            </a:r>
            <a:endParaRPr lang="en-US" dirty="0" smtClean="0"/>
          </a:p>
        </p:txBody>
      </p:sp>
    </p:spTree>
    <p:extLst>
      <p:ext uri="{BB962C8B-B14F-4D97-AF65-F5344CB8AC3E}">
        <p14:creationId xmlns:p14="http://schemas.microsoft.com/office/powerpoint/2010/main" val="397084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Encoding</a:t>
            </a:r>
            <a:endParaRPr lang="en-US" dirty="0"/>
          </a:p>
        </p:txBody>
      </p:sp>
      <p:sp>
        <p:nvSpPr>
          <p:cNvPr id="3" name="Content Placeholder 2"/>
          <p:cNvSpPr>
            <a:spLocks noGrp="1"/>
          </p:cNvSpPr>
          <p:nvPr>
            <p:ph idx="1"/>
          </p:nvPr>
        </p:nvSpPr>
        <p:spPr/>
        <p:txBody>
          <a:bodyPr/>
          <a:lstStyle/>
          <a:p>
            <a:pPr marL="0" indent="0">
              <a:buNone/>
            </a:pPr>
            <a:r>
              <a:rPr lang="en-US" b="1" dirty="0"/>
              <a:t>Acoustic encoding:</a:t>
            </a:r>
            <a:endParaRPr lang="en-US" dirty="0"/>
          </a:p>
          <a:p>
            <a:r>
              <a:rPr lang="en-US" dirty="0"/>
              <a:t> Which emphasizes what a word sounds like. Phonemic encoding involves naming or saying the words. </a:t>
            </a:r>
          </a:p>
          <a:p>
            <a:pPr marL="0" indent="0">
              <a:buNone/>
            </a:pPr>
            <a:r>
              <a:rPr lang="en-US" b="1" dirty="0"/>
              <a:t>Semantic encoding:</a:t>
            </a:r>
            <a:endParaRPr lang="en-US" dirty="0"/>
          </a:p>
          <a:p>
            <a:r>
              <a:rPr lang="en-US" dirty="0"/>
              <a:t> emphasizes the meaning of verbal input; it involves thinking about the objects and actions the words represent.</a:t>
            </a:r>
          </a:p>
        </p:txBody>
      </p:sp>
    </p:spTree>
    <p:extLst>
      <p:ext uri="{BB962C8B-B14F-4D97-AF65-F5344CB8AC3E}">
        <p14:creationId xmlns:p14="http://schemas.microsoft.com/office/powerpoint/2010/main" val="21528535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236</TotalTime>
  <Words>1076</Words>
  <Application>Microsoft Office PowerPoint</Application>
  <PresentationFormat>Widescreen</PresentationFormat>
  <Paragraphs>114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Garamond</vt:lpstr>
      <vt:lpstr>Times New Roman</vt:lpstr>
      <vt:lpstr>Organic</vt:lpstr>
      <vt:lpstr>Introduction to Psychology</vt:lpstr>
      <vt:lpstr>Memory</vt:lpstr>
      <vt:lpstr>Process of Memory</vt:lpstr>
      <vt:lpstr>Encoding</vt:lpstr>
      <vt:lpstr>Encoding</vt:lpstr>
      <vt:lpstr>Encoding</vt:lpstr>
      <vt:lpstr>Encoding</vt:lpstr>
      <vt:lpstr>Encoding</vt:lpstr>
      <vt:lpstr>Encoding</vt:lpstr>
      <vt:lpstr>Encoding</vt:lpstr>
      <vt:lpstr>Storage</vt:lpstr>
      <vt:lpstr>PowerPoint Presentation</vt:lpstr>
      <vt:lpstr>Storage</vt:lpstr>
      <vt:lpstr>Storage</vt:lpstr>
      <vt:lpstr>Storage</vt:lpstr>
      <vt:lpstr>Storage</vt:lpstr>
      <vt:lpstr>Retrieval</vt:lpstr>
      <vt:lpstr>Forgetting</vt:lpstr>
      <vt:lpstr>Forgetting</vt:lpstr>
      <vt:lpstr>Forgetting</vt:lpstr>
      <vt:lpstr>Forgetting</vt:lpstr>
      <vt:lpstr>Any Question?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ANATOMY</dc:title>
  <dc:creator>Moorche</dc:creator>
  <cp:lastModifiedBy>hp</cp:lastModifiedBy>
  <cp:revision>45</cp:revision>
  <dcterms:created xsi:type="dcterms:W3CDTF">2025-12-02T09:03:41Z</dcterms:created>
  <dcterms:modified xsi:type="dcterms:W3CDTF">2026-04-10T08:41:08Z</dcterms:modified>
</cp:coreProperties>
</file>