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71" r:id="rId9"/>
    <p:sldId id="263" r:id="rId10"/>
    <p:sldId id="272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078" y="1415332"/>
            <a:ext cx="691088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21929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Urinary 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Affects </a:t>
            </a:r>
            <a:r>
              <a:rPr lang="en-US" dirty="0"/>
              <a:t>drug ionization </a:t>
            </a:r>
          </a:p>
          <a:p>
            <a:r>
              <a:rPr lang="en-US" dirty="0"/>
              <a:t>Principle: </a:t>
            </a:r>
            <a:r>
              <a:rPr lang="en-US" b="1" dirty="0"/>
              <a:t>Ion trapping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Weak acids: </a:t>
            </a:r>
          </a:p>
          <a:p>
            <a:pPr lvl="2"/>
            <a:r>
              <a:rPr lang="en-US" dirty="0"/>
              <a:t>More ionized in </a:t>
            </a:r>
            <a:r>
              <a:rPr lang="en-US" b="1" dirty="0"/>
              <a:t>alkaline urine</a:t>
            </a:r>
            <a:r>
              <a:rPr lang="en-US" dirty="0"/>
              <a:t> → increased excretion </a:t>
            </a:r>
          </a:p>
          <a:p>
            <a:pPr lvl="1"/>
            <a:r>
              <a:rPr lang="en-US" dirty="0"/>
              <a:t>Weak bases: </a:t>
            </a:r>
          </a:p>
          <a:p>
            <a:pPr lvl="2"/>
            <a:r>
              <a:rPr lang="en-US" dirty="0"/>
              <a:t>More ionized in </a:t>
            </a:r>
            <a:r>
              <a:rPr lang="en-US" b="1" dirty="0"/>
              <a:t>acidic urine</a:t>
            </a:r>
            <a:r>
              <a:rPr lang="en-US" dirty="0"/>
              <a:t> → increased excretion </a:t>
            </a:r>
          </a:p>
          <a:p>
            <a:r>
              <a:rPr lang="en-US" dirty="0"/>
              <a:t>Clinical use: </a:t>
            </a:r>
          </a:p>
          <a:p>
            <a:pPr lvl="1"/>
            <a:r>
              <a:rPr lang="en-US" b="1" dirty="0" err="1"/>
              <a:t>Alkalinization</a:t>
            </a:r>
            <a:r>
              <a:rPr lang="en-US" dirty="0"/>
              <a:t> of urine (e.g., in aspirin overdose)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Affecting Renal Drug Excretion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Renal </a:t>
            </a:r>
            <a:r>
              <a:rPr lang="en-US" b="1" dirty="0"/>
              <a:t>function (GFR)</a:t>
            </a:r>
            <a:r>
              <a:rPr lang="en-US" dirty="0"/>
              <a:t> </a:t>
            </a:r>
          </a:p>
          <a:p>
            <a:r>
              <a:rPr lang="en-US" b="1" dirty="0"/>
              <a:t>Age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Neonates → immature kidneys </a:t>
            </a:r>
          </a:p>
          <a:p>
            <a:pPr lvl="1"/>
            <a:r>
              <a:rPr lang="en-US" dirty="0"/>
              <a:t>Elderly → decreased renal function </a:t>
            </a:r>
          </a:p>
          <a:p>
            <a:r>
              <a:rPr lang="en-US" b="1" dirty="0"/>
              <a:t>Drug interactions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Competition for secretion transporters </a:t>
            </a:r>
          </a:p>
          <a:p>
            <a:r>
              <a:rPr lang="en-US" b="1" dirty="0"/>
              <a:t>Protein binding</a:t>
            </a:r>
            <a:r>
              <a:rPr lang="en-US" dirty="0"/>
              <a:t> </a:t>
            </a:r>
          </a:p>
          <a:p>
            <a:r>
              <a:rPr lang="en-US" b="1" dirty="0"/>
              <a:t>Urine flow rate</a:t>
            </a:r>
            <a:r>
              <a:rPr lang="en-US" dirty="0"/>
              <a:t> </a:t>
            </a:r>
          </a:p>
          <a:p>
            <a:r>
              <a:rPr lang="en-US" b="1" dirty="0"/>
              <a:t>Pathological conditions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Renal disease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9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 </a:t>
            </a:r>
            <a:r>
              <a:rPr lang="en-US" dirty="0"/>
              <a:t>adjustment required in </a:t>
            </a:r>
            <a:r>
              <a:rPr lang="en-US" b="1" dirty="0"/>
              <a:t>renal impairment</a:t>
            </a:r>
            <a:r>
              <a:rPr lang="en-US" dirty="0"/>
              <a:t> </a:t>
            </a:r>
          </a:p>
          <a:p>
            <a:r>
              <a:rPr lang="en-US" dirty="0"/>
              <a:t>Monitoring: </a:t>
            </a:r>
          </a:p>
          <a:p>
            <a:pPr lvl="1"/>
            <a:r>
              <a:rPr lang="en-US" b="1" dirty="0"/>
              <a:t>Creatinine clearance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Plasma drug levels</a:t>
            </a:r>
            <a:r>
              <a:rPr lang="en-US" dirty="0"/>
              <a:t> </a:t>
            </a:r>
          </a:p>
          <a:p>
            <a:r>
              <a:rPr lang="en-US" dirty="0"/>
              <a:t>Risk of </a:t>
            </a:r>
            <a:r>
              <a:rPr lang="en-US" b="1" dirty="0"/>
              <a:t>drug accumulation and toxicity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1151"/>
            <a:ext cx="11211338" cy="591964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0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1151"/>
            <a:ext cx="11235193" cy="58878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1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Excretion Through 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Kidney </a:t>
            </a:r>
            <a:r>
              <a:rPr lang="en-US" dirty="0"/>
              <a:t>is the </a:t>
            </a:r>
            <a:r>
              <a:rPr lang="en-US" b="1" dirty="0"/>
              <a:t>major organ of drug excretion</a:t>
            </a:r>
            <a:r>
              <a:rPr lang="en-US" dirty="0"/>
              <a:t> </a:t>
            </a:r>
          </a:p>
          <a:p>
            <a:r>
              <a:rPr lang="en-US" dirty="0"/>
              <a:t>Removes: </a:t>
            </a:r>
          </a:p>
          <a:p>
            <a:pPr lvl="1"/>
            <a:r>
              <a:rPr lang="en-US" b="1" dirty="0"/>
              <a:t>Unchanged drugs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Water-soluble metabolites</a:t>
            </a:r>
            <a:r>
              <a:rPr lang="en-US" dirty="0"/>
              <a:t> </a:t>
            </a:r>
          </a:p>
          <a:p>
            <a:r>
              <a:rPr lang="en-US" dirty="0"/>
              <a:t>Maintains drug concentration and prevents toxicity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2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Renal 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</a:t>
            </a:r>
            <a:r>
              <a:rPr lang="en-US" dirty="0"/>
              <a:t>unit: </a:t>
            </a:r>
            <a:r>
              <a:rPr lang="en-US" b="1" dirty="0"/>
              <a:t>Nephron</a:t>
            </a:r>
            <a:r>
              <a:rPr lang="en-US" dirty="0"/>
              <a:t> </a:t>
            </a:r>
          </a:p>
          <a:p>
            <a:r>
              <a:rPr lang="en-US" dirty="0"/>
              <a:t>Key processes: </a:t>
            </a:r>
          </a:p>
          <a:p>
            <a:pPr lvl="1"/>
            <a:r>
              <a:rPr lang="en-US" b="1" dirty="0"/>
              <a:t>Glomerular filtration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Tubular secretion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Tubular reabsorption</a:t>
            </a:r>
            <a:r>
              <a:rPr lang="en-US" dirty="0"/>
              <a:t> </a:t>
            </a:r>
          </a:p>
          <a:p>
            <a:r>
              <a:rPr lang="en-US" dirty="0"/>
              <a:t>Renal blood flow influences drug elimination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21929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Glomerular Filtration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Passive </a:t>
            </a:r>
            <a:r>
              <a:rPr lang="en-US" dirty="0"/>
              <a:t>process driven by blood pressure </a:t>
            </a:r>
          </a:p>
          <a:p>
            <a:r>
              <a:rPr lang="en-US" dirty="0"/>
              <a:t>Filters: </a:t>
            </a:r>
          </a:p>
          <a:p>
            <a:pPr lvl="1"/>
            <a:r>
              <a:rPr lang="en-US" b="1" dirty="0"/>
              <a:t>Free (unbound) drugs only</a:t>
            </a:r>
            <a:r>
              <a:rPr lang="en-US" dirty="0"/>
              <a:t> </a:t>
            </a:r>
          </a:p>
          <a:p>
            <a:r>
              <a:rPr lang="en-US" dirty="0"/>
              <a:t>Protein-bound drugs remain in circulation </a:t>
            </a:r>
          </a:p>
          <a:p>
            <a:r>
              <a:rPr lang="en-US" dirty="0"/>
              <a:t>Filtration rate depends on: </a:t>
            </a:r>
          </a:p>
          <a:p>
            <a:pPr lvl="1"/>
            <a:r>
              <a:rPr lang="en-US" b="1" dirty="0"/>
              <a:t>Glomerular filtration rate (GFR)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Drug size and charge (usually minimal effect)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4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21929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1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Tubular </a:t>
            </a:r>
            <a:r>
              <a:rPr lang="en-US" b="1" dirty="0" smtClean="0"/>
              <a:t>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Active </a:t>
            </a:r>
            <a:r>
              <a:rPr lang="en-US" dirty="0"/>
              <a:t>transport process in </a:t>
            </a:r>
            <a:r>
              <a:rPr lang="en-US" b="1" dirty="0"/>
              <a:t>proximal tubule</a:t>
            </a:r>
            <a:r>
              <a:rPr lang="en-US" dirty="0"/>
              <a:t> </a:t>
            </a:r>
          </a:p>
          <a:p>
            <a:r>
              <a:rPr lang="en-US" dirty="0"/>
              <a:t>Requires energy (carrier-mediated) </a:t>
            </a:r>
          </a:p>
          <a:p>
            <a:r>
              <a:rPr lang="en-US" dirty="0"/>
              <a:t>Two main systems: </a:t>
            </a:r>
          </a:p>
          <a:p>
            <a:pPr lvl="1"/>
            <a:r>
              <a:rPr lang="en-US" b="1" dirty="0"/>
              <a:t>Organic anion transporters (OATs)</a:t>
            </a:r>
            <a:r>
              <a:rPr lang="en-US" dirty="0"/>
              <a:t> → acidic drugs (e.g., penicillin) </a:t>
            </a:r>
          </a:p>
          <a:p>
            <a:pPr lvl="1"/>
            <a:r>
              <a:rPr lang="en-US" b="1" dirty="0"/>
              <a:t>Organic cation transporters (OCTs)</a:t>
            </a:r>
            <a:r>
              <a:rPr lang="en-US" dirty="0"/>
              <a:t> → basic drugs </a:t>
            </a:r>
          </a:p>
          <a:p>
            <a:r>
              <a:rPr lang="en-US" dirty="0"/>
              <a:t>Characteristics: </a:t>
            </a:r>
          </a:p>
          <a:p>
            <a:pPr lvl="1"/>
            <a:r>
              <a:rPr lang="en-US" dirty="0"/>
              <a:t>Can be </a:t>
            </a:r>
            <a:r>
              <a:rPr lang="en-US" b="1" dirty="0"/>
              <a:t>saturated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Subject to </a:t>
            </a:r>
            <a:r>
              <a:rPr lang="en-US" b="1" dirty="0"/>
              <a:t>competition between drugs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4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21929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Tubular Reabsorption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Occurs </a:t>
            </a:r>
            <a:r>
              <a:rPr lang="en-US" dirty="0"/>
              <a:t>mainly in </a:t>
            </a:r>
            <a:r>
              <a:rPr lang="en-US" b="1" dirty="0"/>
              <a:t>distal tubule</a:t>
            </a:r>
            <a:r>
              <a:rPr lang="en-US" dirty="0"/>
              <a:t> </a:t>
            </a:r>
          </a:p>
          <a:p>
            <a:r>
              <a:rPr lang="en-US" dirty="0"/>
              <a:t>Passive diffusion </a:t>
            </a:r>
          </a:p>
          <a:p>
            <a:r>
              <a:rPr lang="en-US" dirty="0"/>
              <a:t>Depends on: </a:t>
            </a:r>
          </a:p>
          <a:p>
            <a:pPr lvl="1"/>
            <a:r>
              <a:rPr lang="en-US" b="1" dirty="0"/>
              <a:t>Lipid solubility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Ionization of drug</a:t>
            </a:r>
            <a:r>
              <a:rPr lang="en-US" dirty="0"/>
              <a:t> </a:t>
            </a:r>
          </a:p>
          <a:p>
            <a:r>
              <a:rPr lang="en-US" dirty="0"/>
              <a:t>Non-ionized (lipid-soluble) drugs → reabsorbed </a:t>
            </a:r>
          </a:p>
          <a:p>
            <a:r>
              <a:rPr lang="en-US" dirty="0"/>
              <a:t>Ionized (water-soluble) drugs → excreted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3" y="481151"/>
            <a:ext cx="687249" cy="5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7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281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PHARMACOLOGY</vt:lpstr>
      <vt:lpstr>Drug Excretion Through the Kidney</vt:lpstr>
      <vt:lpstr>Basic Renal Physiology</vt:lpstr>
      <vt:lpstr>PowerPoint Presentation</vt:lpstr>
      <vt:lpstr>Glomerular Filtration</vt:lpstr>
      <vt:lpstr>PowerPoint Presentation</vt:lpstr>
      <vt:lpstr>Tubular Secretion</vt:lpstr>
      <vt:lpstr>PowerPoint Presentation</vt:lpstr>
      <vt:lpstr>Tubular Reabsorption</vt:lpstr>
      <vt:lpstr>PowerPoint Presentation</vt:lpstr>
      <vt:lpstr>Role of Urinary pH</vt:lpstr>
      <vt:lpstr>Factors Affecting Renal Drug Excretion</vt:lpstr>
      <vt:lpstr>Clinical Implications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3</cp:revision>
  <dcterms:created xsi:type="dcterms:W3CDTF">2026-04-13T14:38:55Z</dcterms:created>
  <dcterms:modified xsi:type="dcterms:W3CDTF">2026-04-13T15:00:54Z</dcterms:modified>
</cp:coreProperties>
</file>