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72" r:id="rId9"/>
    <p:sldId id="263" r:id="rId10"/>
    <p:sldId id="262" r:id="rId11"/>
    <p:sldId id="273" r:id="rId12"/>
    <p:sldId id="264" r:id="rId13"/>
    <p:sldId id="265" r:id="rId14"/>
    <p:sldId id="274" r:id="rId15"/>
    <p:sldId id="267" r:id="rId16"/>
    <p:sldId id="266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THORAX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1391478"/>
            <a:ext cx="596065" cy="4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7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88882"/>
            <a:ext cx="11155679" cy="5896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1"/>
            <a:ext cx="11235193" cy="58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0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 of Intercostal Nerves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Rami </a:t>
            </a:r>
            <a:r>
              <a:rPr lang="en-US" b="1" dirty="0" err="1"/>
              <a:t>communicantes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Connect intercostal nerves to the </a:t>
            </a:r>
            <a:r>
              <a:rPr lang="en-US" b="1" dirty="0"/>
              <a:t>sympathetic trunk</a:t>
            </a:r>
            <a:r>
              <a:rPr lang="en-US" dirty="0"/>
              <a:t> </a:t>
            </a:r>
          </a:p>
          <a:p>
            <a:r>
              <a:rPr lang="en-US" b="1" dirty="0"/>
              <a:t>Collateral branch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Runs along the </a:t>
            </a:r>
            <a:r>
              <a:rPr lang="en-US" b="1" dirty="0"/>
              <a:t>upper border of the rib below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Smaller than main branch </a:t>
            </a:r>
          </a:p>
          <a:p>
            <a:r>
              <a:rPr lang="en-US" b="1" dirty="0"/>
              <a:t>Lateral cutaneous branch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Emerges at the </a:t>
            </a:r>
            <a:r>
              <a:rPr lang="en-US" b="1" dirty="0" err="1"/>
              <a:t>midaxillary</a:t>
            </a:r>
            <a:r>
              <a:rPr lang="en-US" b="1" dirty="0"/>
              <a:t> line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Supplies skin of the lateral chest wall </a:t>
            </a:r>
          </a:p>
          <a:p>
            <a:pPr lvl="1"/>
            <a:r>
              <a:rPr lang="en-US" dirty="0"/>
              <a:t>Divides into: </a:t>
            </a:r>
          </a:p>
          <a:p>
            <a:pPr lvl="2"/>
            <a:r>
              <a:rPr lang="en-US" dirty="0"/>
              <a:t>Anterior branch </a:t>
            </a:r>
          </a:p>
          <a:p>
            <a:pPr lvl="2"/>
            <a:r>
              <a:rPr lang="en-US" dirty="0"/>
              <a:t>Posterior branch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55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527" y="488881"/>
            <a:ext cx="11199889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8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1"/>
            <a:ext cx="11235193" cy="58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04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8881"/>
            <a:ext cx="11195436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0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Anterior cutaneous branch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Terminal branch near the </a:t>
            </a:r>
            <a:r>
              <a:rPr lang="en-US" b="1" dirty="0"/>
              <a:t>sternum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Supplies skin of the anterior chest </a:t>
            </a:r>
          </a:p>
          <a:p>
            <a:r>
              <a:rPr lang="en-US" b="1" dirty="0"/>
              <a:t>Muscular branches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Supply intercostal muscles </a:t>
            </a:r>
          </a:p>
          <a:p>
            <a:r>
              <a:rPr lang="en-US" b="1" dirty="0"/>
              <a:t>Pleural sensory branches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Supply the </a:t>
            </a:r>
            <a:r>
              <a:rPr lang="en-US" b="1" dirty="0"/>
              <a:t>parietal pleura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69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Special Intercostal Nerves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First Intercostal Nerve (T1)</a:t>
            </a:r>
          </a:p>
          <a:p>
            <a:r>
              <a:rPr lang="en-US" dirty="0"/>
              <a:t>Joins </a:t>
            </a:r>
            <a:r>
              <a:rPr lang="en-US" b="1" dirty="0"/>
              <a:t>brachial plexus</a:t>
            </a:r>
            <a:r>
              <a:rPr lang="en-US" dirty="0"/>
              <a:t> </a:t>
            </a:r>
          </a:p>
          <a:p>
            <a:r>
              <a:rPr lang="en-US" dirty="0"/>
              <a:t>Large branch → upper limb </a:t>
            </a:r>
          </a:p>
          <a:p>
            <a:r>
              <a:rPr lang="en-US" b="1" dirty="0" smtClean="0"/>
              <a:t>Second </a:t>
            </a:r>
            <a:r>
              <a:rPr lang="en-US" b="1" dirty="0"/>
              <a:t>Intercostal Nerve (T2)</a:t>
            </a:r>
          </a:p>
          <a:p>
            <a:r>
              <a:rPr lang="en-US" dirty="0"/>
              <a:t>Gives </a:t>
            </a:r>
            <a:r>
              <a:rPr lang="en-US" b="1" dirty="0" err="1"/>
              <a:t>intercostobrachial</a:t>
            </a:r>
            <a:r>
              <a:rPr lang="en-US" b="1" dirty="0"/>
              <a:t> nerve</a:t>
            </a:r>
            <a:r>
              <a:rPr lang="en-US" dirty="0"/>
              <a:t> </a:t>
            </a:r>
          </a:p>
          <a:p>
            <a:r>
              <a:rPr lang="en-US" dirty="0"/>
              <a:t>Supplies: </a:t>
            </a:r>
          </a:p>
          <a:p>
            <a:pPr lvl="1"/>
            <a:r>
              <a:rPr lang="en-US" dirty="0"/>
              <a:t>Axilla </a:t>
            </a:r>
          </a:p>
          <a:p>
            <a:pPr lvl="1"/>
            <a:r>
              <a:rPr lang="en-US" dirty="0"/>
              <a:t>Medial arm </a:t>
            </a:r>
          </a:p>
          <a:p>
            <a:r>
              <a:rPr lang="en-US" dirty="0"/>
              <a:t>Important in </a:t>
            </a:r>
            <a:r>
              <a:rPr lang="en-US" b="1" dirty="0"/>
              <a:t>referred pain (e.g., cardiac pain)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41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8881"/>
            <a:ext cx="11187485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69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1"/>
            <a:ext cx="11179534" cy="58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0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Intercostal Nerves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Overview</a:t>
            </a:r>
            <a:endParaRPr lang="en-US" b="1" dirty="0"/>
          </a:p>
          <a:p>
            <a:r>
              <a:rPr lang="en-US" dirty="0"/>
              <a:t>Intercostal nerves supply the </a:t>
            </a:r>
            <a:r>
              <a:rPr lang="en-US" b="1" dirty="0"/>
              <a:t>entire thoracic wall</a:t>
            </a:r>
            <a:r>
              <a:rPr lang="en-US" dirty="0"/>
              <a:t> </a:t>
            </a:r>
          </a:p>
          <a:p>
            <a:r>
              <a:rPr lang="en-US" dirty="0"/>
              <a:t>They are the </a:t>
            </a:r>
            <a:r>
              <a:rPr lang="en-US" b="1" dirty="0"/>
              <a:t>anterior (ventral) rami of the first 11 thoracic spinal nerves (T1–T11)</a:t>
            </a:r>
            <a:r>
              <a:rPr lang="en-US" dirty="0"/>
              <a:t> </a:t>
            </a:r>
          </a:p>
          <a:p>
            <a:r>
              <a:rPr lang="en-US" dirty="0"/>
              <a:t>The </a:t>
            </a:r>
            <a:r>
              <a:rPr lang="en-US" b="1" dirty="0"/>
              <a:t>12th thoracic nerve (T12)</a:t>
            </a:r>
            <a:r>
              <a:rPr lang="en-US" dirty="0"/>
              <a:t> is called the </a:t>
            </a:r>
            <a:r>
              <a:rPr lang="en-US" b="1" dirty="0"/>
              <a:t>subcostal nerve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Runs in the abdominal wall rather than between ribs </a:t>
            </a:r>
          </a:p>
          <a:p>
            <a:r>
              <a:rPr lang="en-US" dirty="0"/>
              <a:t>These nerves carry: </a:t>
            </a:r>
          </a:p>
          <a:p>
            <a:pPr lvl="1"/>
            <a:r>
              <a:rPr lang="en-US" b="1" dirty="0"/>
              <a:t>Motor fibers</a:t>
            </a:r>
            <a:r>
              <a:rPr lang="en-US" dirty="0"/>
              <a:t> → intercostal muscles </a:t>
            </a:r>
          </a:p>
          <a:p>
            <a:pPr lvl="1"/>
            <a:r>
              <a:rPr lang="en-US" b="1" dirty="0"/>
              <a:t>Sensory fibers</a:t>
            </a:r>
            <a:r>
              <a:rPr lang="en-US" dirty="0"/>
              <a:t> → skin and parietal pleura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25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88881"/>
            <a:ext cx="11203386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9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8881"/>
            <a:ext cx="11203388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8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527" y="488881"/>
            <a:ext cx="11199889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1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1"/>
            <a:ext cx="11235193" cy="58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5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8881"/>
            <a:ext cx="11219289" cy="5840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2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of Intercostal Nerves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/>
              <a:t>nerve enters its corresponding </a:t>
            </a:r>
            <a:r>
              <a:rPr lang="en-US" b="1" dirty="0"/>
              <a:t>intercostal space</a:t>
            </a:r>
            <a:r>
              <a:rPr lang="en-US" dirty="0"/>
              <a:t> </a:t>
            </a:r>
          </a:p>
          <a:p>
            <a:r>
              <a:rPr lang="en-US" dirty="0"/>
              <a:t>Travels between: </a:t>
            </a:r>
          </a:p>
          <a:p>
            <a:pPr lvl="1"/>
            <a:r>
              <a:rPr lang="en-US" b="1" dirty="0"/>
              <a:t>Internal intercostal muscle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Innermost intercostal muscle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0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1"/>
            <a:ext cx="11235193" cy="58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0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Runs within the </a:t>
            </a:r>
            <a:r>
              <a:rPr lang="en-US" b="1" dirty="0"/>
              <a:t>costal groove</a:t>
            </a:r>
            <a:r>
              <a:rPr lang="en-US" dirty="0"/>
              <a:t> along the </a:t>
            </a:r>
            <a:r>
              <a:rPr lang="en-US" b="1" dirty="0"/>
              <a:t>inferior border of the rib</a:t>
            </a:r>
            <a:r>
              <a:rPr lang="en-US" dirty="0"/>
              <a:t> </a:t>
            </a:r>
          </a:p>
          <a:p>
            <a:r>
              <a:rPr lang="en-US" dirty="0"/>
              <a:t>Accompanied by: </a:t>
            </a:r>
          </a:p>
          <a:p>
            <a:pPr lvl="1"/>
            <a:r>
              <a:rPr lang="en-US" dirty="0"/>
              <a:t>Intercostal vein </a:t>
            </a:r>
          </a:p>
          <a:p>
            <a:pPr lvl="1"/>
            <a:r>
              <a:rPr lang="en-US" dirty="0"/>
              <a:t>Intercostal artery </a:t>
            </a:r>
          </a:p>
          <a:p>
            <a:r>
              <a:rPr lang="en-US" dirty="0"/>
              <a:t>Arrangement from </a:t>
            </a:r>
            <a:r>
              <a:rPr lang="en-US" b="1" dirty="0"/>
              <a:t>superior to inferior</a:t>
            </a:r>
            <a:r>
              <a:rPr lang="en-US" dirty="0"/>
              <a:t>: </a:t>
            </a:r>
          </a:p>
          <a:p>
            <a:pPr lvl="1"/>
            <a:r>
              <a:rPr lang="en-US" b="1" dirty="0"/>
              <a:t>Vein → Artery → Nerve (VAN)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8881"/>
            <a:ext cx="655443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25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244</Words>
  <Application>Microsoft Office PowerPoint</Application>
  <PresentationFormat>Widescreen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ANATOMY THE THORAX</vt:lpstr>
      <vt:lpstr>Intercostal Nerves</vt:lpstr>
      <vt:lpstr>PowerPoint Presentation</vt:lpstr>
      <vt:lpstr>PowerPoint Presentation</vt:lpstr>
      <vt:lpstr>PowerPoint Presentation</vt:lpstr>
      <vt:lpstr>PowerPoint Presentation</vt:lpstr>
      <vt:lpstr>Course of Intercostal Nerves</vt:lpstr>
      <vt:lpstr>PowerPoint Presentation</vt:lpstr>
      <vt:lpstr>Continued </vt:lpstr>
      <vt:lpstr>PowerPoint Presentation</vt:lpstr>
      <vt:lpstr>PowerPoint Presentation</vt:lpstr>
      <vt:lpstr>Branches of Intercostal Nerves</vt:lpstr>
      <vt:lpstr>PowerPoint Presentation</vt:lpstr>
      <vt:lpstr>PowerPoint Presentation</vt:lpstr>
      <vt:lpstr>PowerPoint Presentation</vt:lpstr>
      <vt:lpstr>Continued </vt:lpstr>
      <vt:lpstr>Special Intercostal Nerves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THORAX</dc:title>
  <dc:creator>Moorche</dc:creator>
  <cp:lastModifiedBy>Moorche</cp:lastModifiedBy>
  <cp:revision>6</cp:revision>
  <dcterms:created xsi:type="dcterms:W3CDTF">2026-04-13T13:11:58Z</dcterms:created>
  <dcterms:modified xsi:type="dcterms:W3CDTF">2026-04-13T14:27:13Z</dcterms:modified>
</cp:coreProperties>
</file>